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83" r:id="rId4"/>
    <p:sldId id="284" r:id="rId5"/>
    <p:sldId id="300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297" r:id="rId18"/>
    <p:sldId id="298" r:id="rId19"/>
    <p:sldId id="299" r:id="rId20"/>
    <p:sldId id="301" r:id="rId21"/>
    <p:sldId id="302" r:id="rId22"/>
    <p:sldId id="303" r:id="rId23"/>
    <p:sldId id="304" r:id="rId24"/>
    <p:sldId id="311" r:id="rId25"/>
    <p:sldId id="316" r:id="rId26"/>
    <p:sldId id="309" r:id="rId27"/>
    <p:sldId id="310" r:id="rId28"/>
    <p:sldId id="319" r:id="rId29"/>
    <p:sldId id="305" r:id="rId30"/>
    <p:sldId id="306" r:id="rId31"/>
    <p:sldId id="307" r:id="rId32"/>
    <p:sldId id="317" r:id="rId33"/>
    <p:sldId id="308" r:id="rId34"/>
    <p:sldId id="312" r:id="rId35"/>
    <p:sldId id="314" r:id="rId36"/>
    <p:sldId id="315" r:id="rId37"/>
    <p:sldId id="258" r:id="rId38"/>
    <p:sldId id="313" r:id="rId39"/>
    <p:sldId id="259" r:id="rId40"/>
    <p:sldId id="261" r:id="rId41"/>
    <p:sldId id="262" r:id="rId42"/>
    <p:sldId id="263" r:id="rId43"/>
    <p:sldId id="264" r:id="rId44"/>
    <p:sldId id="265" r:id="rId45"/>
    <p:sldId id="266" r:id="rId46"/>
    <p:sldId id="267" r:id="rId47"/>
    <p:sldId id="269" r:id="rId48"/>
    <p:sldId id="270" r:id="rId49"/>
    <p:sldId id="271" r:id="rId50"/>
    <p:sldId id="272" r:id="rId51"/>
    <p:sldId id="273" r:id="rId52"/>
    <p:sldId id="274" r:id="rId53"/>
    <p:sldId id="275" r:id="rId54"/>
    <p:sldId id="276" r:id="rId55"/>
    <p:sldId id="268" r:id="rId56"/>
    <p:sldId id="280" r:id="rId57"/>
    <p:sldId id="281" r:id="rId58"/>
    <p:sldId id="282" r:id="rId59"/>
    <p:sldId id="277" r:id="rId60"/>
    <p:sldId id="278" r:id="rId61"/>
    <p:sldId id="279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9623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7071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1088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6528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460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954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610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3561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5474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9422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2022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8378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8817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3008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6328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678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4277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E830B12-1E61-4985-9588-CD4A316F4BC2}" type="datetimeFigureOut">
              <a:rPr lang="pl-PL" smtClean="0"/>
              <a:pPr/>
              <a:t>2017-10-22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DE20737-3276-4F6B-911A-214D40977A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0022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ms.ms.gov.pl/kr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sig.pl/" TargetMode="External"/><Relationship Id="rId2" Type="http://schemas.openxmlformats.org/officeDocument/2006/relationships/hyperlink" Target="https://ems.ms.gov.pl/msig/przegladaniemonitorow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PRAWO HANDLOWE	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WYKŁAD 2</a:t>
            </a:r>
          </a:p>
        </p:txBody>
      </p:sp>
    </p:spTree>
    <p:extLst>
      <p:ext uri="{BB962C8B-B14F-4D97-AF65-F5344CB8AC3E}">
        <p14:creationId xmlns:p14="http://schemas.microsoft.com/office/powerpoint/2010/main" xmlns="" val="30984295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18A9FB-9FCA-4420-B9C7-BD5B2DC6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Rejestr przedsiębiorców – art. 36 KRSU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3E9E520-2522-4C28-BB63-FDF482CF0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2)   spółki jawne;</a:t>
            </a:r>
          </a:p>
          <a:p>
            <a:r>
              <a:rPr lang="pl-PL" dirty="0"/>
              <a:t>2a)  europejskie zgrupowania interesów gospodarczych;</a:t>
            </a:r>
          </a:p>
          <a:p>
            <a:r>
              <a:rPr lang="pl-PL" dirty="0"/>
              <a:t>3)   spółki partnerskie;</a:t>
            </a:r>
          </a:p>
          <a:p>
            <a:r>
              <a:rPr lang="pl-PL" dirty="0"/>
              <a:t>4)   spółki komandytowe;</a:t>
            </a:r>
          </a:p>
          <a:p>
            <a:r>
              <a:rPr lang="pl-PL" dirty="0"/>
              <a:t>5)   spółki komandytowo-akcyjne;</a:t>
            </a:r>
          </a:p>
          <a:p>
            <a:r>
              <a:rPr lang="pl-PL" dirty="0"/>
              <a:t>6)   spółki z ograniczoną odpowiedzialnością;</a:t>
            </a:r>
          </a:p>
          <a:p>
            <a:r>
              <a:rPr lang="pl-PL" dirty="0"/>
              <a:t>7)   spółki akcyjne</a:t>
            </a:r>
          </a:p>
          <a:p>
            <a:r>
              <a:rPr lang="pl-PL" dirty="0"/>
              <a:t>7a)  spółki europejskie;</a:t>
            </a:r>
          </a:p>
          <a:p>
            <a:r>
              <a:rPr lang="pl-PL" dirty="0"/>
              <a:t>8)   spółdzielnie;</a:t>
            </a:r>
          </a:p>
          <a:p>
            <a:r>
              <a:rPr lang="pl-PL" dirty="0"/>
              <a:t>8a)  spółdzielnie europejskie;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489662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18A9FB-9FCA-4420-B9C7-BD5B2DC6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Rejestr przedsiębiorców – art. 36 KRSU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3E9E520-2522-4C28-BB63-FDF482CF0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18" y="2603500"/>
            <a:ext cx="10664890" cy="389060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9)   przedsiębiorstwa państwowe;</a:t>
            </a:r>
          </a:p>
          <a:p>
            <a:r>
              <a:rPr lang="pl-PL" dirty="0"/>
              <a:t>10)  instytuty badawcze;</a:t>
            </a:r>
          </a:p>
          <a:p>
            <a:r>
              <a:rPr lang="pl-PL" dirty="0"/>
              <a:t>11)  przedsiębiorcy określeni w przepisach o zasadach </a:t>
            </a:r>
            <a:r>
              <a:rPr lang="pl-PL" dirty="0" err="1"/>
              <a:t>prow</a:t>
            </a:r>
            <a:r>
              <a:rPr lang="pl-PL" dirty="0"/>
              <a:t>. na terytorium RP dział. gosp. w zakresie drobnej wytwórczości przez zagr. osoby prawne i fizyczne;</a:t>
            </a:r>
          </a:p>
          <a:p>
            <a:r>
              <a:rPr lang="pl-PL" dirty="0"/>
              <a:t>12)  towarzystwa ubezpieczeń wzajemnych;</a:t>
            </a:r>
          </a:p>
          <a:p>
            <a:r>
              <a:rPr lang="pl-PL" dirty="0"/>
              <a:t>12a)  towarzystwa reasekuracji wzajemnej;</a:t>
            </a:r>
          </a:p>
          <a:p>
            <a:r>
              <a:rPr lang="pl-PL" b="1" dirty="0"/>
              <a:t>13)  inne osoby prawne, jeżeli wykonują działalność gospodarczą i podlegają obowiązkowi wpisu do rejestru, o którym mowa w art. 1 ust. 2 pkt 2;</a:t>
            </a:r>
          </a:p>
          <a:p>
            <a:r>
              <a:rPr lang="pl-PL" dirty="0"/>
              <a:t>14)  oddziały przedsiębiorców zagranicznych działające na terytorium RP;</a:t>
            </a:r>
          </a:p>
          <a:p>
            <a:r>
              <a:rPr lang="pl-PL" dirty="0"/>
              <a:t>15)  główne oddziały zagranicznych zakładów ubezpieczeń;</a:t>
            </a:r>
          </a:p>
          <a:p>
            <a:r>
              <a:rPr lang="pl-PL" dirty="0"/>
              <a:t>16)  główne oddziały zagranicznych zakładów reasekuracji;</a:t>
            </a:r>
          </a:p>
          <a:p>
            <a:r>
              <a:rPr lang="pl-PL" dirty="0"/>
              <a:t>17)  instytucji gospodarki budżetowej.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310299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F273EB-CEFF-4738-8125-2F4797A7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Rejestr organizacji </a:t>
            </a:r>
            <a:r>
              <a:rPr lang="pl-PL" i="1" dirty="0"/>
              <a:t>non profit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64EF5F0-D77B-4508-831D-B1868EA2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78" y="2603500"/>
            <a:ext cx="10599575" cy="3741316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stowarzyszenia i ich jednostki terenowe posiadające osobowość prawną, związki stowarzyszeń,</a:t>
            </a:r>
          </a:p>
          <a:p>
            <a:pPr lvl="0"/>
            <a:r>
              <a:rPr lang="pl-PL" dirty="0"/>
              <a:t>fundacje,</a:t>
            </a:r>
          </a:p>
          <a:p>
            <a:pPr lvl="0"/>
            <a:r>
              <a:rPr lang="pl-PL" dirty="0"/>
              <a:t>samodzielne publiczne zakłady opieki zdrowotnej, kolumny transportu sanitarnego,</a:t>
            </a:r>
          </a:p>
          <a:p>
            <a:pPr lvl="0"/>
            <a:r>
              <a:rPr lang="pl-PL" dirty="0"/>
              <a:t>kółka rolnicze, rolnicze zrzeszenia branżowe,</a:t>
            </a:r>
          </a:p>
          <a:p>
            <a:pPr lvl="0"/>
            <a:r>
              <a:rPr lang="pl-PL" dirty="0"/>
              <a:t>związki rolników, kółek i organizacji rolniczych, związki rolniczych zrzeszeń branżowych,</a:t>
            </a:r>
          </a:p>
          <a:p>
            <a:pPr lvl="0"/>
            <a:r>
              <a:rPr lang="pl-PL" dirty="0"/>
              <a:t>związki zawodowe rolników indywidualnych,</a:t>
            </a:r>
          </a:p>
          <a:p>
            <a:pPr lvl="0"/>
            <a:r>
              <a:rPr lang="pl-PL" dirty="0"/>
              <a:t>cechy rzemieślnicze, izby rzemieślnicze, Związek Rzemiosła Polskiego,</a:t>
            </a:r>
          </a:p>
          <a:p>
            <a:pPr lvl="0"/>
            <a:r>
              <a:rPr lang="pl-PL" dirty="0"/>
              <a:t>zrzeszenia handlu i usług, </a:t>
            </a:r>
            <a:r>
              <a:rPr lang="pl-PL" dirty="0" err="1"/>
              <a:t>zrzezszenia</a:t>
            </a:r>
            <a:r>
              <a:rPr lang="pl-PL" dirty="0"/>
              <a:t> transportu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1628921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F273EB-CEFF-4738-8125-2F4797A7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Rejestr organizacji </a:t>
            </a:r>
            <a:r>
              <a:rPr lang="pl-PL" i="1" dirty="0"/>
              <a:t>non profit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64EF5F0-D77B-4508-831D-B1868EA2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4" y="2603499"/>
            <a:ext cx="10898154" cy="3778639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ogólnokrajowe reprezentacje zrzeszeń handlu i usług, ogólnokrajowe reprezentacje zrzeszeń transportu, inne organizacje przedsiębiorców,</a:t>
            </a:r>
          </a:p>
          <a:p>
            <a:pPr lvl="0"/>
            <a:r>
              <a:rPr lang="pl-PL" dirty="0"/>
              <a:t>izby gospodarcze i Krajowa Izba Gospodarcza,</a:t>
            </a:r>
          </a:p>
          <a:p>
            <a:pPr lvl="0"/>
            <a:r>
              <a:rPr lang="pl-PL" dirty="0"/>
              <a:t>związki zawodowe i ich jednostki organizacyjne posiadające osobowość prawną,</a:t>
            </a:r>
          </a:p>
          <a:p>
            <a:pPr lvl="0"/>
            <a:r>
              <a:rPr lang="pl-PL" dirty="0"/>
              <a:t>ogólnokrajowe związki międzybranżowe, ogólnokrajowe zrzeszenia międzybranżowe,</a:t>
            </a:r>
          </a:p>
          <a:p>
            <a:pPr lvl="0"/>
            <a:r>
              <a:rPr lang="pl-PL" dirty="0"/>
              <a:t>związki pracodawców, federacje i konfederacje związków pracodawców,</a:t>
            </a:r>
          </a:p>
          <a:p>
            <a:pPr lvl="0"/>
            <a:r>
              <a:rPr lang="pl-PL" dirty="0"/>
              <a:t>stowarzyszenia kultury fizycznej, związki sportowe, polskie związki sportowe,</a:t>
            </a:r>
          </a:p>
          <a:p>
            <a:pPr lvl="0"/>
            <a:r>
              <a:rPr lang="pl-PL" dirty="0"/>
              <a:t>stowarzyszenia kultury fizycznej o zasięgu ogólnokrajowym,</a:t>
            </a:r>
          </a:p>
          <a:p>
            <a:pPr lvl="0"/>
            <a:r>
              <a:rPr lang="pl-PL" dirty="0"/>
              <a:t>inne organizacje społeczne lub zawodowe, które na mocy przepisów podlegają wpisowi do Krajowego Rejestru Sądowego.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4721367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A019D5-CCBD-4941-8B36-88358AC8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RDN – podmioty wpisywane z urzędu (art. 55 KRSU)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BB04B8-3138-41A2-8D01-C5351894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2453951"/>
            <a:ext cx="11047445" cy="4133461"/>
          </a:xfrm>
        </p:spPr>
        <p:txBody>
          <a:bodyPr>
            <a:normAutofit fontScale="92500"/>
          </a:bodyPr>
          <a:lstStyle/>
          <a:p>
            <a:r>
              <a:rPr lang="pl-PL" dirty="0"/>
              <a:t>osoby fizyczne wykonujące DG, jeżeli ogłoszono </a:t>
            </a:r>
            <a:r>
              <a:rPr lang="pl-PL" b="1" dirty="0"/>
              <a:t>ich</a:t>
            </a:r>
            <a:r>
              <a:rPr lang="pl-PL" dirty="0"/>
              <a:t> upadłość lub wniosek o ogłoszenie </a:t>
            </a:r>
            <a:r>
              <a:rPr lang="pl-PL" b="1" dirty="0"/>
              <a:t>ich</a:t>
            </a:r>
            <a:r>
              <a:rPr lang="pl-PL" dirty="0"/>
              <a:t> upadłości został prawomocnie oddalony na podstawie art. 13 </a:t>
            </a:r>
            <a:r>
              <a:rPr lang="pl-PL" dirty="0" err="1"/>
              <a:t>PrUp</a:t>
            </a:r>
            <a:r>
              <a:rPr lang="pl-PL" dirty="0"/>
              <a:t> albo umorzono prowadzoną przeciwko nim egzekucję sądową lub administracyjną (suma do uzyskania &lt; koszty);</a:t>
            </a:r>
          </a:p>
          <a:p>
            <a:r>
              <a:rPr lang="pl-PL" dirty="0"/>
              <a:t>osoby fizyczne nieprowadzące DG, jeżeli ogłoszono ich upadłość;</a:t>
            </a:r>
          </a:p>
          <a:p>
            <a:r>
              <a:rPr lang="pl-PL" dirty="0"/>
              <a:t>Wspólnicy ponoszących odpowiedzialność całym swoim majątkiem za zobowiązania spółki (z wyłączeniem komandytariuszy), jeżeli ogłoszono upadłość </a:t>
            </a:r>
            <a:r>
              <a:rPr lang="pl-PL" b="1" dirty="0"/>
              <a:t>spółki</a:t>
            </a:r>
            <a:r>
              <a:rPr lang="pl-PL" dirty="0"/>
              <a:t> lub wniosek o ogłoszenie </a:t>
            </a:r>
            <a:r>
              <a:rPr lang="pl-PL" b="1" dirty="0"/>
              <a:t>jej</a:t>
            </a:r>
            <a:r>
              <a:rPr lang="pl-PL" dirty="0"/>
              <a:t> upadłości został prawomocnie oddalony na podstawie art. 13 </a:t>
            </a:r>
            <a:r>
              <a:rPr lang="pl-PL" dirty="0" err="1"/>
              <a:t>PrUp</a:t>
            </a:r>
            <a:r>
              <a:rPr lang="pl-PL" dirty="0"/>
              <a:t> albo umorzono prowadzoną przeciwko </a:t>
            </a:r>
            <a:r>
              <a:rPr lang="pl-PL" b="1" dirty="0"/>
              <a:t>nim</a:t>
            </a:r>
            <a:r>
              <a:rPr lang="pl-PL" dirty="0"/>
              <a:t> egzekucję sądową lub administracyjną (suma do uzyskania &lt; koszty); </a:t>
            </a:r>
          </a:p>
          <a:p>
            <a:r>
              <a:rPr lang="pl-PL" dirty="0"/>
              <a:t>dłużnicy zobowiązani do wyjawienia majątku w trybie przepisów KPC o post. egzekucyjnym;</a:t>
            </a:r>
          </a:p>
          <a:p>
            <a:r>
              <a:rPr lang="pl-PL" dirty="0"/>
              <a:t>osoby, które przez sąd upadłościowy zostały pozbawione prawa prowadzenia działalności gospodarczej na własny rachunek oraz pełnienia funkcji członka RN, reprezentanta lub pełnomocnika w spółce, przedsiębiorstwie, spółdzielni, fundacji lub stowarzyszeniu;</a:t>
            </a:r>
          </a:p>
          <a:p>
            <a:r>
              <a:rPr lang="pl-PL" dirty="0"/>
              <a:t>dłużnicy, o których mowa w art. 1086 § 4 KPC (dł. </a:t>
            </a:r>
            <a:r>
              <a:rPr lang="pl-PL" dirty="0" err="1"/>
              <a:t>aliment</a:t>
            </a:r>
            <a:r>
              <a:rPr lang="pl-PL" dirty="0"/>
              <a:t>. + zaległość &gt; 6 m-</a:t>
            </a:r>
            <a:r>
              <a:rPr lang="pl-PL" dirty="0" err="1"/>
              <a:t>cy</a:t>
            </a:r>
            <a:r>
              <a:rPr lang="pl-PL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375947274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A019D5-CCBD-4941-8B36-88358AC8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RDN – podmioty wpisywane na wniosek wierzyciela (art. 56 KRSU)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BB04B8-3138-41A2-8D01-C53518943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żądanie tylko p-ko osobie fizycznej</a:t>
            </a:r>
          </a:p>
          <a:p>
            <a:r>
              <a:rPr lang="pl-PL" dirty="0"/>
              <a:t>tytuł wykonawczy</a:t>
            </a:r>
          </a:p>
          <a:p>
            <a:r>
              <a:rPr lang="pl-PL" dirty="0"/>
              <a:t>wezwanie do spełnienia świadczenia (monit)</a:t>
            </a:r>
          </a:p>
          <a:p>
            <a:r>
              <a:rPr lang="pl-PL" dirty="0"/>
              <a:t>bezskuteczny upływ terminu 30-dniowego od daty wezwania</a:t>
            </a:r>
          </a:p>
        </p:txBody>
      </p:sp>
    </p:spTree>
    <p:extLst>
      <p:ext uri="{BB962C8B-B14F-4D97-AF65-F5344CB8AC3E}">
        <p14:creationId xmlns:p14="http://schemas.microsoft.com/office/powerpoint/2010/main" xmlns="" val="97652865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5104140-55D0-4581-802D-E4081599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Krajowy Rejestr Sądowy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32EE77D-0323-4BE5-9EEB-90AB049E8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Struktura i zakres przedmiotowy </a:t>
            </a:r>
          </a:p>
        </p:txBody>
      </p:sp>
    </p:spTree>
    <p:extLst>
      <p:ext uri="{BB962C8B-B14F-4D97-AF65-F5344CB8AC3E}">
        <p14:creationId xmlns:p14="http://schemas.microsoft.com/office/powerpoint/2010/main" xmlns="" val="31926033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EE1ADF-3A7C-4F49-9AED-A14BDC93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Sposób dokonywania wpisów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D2FAE6-F35B-4BF8-9E55-29157ACBD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Rejestr przedsiębiorców / rejestr stowarzyszeń, innych organizacji społecznych i zawodowych, fundacji oraz samodzielnych publicznych zakładów opieki zdrowotnej – układ podmiotowy (art. 37 KRSU oraz § 8 </a:t>
            </a:r>
            <a:r>
              <a:rPr lang="pl-PL" dirty="0" err="1"/>
              <a:t>ProwRejR</a:t>
            </a:r>
            <a:r>
              <a:rPr lang="pl-PL" dirty="0"/>
              <a:t>: każdego przedsiębiorcę, stowarzyszenie, inną organizację społeczną lub zawodową, fundację etc. wpisuje się w KRS pod oddzielną pozycją rejestru oznaczoną jemu właściwym numerem KRS). </a:t>
            </a:r>
          </a:p>
          <a:p>
            <a:r>
              <a:rPr lang="pl-PL" dirty="0"/>
              <a:t>Rejestr dłużników niewypłacalnych – układ przedmiotowy (dłużnika wraz z pozostałymi danymi podlegającymi wpisowi wpisuje się każdorazowo pod oddzielną pozycją, oznaczoną numerem RDN; pod jednym numerem RDN można ujawnić wielu wierzycieli tylko wówczas, jeżeli w stosunku do dłużnika uprawnieni są solidarnie).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2704846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7C5569-B968-4DCE-80E6-ADAD2BA3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wpisywanych danych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BA5DF9F-D216-4D63-9F5E-0E3425CBB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 38 i n. KRSU</a:t>
            </a:r>
          </a:p>
          <a:p>
            <a:r>
              <a:rPr lang="pl-PL" dirty="0"/>
              <a:t>Zasada zamkniętej listy ujawnianych danych</a:t>
            </a:r>
          </a:p>
          <a:p>
            <a:r>
              <a:rPr lang="pl-PL" dirty="0"/>
              <a:t>Art. 9 ust. 2 KRSU: Jeżeli przepis szczególny nakazuje zgłoszenie określonych danych sądowi rejestrowemu lub wpisanie ich do Rejestru, a dane te nie podlegają według przepisów ustawy wpisowi do określonego działu Rejestru, dokumenty zawierające te dane oraz dokumenty wymienione w art. 47a ust. 2 składa się do akt rejestrowych.</a:t>
            </a:r>
          </a:p>
        </p:txBody>
      </p:sp>
    </p:spTree>
    <p:extLst>
      <p:ext uri="{BB962C8B-B14F-4D97-AF65-F5344CB8AC3E}">
        <p14:creationId xmlns:p14="http://schemas.microsoft.com/office/powerpoint/2010/main" xmlns="" val="259179924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C5D282-9FCF-4C71-AE5D-94988143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pl-PL" dirty="0"/>
              <a:t>Struktura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B2B74AE-2CF0-488A-BA89-B2DF96CB1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Rejestr przedsiębiorców i rejestr organizacji </a:t>
            </a:r>
            <a:r>
              <a:rPr lang="pl-PL" i="1" dirty="0"/>
              <a:t>non profit</a:t>
            </a:r>
            <a:endParaRPr lang="pl-PL" dirty="0"/>
          </a:p>
          <a:p>
            <a:pPr lvl="1"/>
            <a:r>
              <a:rPr lang="pl-PL" dirty="0"/>
              <a:t>Działy (6)</a:t>
            </a:r>
          </a:p>
          <a:p>
            <a:pPr lvl="1"/>
            <a:r>
              <a:rPr lang="pl-PL" dirty="0"/>
              <a:t>Rubryki </a:t>
            </a:r>
          </a:p>
          <a:p>
            <a:pPr lvl="1"/>
            <a:r>
              <a:rPr lang="pl-PL" dirty="0"/>
              <a:t>Podrubryki </a:t>
            </a:r>
          </a:p>
          <a:p>
            <a:pPr lvl="1"/>
            <a:r>
              <a:rPr lang="pl-PL" dirty="0"/>
              <a:t>Pola </a:t>
            </a:r>
          </a:p>
          <a:p>
            <a:r>
              <a:rPr lang="pl-PL" dirty="0"/>
              <a:t>Rejestr dłużników </a:t>
            </a:r>
            <a:r>
              <a:rPr lang="pl-PL" dirty="0" err="1"/>
              <a:t>niewpłacalnych</a:t>
            </a:r>
            <a:r>
              <a:rPr lang="pl-PL" dirty="0"/>
              <a:t> </a:t>
            </a:r>
          </a:p>
          <a:p>
            <a:pPr lvl="1"/>
            <a:r>
              <a:rPr lang="pl-PL" dirty="0"/>
              <a:t>Rubryki </a:t>
            </a:r>
          </a:p>
          <a:p>
            <a:pPr lvl="1"/>
            <a:r>
              <a:rPr lang="pl-PL" dirty="0"/>
              <a:t>Podrubryki </a:t>
            </a:r>
          </a:p>
          <a:p>
            <a:pPr lvl="1"/>
            <a:r>
              <a:rPr lang="pl-PL" dirty="0"/>
              <a:t>Pola</a:t>
            </a:r>
          </a:p>
        </p:txBody>
      </p:sp>
    </p:spTree>
    <p:extLst>
      <p:ext uri="{BB962C8B-B14F-4D97-AF65-F5344CB8AC3E}">
        <p14:creationId xmlns:p14="http://schemas.microsoft.com/office/powerpoint/2010/main" xmlns="" val="4020138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SYSTEM REJESTRACJI PRZEDSIĘBIORCÓW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KRAJOWY REJESTR SĄDOWY</a:t>
            </a:r>
          </a:p>
        </p:txBody>
      </p:sp>
    </p:spTree>
    <p:extLst>
      <p:ext uri="{BB962C8B-B14F-4D97-AF65-F5344CB8AC3E}">
        <p14:creationId xmlns:p14="http://schemas.microsoft.com/office/powerpoint/2010/main" xmlns="" val="424445076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A2D334D-3A55-47F0-A82A-5B9E5793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Krajowy Rejestr Sądowy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E9ADC33-0CD7-46D9-908F-C8569FC04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Pojęcie i rodzaje wpisów</a:t>
            </a:r>
          </a:p>
        </p:txBody>
      </p:sp>
    </p:spTree>
    <p:extLst>
      <p:ext uri="{BB962C8B-B14F-4D97-AF65-F5344CB8AC3E}">
        <p14:creationId xmlns:p14="http://schemas.microsoft.com/office/powerpoint/2010/main" xmlns="" val="106592582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677A953-2A26-43D2-8148-6EB2B964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Wpis do KRS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8F3C353-32AD-4718-8831-761619963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64" y="2603499"/>
            <a:ext cx="10506270" cy="3871945"/>
          </a:xfrm>
        </p:spPr>
        <p:txBody>
          <a:bodyPr>
            <a:normAutofit/>
          </a:bodyPr>
          <a:lstStyle/>
          <a:p>
            <a:r>
              <a:rPr lang="pl-PL" dirty="0"/>
              <a:t>wprowadzenie do systemu informatycznego danych zawartych w postanowieniu sądu rejestrowego (art. 20 ust. 1 KRSU); </a:t>
            </a:r>
          </a:p>
          <a:p>
            <a:r>
              <a:rPr lang="pl-PL" dirty="0"/>
              <a:t>dokonanie wpisu</a:t>
            </a:r>
            <a:r>
              <a:rPr lang="pl-PL" i="1" dirty="0"/>
              <a:t> </a:t>
            </a:r>
            <a:r>
              <a:rPr lang="pl-PL" dirty="0"/>
              <a:t>– z chwilą zamieszczenia danych w Rejestrze (art. 20 ust. 1b KRSU); </a:t>
            </a:r>
          </a:p>
          <a:p>
            <a:r>
              <a:rPr lang="pl-PL" dirty="0"/>
              <a:t>zgodnie z § 207 Reg. </a:t>
            </a:r>
            <a:r>
              <a:rPr lang="pl-PL" dirty="0" err="1"/>
              <a:t>wewn</a:t>
            </a:r>
            <a:r>
              <a:rPr lang="pl-PL" dirty="0"/>
              <a:t>. urz. sądów powszechnych, w aktach rejestrowych podmiotu wpisanego do KRS zamieszcza się wzmiankę o dacie, godzinie i minucie dokonania wpisu w rejestrze; </a:t>
            </a:r>
          </a:p>
          <a:p>
            <a:r>
              <a:rPr lang="pl-PL" dirty="0"/>
              <a:t>czynność materialno-techniczna, z którą jednak prawo wiąże bardzo niekiedy doniosłe skutki materialnoprawne (tak np. w przypadku wpisów konstytutywnych); </a:t>
            </a:r>
          </a:p>
          <a:p>
            <a:r>
              <a:rPr lang="pl-PL" dirty="0"/>
              <a:t>„wpis automatyczny” numeru NIP i REGON po ich uzyskaniu przez sąd rejestrowy (art. 20 ust. 1a KRSU).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1789151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181B6F-D03F-4ED9-8B69-EB31F56D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Wpis do KRS a postanowienie w przedmiocie wpisu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18A8F30-275E-4CC6-A757-144D849CD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65" y="2603500"/>
            <a:ext cx="10683551" cy="3853284"/>
          </a:xfrm>
        </p:spPr>
        <p:txBody>
          <a:bodyPr>
            <a:normAutofit/>
          </a:bodyPr>
          <a:lstStyle/>
          <a:p>
            <a:r>
              <a:rPr lang="pl-PL" dirty="0"/>
              <a:t>Zasady: dokonanie wpisu niezwłocznie po wydaniu stosownego postanowienia (art. 20 ust. 1 KRSU), które jest skuteczne i wykonalne już z chwilą wydania, a więc jeszcze przed uprawomocnieniem się (art. 694</a:t>
            </a:r>
            <a:r>
              <a:rPr lang="pl-PL" baseline="30000" dirty="0"/>
              <a:t>5 </a:t>
            </a:r>
            <a:r>
              <a:rPr lang="pl-PL" dirty="0"/>
              <a:t>§ 2 KPC; przepis szczególny wobec art. 521 § 1 KPC). </a:t>
            </a:r>
          </a:p>
          <a:p>
            <a:r>
              <a:rPr lang="pl-PL" b="1" dirty="0"/>
              <a:t>Wyjątek 1</a:t>
            </a:r>
            <a:r>
              <a:rPr lang="pl-PL" dirty="0"/>
              <a:t>: postanowienia o wykreśleniu podmiotu z rejestru (art. 694</a:t>
            </a:r>
            <a:r>
              <a:rPr lang="pl-PL" baseline="30000" dirty="0"/>
              <a:t>5 </a:t>
            </a:r>
            <a:r>
              <a:rPr lang="pl-PL" dirty="0"/>
              <a:t>§ 2 KPC). </a:t>
            </a:r>
          </a:p>
          <a:p>
            <a:r>
              <a:rPr lang="pl-PL" dirty="0"/>
              <a:t>Zgodnie z art. 20 ust. 2 KRSU, w sprawach, w których postanowienia sądu rejestrowego są skuteczne lub wykonalne z chwilą uprawomocnienia (np. postanowienia o wykreśleniu podmiotu), wraz z wpisem zamieszcza się wzmiankę o jego nieprawomocności; datę uprawomocnienia wpisuje się wówczas z urzędu (</a:t>
            </a:r>
            <a:r>
              <a:rPr lang="pl-PL" u="sng" dirty="0"/>
              <a:t>potencjalna sprzeczność</a:t>
            </a:r>
            <a:r>
              <a:rPr lang="pl-PL" dirty="0"/>
              <a:t>). </a:t>
            </a:r>
          </a:p>
          <a:p>
            <a:r>
              <a:rPr lang="pl-PL" b="1" dirty="0"/>
              <a:t>Wyjątek 2</a:t>
            </a:r>
            <a:r>
              <a:rPr lang="pl-PL" dirty="0"/>
              <a:t>: sytuacje określone w art. 20 ust. 2a KRSU w zw. z art. 12 ust. 3, art. 24 ust. 3 i 4 i art. 41 KRSU, a także w przypadku wpisu dłużnika do rejestru dłużników niewypłacalnych – wpis dopiero po uprawomocnieniu się postanowienia w przedmiocie wpisu.</a:t>
            </a:r>
          </a:p>
        </p:txBody>
      </p:sp>
    </p:spTree>
    <p:extLst>
      <p:ext uri="{BB962C8B-B14F-4D97-AF65-F5344CB8AC3E}">
        <p14:creationId xmlns:p14="http://schemas.microsoft.com/office/powerpoint/2010/main" xmlns="" val="370263015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DCACD4-A4D9-4E88-8736-A5CB44AE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wpisów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821E7A3-176D-46B8-BC8B-A36F782EE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Wpisy pozytywne, negatywne (wykreślenia - art. 20 ust. 4 KRSU) i wzmianki</a:t>
            </a:r>
          </a:p>
          <a:p>
            <a:r>
              <a:rPr lang="pl-PL" dirty="0"/>
              <a:t>Wpisy pierwotne i wtórne</a:t>
            </a:r>
          </a:p>
          <a:p>
            <a:r>
              <a:rPr lang="pl-PL" dirty="0"/>
              <a:t>Wpisy konstytutywne i deklaratywne </a:t>
            </a:r>
          </a:p>
          <a:p>
            <a:r>
              <a:rPr lang="pl-PL" dirty="0"/>
              <a:t>Wpisy obligatoryjne i fakultatywne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0159435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6A1ED9-2BC7-4690-9F99-4C04142D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Wniosek o wpis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6493987-4DB0-42F6-9E4F-E33CF2BA1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2369975"/>
            <a:ext cx="11038114" cy="419877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Postępowanie wnioskowe (zasada – art. 19 ust. 1 KRSU)</a:t>
            </a:r>
          </a:p>
          <a:p>
            <a:r>
              <a:rPr lang="pl-PL" dirty="0"/>
              <a:t>W przypadkach wskazanych w ustawie </a:t>
            </a:r>
          </a:p>
          <a:p>
            <a:r>
              <a:rPr lang="pl-PL" dirty="0"/>
              <a:t>Termin 7-dniowy (ogólny – art. 22 KRSU)</a:t>
            </a:r>
          </a:p>
          <a:p>
            <a:r>
              <a:rPr lang="pl-PL" dirty="0"/>
              <a:t>Na urzędowym formularzu (art. 19 ust. 2 KRSU)</a:t>
            </a:r>
          </a:p>
          <a:p>
            <a:r>
              <a:rPr lang="pl-PL" dirty="0"/>
              <a:t>Stała opłata sądowa (oraz ewentualnie opłata za publikację w </a:t>
            </a:r>
            <a:r>
              <a:rPr lang="pl-PL" dirty="0" err="1"/>
              <a:t>MSiG</a:t>
            </a:r>
            <a:r>
              <a:rPr lang="pl-PL" dirty="0"/>
              <a:t>) uiszczana z góry (art. 19 ust. 2 KRSU; co do skutków zob. art. 19 ust. 3 KRSU)</a:t>
            </a:r>
          </a:p>
          <a:p>
            <a:r>
              <a:rPr lang="pl-PL" dirty="0"/>
              <a:t>Forma tradycyjna lub elektroniczna (wymagany PZ </a:t>
            </a:r>
            <a:r>
              <a:rPr lang="pl-PL" dirty="0" err="1"/>
              <a:t>ePUAP</a:t>
            </a:r>
            <a:r>
              <a:rPr lang="pl-PL" dirty="0"/>
              <a:t> albo kwalifikowany podpis elektroniczny)</a:t>
            </a:r>
          </a:p>
          <a:p>
            <a:r>
              <a:rPr lang="pl-PL" dirty="0"/>
              <a:t>Na „zgłoszenie” składa się: </a:t>
            </a:r>
          </a:p>
          <a:p>
            <a:pPr lvl="1"/>
            <a:r>
              <a:rPr lang="pl-PL" dirty="0"/>
              <a:t>Wniosek (na formularzu),</a:t>
            </a:r>
          </a:p>
          <a:p>
            <a:pPr lvl="1"/>
            <a:r>
              <a:rPr lang="pl-PL" dirty="0"/>
              <a:t>Załączniki (również na formularzach), </a:t>
            </a:r>
          </a:p>
          <a:p>
            <a:pPr lvl="1"/>
            <a:r>
              <a:rPr lang="pl-PL" dirty="0"/>
              <a:t>Dołączone dokumenty, stanowiące podstawę wniosku </a:t>
            </a:r>
          </a:p>
        </p:txBody>
      </p:sp>
    </p:spTree>
    <p:extLst>
      <p:ext uri="{BB962C8B-B14F-4D97-AF65-F5344CB8AC3E}">
        <p14:creationId xmlns:p14="http://schemas.microsoft.com/office/powerpoint/2010/main" xmlns="" val="72760223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Opłaty (art. 52 i n. KSCU)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071" y="2603499"/>
            <a:ext cx="10390093" cy="3806265"/>
          </a:xfrm>
        </p:spPr>
        <p:txBody>
          <a:bodyPr>
            <a:normAutofit/>
          </a:bodyPr>
          <a:lstStyle/>
          <a:p>
            <a:r>
              <a:rPr lang="pl-PL" dirty="0"/>
              <a:t>Opłata sądowa – rejestr przedsiębiorców:</a:t>
            </a:r>
          </a:p>
          <a:p>
            <a:pPr lvl="1"/>
            <a:r>
              <a:rPr lang="pl-PL" dirty="0"/>
              <a:t>Wpis pierwotny: 500 zł</a:t>
            </a:r>
          </a:p>
          <a:p>
            <a:pPr lvl="1"/>
            <a:r>
              <a:rPr lang="pl-PL" dirty="0"/>
              <a:t>Wyjątek – wpis spółki utworzonej przy wykorzystaniu wzorca: 250 zł </a:t>
            </a:r>
          </a:p>
          <a:p>
            <a:pPr lvl="1"/>
            <a:r>
              <a:rPr lang="pl-PL" dirty="0"/>
              <a:t>Wpis wtórny: 250 zł</a:t>
            </a:r>
          </a:p>
          <a:p>
            <a:pPr lvl="1"/>
            <a:r>
              <a:rPr lang="pl-PL" dirty="0"/>
              <a:t>Wyjątek – wpis zmiany dot. spółki utworzonej przy wykorzystaniu wzorca: 200 zł</a:t>
            </a:r>
          </a:p>
          <a:p>
            <a:r>
              <a:rPr lang="pl-PL" dirty="0"/>
              <a:t>Opłata sądowa – rejestr organizacji </a:t>
            </a:r>
            <a:r>
              <a:rPr lang="pl-PL" i="1" dirty="0"/>
              <a:t>non profit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Wpis pierwotny: 250 zł</a:t>
            </a:r>
          </a:p>
          <a:p>
            <a:pPr lvl="1"/>
            <a:r>
              <a:rPr lang="pl-PL" dirty="0"/>
              <a:t>Wpis wtórny: 150 zł</a:t>
            </a:r>
          </a:p>
          <a:p>
            <a:r>
              <a:rPr lang="pl-PL" dirty="0"/>
              <a:t>Opłata sądowa w przypadku wykreślenia z rejestru przedsiębiorców i KRS: 300 zł </a:t>
            </a:r>
          </a:p>
          <a:p>
            <a:r>
              <a:rPr lang="pl-PL" dirty="0"/>
              <a:t>Koszty ogłoszenia w </a:t>
            </a:r>
            <a:r>
              <a:rPr lang="pl-PL" dirty="0" err="1"/>
              <a:t>MSiG</a:t>
            </a:r>
            <a:r>
              <a:rPr lang="pl-PL" dirty="0"/>
              <a:t> : 100 zł</a:t>
            </a:r>
          </a:p>
        </p:txBody>
      </p:sp>
    </p:spTree>
    <p:extLst>
      <p:ext uri="{BB962C8B-B14F-4D97-AF65-F5344CB8AC3E}">
        <p14:creationId xmlns:p14="http://schemas.microsoft.com/office/powerpoint/2010/main" xmlns="" val="252157062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0AB7FA-CA09-49D1-85A1-87D01562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Postępowanie rejestrowe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EF442C-0EC2-4F1F-B47D-42CB7AA90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21699" cy="3881276"/>
          </a:xfrm>
        </p:spPr>
        <p:txBody>
          <a:bodyPr>
            <a:normAutofit/>
          </a:bodyPr>
          <a:lstStyle/>
          <a:p>
            <a:r>
              <a:rPr lang="pl-PL" dirty="0"/>
              <a:t>Szczególne postępowanie nieprocesowe (art. 694</a:t>
            </a:r>
            <a:r>
              <a:rPr lang="pl-PL" baseline="30000" dirty="0"/>
              <a:t>1</a:t>
            </a:r>
            <a:r>
              <a:rPr lang="pl-PL" dirty="0"/>
              <a:t> § 1 KPC)</a:t>
            </a:r>
          </a:p>
          <a:p>
            <a:r>
              <a:rPr lang="pl-PL" dirty="0"/>
              <a:t>Regulacja prawna: </a:t>
            </a:r>
          </a:p>
          <a:p>
            <a:pPr lvl="1"/>
            <a:r>
              <a:rPr lang="pl-PL" dirty="0"/>
              <a:t>przepisy KRSU (art. 7) lub ustaw szczególnych (np. KSH), </a:t>
            </a:r>
          </a:p>
          <a:p>
            <a:pPr lvl="1"/>
            <a:r>
              <a:rPr lang="pl-PL" dirty="0"/>
              <a:t>przepisy KPC o postępowaniu rejestrowym (art. 694-694</a:t>
            </a:r>
            <a:r>
              <a:rPr lang="pl-PL" baseline="30000" dirty="0"/>
              <a:t>8</a:t>
            </a:r>
            <a:r>
              <a:rPr lang="pl-PL" dirty="0"/>
              <a:t> KPC), </a:t>
            </a:r>
          </a:p>
          <a:p>
            <a:pPr lvl="1"/>
            <a:r>
              <a:rPr lang="pl-PL" dirty="0"/>
              <a:t>przepisy ogólne KPC o postępowaniu nieprocesowym (art. 506-525 KPC),</a:t>
            </a:r>
          </a:p>
          <a:p>
            <a:pPr lvl="1"/>
            <a:r>
              <a:rPr lang="pl-PL" dirty="0"/>
              <a:t>przepisy KPC o procesie (art. 13 § 2 KPC). </a:t>
            </a:r>
          </a:p>
          <a:p>
            <a:r>
              <a:rPr lang="pl-PL" dirty="0"/>
              <a:t>Skład sądu I instancji – jednoosobowy</a:t>
            </a:r>
          </a:p>
          <a:p>
            <a:r>
              <a:rPr lang="pl-PL" dirty="0"/>
              <a:t>Właściwość wyłączna wg siedziby podmiotu </a:t>
            </a:r>
          </a:p>
          <a:p>
            <a:r>
              <a:rPr lang="pl-PL" dirty="0"/>
              <a:t>Orzecznik: sędzia lub referendarz sądowy (art. 47[1] w zw. z art. 509[1] § 2 KPC; wyjątek: prowadzenie rozprawy)</a:t>
            </a:r>
          </a:p>
        </p:txBody>
      </p:sp>
    </p:spTree>
    <p:extLst>
      <p:ext uri="{BB962C8B-B14F-4D97-AF65-F5344CB8AC3E}">
        <p14:creationId xmlns:p14="http://schemas.microsoft.com/office/powerpoint/2010/main" xmlns="" val="375989839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A2FE7D-2C53-48F0-9518-99A04D9E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Postępowanie rejestrowe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59368C-4FBA-4BE4-AD23-2A1C741B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Postępowanie: pisemne (i sformalizowane), pośrednie, niejawne </a:t>
            </a:r>
          </a:p>
          <a:p>
            <a:r>
              <a:rPr lang="pl-PL" dirty="0"/>
              <a:t>Orzeczenie co do istoty sprawy – w formie postanowienia</a:t>
            </a:r>
          </a:p>
          <a:p>
            <a:r>
              <a:rPr lang="pl-PL" dirty="0"/>
              <a:t>Środki zaskarżenia: </a:t>
            </a:r>
          </a:p>
          <a:p>
            <a:pPr lvl="1"/>
            <a:r>
              <a:rPr lang="pl-PL" dirty="0"/>
              <a:t>apelacja (art. 518 KPC) </a:t>
            </a:r>
          </a:p>
          <a:p>
            <a:pPr lvl="1"/>
            <a:r>
              <a:rPr lang="pl-PL" dirty="0"/>
              <a:t>zażalenie (zob. np. art. 27 KRSU – grzywna, kurator)</a:t>
            </a:r>
          </a:p>
          <a:p>
            <a:pPr lvl="1"/>
            <a:r>
              <a:rPr lang="pl-PL" dirty="0"/>
              <a:t>skarga na orzeczenie referendarza (art. 398[22] KPC)</a:t>
            </a:r>
          </a:p>
          <a:p>
            <a:r>
              <a:rPr lang="pl-PL" b="1" dirty="0"/>
              <a:t>Uwaga: </a:t>
            </a:r>
            <a:r>
              <a:rPr lang="pl-PL" dirty="0"/>
              <a:t>spod dyspozycji przepisów działu VI tytułu II księgi II KPC wyłączone zostały te sprawy, które należą do kompetencji sądu rejestrowego, ale nie stanowią postępowań w przedmiocie wpisu do KRS lub innego rejestru sądowego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0787083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853832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5C531C-A3ED-4393-BEBD-E91389F3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Krajowy Rejestr Sądowy 		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D429D59-1A95-4D77-8999-18AD62A84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Cechy rejestru </a:t>
            </a:r>
          </a:p>
        </p:txBody>
      </p:sp>
    </p:spTree>
    <p:extLst>
      <p:ext uri="{BB962C8B-B14F-4D97-AF65-F5344CB8AC3E}">
        <p14:creationId xmlns:p14="http://schemas.microsoft.com/office/powerpoint/2010/main" xmlns="" val="17115437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114D30-3514-43FB-955B-870DA994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Rejestry sądowe – KRS – geneza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4912186-4E7C-4595-9D0A-E188AFBD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2603500"/>
            <a:ext cx="10580914" cy="3648010"/>
          </a:xfrm>
        </p:spPr>
        <p:txBody>
          <a:bodyPr>
            <a:normAutofit lnSpcReduction="10000"/>
          </a:bodyPr>
          <a:lstStyle/>
          <a:p>
            <a:pPr lvl="0"/>
            <a:r>
              <a:rPr lang="pl-PL" dirty="0"/>
              <a:t>Średniowiecze (płn. Włochy) – pierwsze urzędowe spisy kupców i rzemieślników</a:t>
            </a:r>
          </a:p>
          <a:p>
            <a:pPr lvl="0"/>
            <a:r>
              <a:rPr lang="pl-PL" dirty="0"/>
              <a:t>Wiek XIX – ukształtowanie się dwóch zasadniczych modeli rejestru: niemieckiego i francuskiego</a:t>
            </a:r>
          </a:p>
          <a:p>
            <a:pPr lvl="0"/>
            <a:r>
              <a:rPr lang="pl-PL" dirty="0"/>
              <a:t>Polska, zabór austriacki i niemiecki – przepisy HGB i ADHGB.</a:t>
            </a:r>
          </a:p>
          <a:p>
            <a:pPr lvl="0"/>
            <a:r>
              <a:rPr lang="pl-PL" dirty="0"/>
              <a:t>Polska, zabór rosyjski: 1817 – rozporządzenie Generalnego Gubernatora wprowadzające w Kongresówce rejestry sądowe ; 1919 – dekret o rejestrze handlowym; 1920 – rejestr spółdzielni; 1934 – jednolity rejestr handlowy</a:t>
            </a:r>
          </a:p>
          <a:p>
            <a:pPr lvl="0"/>
            <a:r>
              <a:rPr lang="pl-PL" dirty="0"/>
              <a:t>Lata 1946-1989 – rozwój ewidencji administracyjnych</a:t>
            </a:r>
          </a:p>
          <a:p>
            <a:pPr lvl="0"/>
            <a:r>
              <a:rPr lang="pl-PL" dirty="0"/>
              <a:t>Lata 1989-2000 – powrót do modelu rejestrów sądowych, w dalszym ciągu (co do zasady) zdecentralizowanych i odrębnie prowadzonych (ponad 20)</a:t>
            </a:r>
          </a:p>
          <a:p>
            <a:pPr lvl="0"/>
            <a:r>
              <a:rPr lang="pl-PL" dirty="0"/>
              <a:t>1.01.2001 r. – wejście w życie ustawy o KRS</a:t>
            </a:r>
          </a:p>
        </p:txBody>
      </p:sp>
    </p:spTree>
    <p:extLst>
      <p:ext uri="{BB962C8B-B14F-4D97-AF65-F5344CB8AC3E}">
        <p14:creationId xmlns:p14="http://schemas.microsoft.com/office/powerpoint/2010/main" xmlns="" val="158855634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7B77E9-E0CD-4CBA-9314-B05F08434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Jawność formalna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A7F9F38-9F16-4712-957B-43BC5555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publiczna (powszechna) dostępność rejestru (a właściwie zarejestrowanych danych) – art. 8 KRSU; </a:t>
            </a:r>
          </a:p>
          <a:p>
            <a:r>
              <a:rPr lang="pl-PL" dirty="0"/>
              <a:t>rozdział funkcji jurysdykcyjnych (sprawowanych przez sąd) i funkcji informacyjnych (sprawowanych zasadniczo przez Centralną Informację KRS).</a:t>
            </a:r>
          </a:p>
        </p:txBody>
      </p:sp>
    </p:spTree>
    <p:extLst>
      <p:ext uri="{BB962C8B-B14F-4D97-AF65-F5344CB8AC3E}">
        <p14:creationId xmlns:p14="http://schemas.microsoft.com/office/powerpoint/2010/main" xmlns="" val="99347121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04A2B5-397F-48DB-8A6F-BFFF6F2C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informacji o zarejestrowanych danych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73CD3CD-1BAD-431E-BBC5-DDAB5C2E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36" y="2321859"/>
            <a:ext cx="10832840" cy="431220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CI KRS i wydawane przez nią dokumenty: </a:t>
            </a:r>
          </a:p>
          <a:p>
            <a:pPr lvl="1"/>
            <a:r>
              <a:rPr lang="pl-PL" dirty="0"/>
              <a:t>odpisy (pełne i aktualne) </a:t>
            </a:r>
          </a:p>
          <a:p>
            <a:pPr lvl="1"/>
            <a:r>
              <a:rPr lang="pl-PL" dirty="0"/>
              <a:t>wyciągi </a:t>
            </a:r>
          </a:p>
          <a:p>
            <a:pPr lvl="1"/>
            <a:r>
              <a:rPr lang="pl-PL" dirty="0"/>
              <a:t>zaświadczenia (§ 4-8 </a:t>
            </a:r>
            <a:r>
              <a:rPr lang="pl-PL" dirty="0" err="1"/>
              <a:t>UstrCIR</a:t>
            </a:r>
            <a:r>
              <a:rPr lang="pl-PL" dirty="0"/>
              <a:t>); </a:t>
            </a:r>
          </a:p>
          <a:p>
            <a:r>
              <a:rPr lang="pl-PL" dirty="0"/>
              <a:t>wnioski składane tradycyjnie lub elektronicznie (zob. </a:t>
            </a:r>
            <a:r>
              <a:rPr lang="pl-PL" dirty="0" err="1"/>
              <a:t>rozp</a:t>
            </a:r>
            <a:r>
              <a:rPr lang="pl-PL" dirty="0"/>
              <a:t>. MS z 22 grudnia 2011 r. oraz informacje nt. elektronicznego dostępu do Sądów Rejestrowych / Centralnej Informacji / </a:t>
            </a:r>
            <a:r>
              <a:rPr lang="pl-PL" dirty="0" err="1"/>
              <a:t>MSiG</a:t>
            </a:r>
            <a:r>
              <a:rPr lang="pl-PL" dirty="0"/>
              <a:t> na stronie www. MS); </a:t>
            </a:r>
          </a:p>
          <a:p>
            <a:r>
              <a:rPr lang="pl-PL" dirty="0"/>
              <a:t>Strona internetowa </a:t>
            </a:r>
            <a:r>
              <a:rPr lang="pl-PL" dirty="0">
                <a:hlinkClick r:id="rId2"/>
              </a:rPr>
              <a:t>https://ems.ms.gov.pl/krs</a:t>
            </a:r>
            <a:r>
              <a:rPr lang="pl-PL" dirty="0"/>
              <a:t> i informacje odpowiadające aktualnemu odpisowi z KRS; </a:t>
            </a:r>
          </a:p>
          <a:p>
            <a:r>
              <a:rPr lang="pl-PL" dirty="0"/>
              <a:t>Elektroniczny katalog dokumentów spółek (art. 8a KRSU oraz § 15-17 </a:t>
            </a:r>
            <a:r>
              <a:rPr lang="pl-PL" dirty="0" err="1"/>
              <a:t>UstrCIR</a:t>
            </a:r>
            <a:r>
              <a:rPr lang="pl-PL" dirty="0"/>
              <a:t>; zob. Dyrektywę Parlamentu Europejskiego i Rady 2012/17/UE z dnia 13 czerwca 2012 r. zmieniającą dyrektywę Rady 89/666/EWG i dyrektywy Parlamentu Europejskiego i Rady 2005/56/WE i 2009/101/WE w zakresie integracji rejestrów centralnych, rejestrów handlowych i rejestrów spółek (</a:t>
            </a:r>
            <a:r>
              <a:rPr lang="pl-PL" dirty="0" err="1"/>
              <a:t>Dz.U</a:t>
            </a:r>
            <a:r>
              <a:rPr lang="pl-PL" dirty="0"/>
              <a:t>. L 156 z 16.6.2012, s. 1).</a:t>
            </a:r>
          </a:p>
        </p:txBody>
      </p:sp>
    </p:spTree>
    <p:extLst>
      <p:ext uri="{BB962C8B-B14F-4D97-AF65-F5344CB8AC3E}">
        <p14:creationId xmlns:p14="http://schemas.microsoft.com/office/powerpoint/2010/main" xmlns="" val="245237020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04A2B5-397F-48DB-8A6F-BFFF6F2C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informacji o zarejestrowanych danych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73CD3CD-1BAD-431E-BBC5-DDAB5C2E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36" y="2444621"/>
            <a:ext cx="10832840" cy="4189444"/>
          </a:xfrm>
        </p:spPr>
        <p:txBody>
          <a:bodyPr>
            <a:normAutofit/>
          </a:bodyPr>
          <a:lstStyle/>
          <a:p>
            <a:r>
              <a:rPr lang="pl-PL" dirty="0"/>
              <a:t>Monitor Sądowy i Gospodarczy (art. 13 ust. 1 KRSU vs. art. 42, art. 49 ust. 2, art. 58 KRSU)</a:t>
            </a:r>
          </a:p>
          <a:p>
            <a:pPr lvl="1"/>
            <a:r>
              <a:rPr lang="pl-PL" dirty="0">
                <a:hlinkClick r:id="rId2"/>
              </a:rPr>
              <a:t>https://ems.ms.gov.pl/msig/przegladaniemonitorow</a:t>
            </a:r>
            <a:endParaRPr lang="pl-PL" dirty="0"/>
          </a:p>
          <a:p>
            <a:pPr lvl="1"/>
            <a:r>
              <a:rPr lang="pl-PL" dirty="0">
                <a:hlinkClick r:id="rId3"/>
              </a:rPr>
              <a:t>https://www.imsig.pl/</a:t>
            </a:r>
            <a:r>
              <a:rPr lang="pl-PL" dirty="0"/>
              <a:t> </a:t>
            </a:r>
          </a:p>
          <a:p>
            <a:r>
              <a:rPr lang="pl-PL" dirty="0"/>
              <a:t>Akta rejestrowe (art. 9 KRSU; wyjątki: podmioty wykreślone z RDN i dane wykreślone z dz. IV). </a:t>
            </a:r>
          </a:p>
        </p:txBody>
      </p:sp>
    </p:spTree>
    <p:extLst>
      <p:ext uri="{BB962C8B-B14F-4D97-AF65-F5344CB8AC3E}">
        <p14:creationId xmlns:p14="http://schemas.microsoft.com/office/powerpoint/2010/main" xmlns="" val="377739711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7447ED-39A8-43E9-B097-26F7F63D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Jawność materialna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CE49A3F-8640-43FA-9458-C7C388EB2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Domniemanie znajomości wpisów </a:t>
            </a:r>
          </a:p>
          <a:p>
            <a:pPr lvl="1"/>
            <a:r>
              <a:rPr lang="pl-PL" dirty="0"/>
              <a:t>aspekt negatywny – art. 14 KRSU</a:t>
            </a:r>
          </a:p>
          <a:p>
            <a:pPr lvl="1"/>
            <a:r>
              <a:rPr lang="pl-PL" dirty="0"/>
              <a:t>aspekt pozytywny – art. 15 i 16 KRSU</a:t>
            </a:r>
          </a:p>
          <a:p>
            <a:r>
              <a:rPr lang="pl-PL" dirty="0"/>
              <a:t>Domniemanie prawdziwości wpisów (art. 17 KRSU)</a:t>
            </a:r>
          </a:p>
        </p:txBody>
      </p:sp>
    </p:spTree>
    <p:extLst>
      <p:ext uri="{BB962C8B-B14F-4D97-AF65-F5344CB8AC3E}">
        <p14:creationId xmlns:p14="http://schemas.microsoft.com/office/powerpoint/2010/main" xmlns="" val="43603992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F32AF6-BEF8-43FD-B0CD-F6A5EE64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Wiarygodność i zupełność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B842AFB-275B-4661-910C-579E327C7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2603500"/>
            <a:ext cx="10636898" cy="341630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obowiązkowy (co do zasady) charakter zgłoszeń – art. 22 KRSU</a:t>
            </a:r>
          </a:p>
          <a:p>
            <a:r>
              <a:rPr lang="pl-PL" dirty="0"/>
              <a:t>odpowiedzialność z tytułu naruszenia obowiązków rejestrowych – art. 18 KRSU</a:t>
            </a:r>
          </a:p>
          <a:p>
            <a:r>
              <a:rPr lang="pl-PL" dirty="0"/>
              <a:t>zakres kognicji sądu rejestrowego – art. 23 KRSU;</a:t>
            </a:r>
          </a:p>
          <a:p>
            <a:r>
              <a:rPr lang="pl-PL" dirty="0"/>
              <a:t>możliwości działania sądu z urzędu w zakresie wykreślenia (art. 12 ust. 3, art. 24 KRSU), sprostowania wpisu oczywiście błędnego (art. 12 ust. 1 i 2 KRSU) oraz – wyjątkowo – wpisu nowych danych (art. 20 ust. 3, art. 24 in fine KRSU)</a:t>
            </a:r>
          </a:p>
          <a:p>
            <a:r>
              <a:rPr lang="pl-PL" dirty="0"/>
              <a:t>instytucja tzw. postępowania przymuszającego (art. 24 i n. KRSU): wezwanie, grzywna, kurator, rozwiązanie</a:t>
            </a:r>
          </a:p>
          <a:p>
            <a:r>
              <a:rPr lang="pl-PL" dirty="0"/>
              <a:t>nowa instytucja rozwiązania podmiotu wpisanego do rejestru bez przeprowadzenia postępowania likwidacyjnego (art. 25a-25e KRSU)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0568179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A4150D-A6C6-4456-87CF-5CB093DC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Kognicja sąd rejestrowego - orzecznictwo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9BFE45F-9A4C-463A-B337-40FEA09F6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Sąd rejestrowy powinien czuwać, aby w rejestrze umieszczane były tylko dane prawdziwe (post. SN z 17.9.2008 r., III CSK 56/08, nawiązujące do wcześniejszych: uchw. SN z 15.3.1991 r., III CZP 13/91, OSNC 1991, Nr 7, poz. 77; post. SN z 26.3.1998 r., I CKN 227/97, OSNC 1998, Nr 11, poz. 179 oraz do uchw. SN z 12.1.2001 r., III CZP 44/00, OSNC 2001, Nr 5, poz. 69).</a:t>
            </a:r>
          </a:p>
          <a:p>
            <a:endParaRPr lang="pl-PL" dirty="0"/>
          </a:p>
          <a:p>
            <a:r>
              <a:rPr lang="pl-PL" dirty="0"/>
              <a:t>Sąd rejestrowy, na podstawie art. 23 ust. 1 KRSU jest uprawniony do badania wpływu naruszeń procedury podejmowania uchwał przez walne zgromadzenie akcjonariuszy spółki akcyjnej na ich treść (uchw. SN z 20.1.2010 r., III CZP 122/09, OSNC 2010) </a:t>
            </a:r>
          </a:p>
        </p:txBody>
      </p:sp>
    </p:spTree>
    <p:extLst>
      <p:ext uri="{BB962C8B-B14F-4D97-AF65-F5344CB8AC3E}">
        <p14:creationId xmlns:p14="http://schemas.microsoft.com/office/powerpoint/2010/main" xmlns="" val="139296613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5D0ECA-CF44-4CD5-AB79-B2F6DA86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Kognicja sądu rejestrowego - orzecznictwo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711D8CB-FE80-482C-88C8-31FB93E49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2" y="2603499"/>
            <a:ext cx="10543592" cy="3937259"/>
          </a:xfrm>
        </p:spPr>
        <p:txBody>
          <a:bodyPr>
            <a:normAutofit/>
          </a:bodyPr>
          <a:lstStyle/>
          <a:p>
            <a:r>
              <a:rPr lang="pl-PL" dirty="0"/>
              <a:t>Z uzasadnienia ww. </a:t>
            </a:r>
            <a:r>
              <a:rPr lang="pl-PL"/>
              <a:t>uchwały: </a:t>
            </a:r>
            <a:r>
              <a:rPr lang="pl-PL" dirty="0"/>
              <a:t>„Dzisiejszy art. 23 ust. 1 i 2 ustawy o KRS nie czyni tego ograniczenia [do bezwzględnie obowiązujących przepisów prawa, jak dawny art. 16 KH – uwaga własna], co prowadzi do przekonujących twierdzeń doktryny prawa o szerszych nawet, niż dawniejsze, uprawnieniach sądu rejestrowego w zakresie kontroli wniosków o wpis pod kątem ich zgodności z prawem. Poprawność takiego twierdzenia opiera się na podkreślaniu wagi zasad towarzyszących rejestrowi przedsiębiorców w Krajowym Rejestrze Sądowym. Chodzi zwłaszcza o jawność rejestru (art. 8 ust. 1–3, art. 8a ust. 2, art. 13 ust. 1, art. 14–16 ustawy o KRS), co powinno się objawiać danymi, jakie dla osób zainteresowanych, występujących w obrocie gospodarczym muszą mieć sens ich poznania. Sensu tego nie ma, jeśli dane byłyby mechanicznie wpisywane, bo jeśli są objęte możliwością podniesienia zarzutu nieważności (art. 425 § 4 KSH), to ich wartość staje się iluzoryczna, a w każdym razie informacja o nich będzie zawsze niepewna”. </a:t>
            </a:r>
          </a:p>
        </p:txBody>
      </p:sp>
    </p:spTree>
    <p:extLst>
      <p:ext uri="{BB962C8B-B14F-4D97-AF65-F5344CB8AC3E}">
        <p14:creationId xmlns:p14="http://schemas.microsoft.com/office/powerpoint/2010/main" xmlns="" val="4245314654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SYSTEM REJESTRACJI PRZEDSIĘBIORCÓW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CENTRALNA EWIDENCJA I INFORMACJA O DZIAŁALNOSCI GOSPODARCZEJ</a:t>
            </a:r>
          </a:p>
        </p:txBody>
      </p:sp>
    </p:spTree>
    <p:extLst>
      <p:ext uri="{BB962C8B-B14F-4D97-AF65-F5344CB8AC3E}">
        <p14:creationId xmlns:p14="http://schemas.microsoft.com/office/powerpoint/2010/main" xmlns="" val="29746691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3342A7-84C6-42AF-A1E9-B8747044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cechy CEIDG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A047070-DB0A-4975-91DA-E5565A5B9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2407299"/>
            <a:ext cx="10935477" cy="413346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Regulacja: art. 23 i n. USDG</a:t>
            </a:r>
          </a:p>
          <a:p>
            <a:r>
              <a:rPr lang="pl-PL" dirty="0"/>
              <a:t>Organ ewidencyjny: minister właściwy ds. gospodarki </a:t>
            </a:r>
          </a:p>
          <a:p>
            <a:r>
              <a:rPr lang="pl-PL" dirty="0"/>
              <a:t>Zakres podmiotowy: osoby fizyczne podejmujące DG w rozumieniu art. 2 USDG (złożenie wniosku jest konieczne dla legalnego podjęcia DG; art. 14 ust. 1 i 2 USDG)</a:t>
            </a:r>
          </a:p>
          <a:p>
            <a:r>
              <a:rPr lang="pl-PL" dirty="0"/>
              <a:t>Zakres przedmiotowy: dane identyfikacyjne i adresowe, dane dotyczące: wspólności małżeńskiej majątkowej, pełnomocnika / przedstawiciela ustawowego, post. upadłościowego lub restrukturyzacyjnego, zakazów wykonywania określonej działalności (art. 25 USDG)</a:t>
            </a:r>
          </a:p>
          <a:p>
            <a:r>
              <a:rPr lang="pl-PL" dirty="0"/>
              <a:t>Wniosek: forma elektroniczna albo tradycyjna, za pośrednictwem urzędu gminy, który digitalizuje wniosek </a:t>
            </a:r>
          </a:p>
          <a:p>
            <a:r>
              <a:rPr lang="pl-PL" dirty="0"/>
              <a:t>Wpis polega na wprowadzeniu danych do systemu teleinformatycznego; jest wolny od opłat</a:t>
            </a:r>
          </a:p>
          <a:p>
            <a:r>
              <a:rPr lang="pl-PL" dirty="0"/>
              <a:t>Kontrola formalna wniosku i ograniczona kontrola merytoryczna wniosku / ograniczona jawność materialna ewidencji (art. 27 i 35 oraz art. 33 USDG)</a:t>
            </a:r>
          </a:p>
        </p:txBody>
      </p:sp>
    </p:spTree>
    <p:extLst>
      <p:ext uri="{BB962C8B-B14F-4D97-AF65-F5344CB8AC3E}">
        <p14:creationId xmlns:p14="http://schemas.microsoft.com/office/powerpoint/2010/main" xmlns="" val="132278959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SPÓŁEK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ZAGADNIENIA OGÓLNE</a:t>
            </a:r>
          </a:p>
        </p:txBody>
      </p:sp>
    </p:spTree>
    <p:extLst>
      <p:ext uri="{BB962C8B-B14F-4D97-AF65-F5344CB8AC3E}">
        <p14:creationId xmlns:p14="http://schemas.microsoft.com/office/powerpoint/2010/main" xmlns="" val="4908012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1B734B-A72A-4FC7-ABCD-1BB6C5C7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D7329DC-D9DC-4846-9C96-CF019D52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6" y="2603499"/>
            <a:ext cx="10599576" cy="3750647"/>
          </a:xfrm>
        </p:spPr>
        <p:txBody>
          <a:bodyPr>
            <a:normAutofit/>
          </a:bodyPr>
          <a:lstStyle/>
          <a:p>
            <a:r>
              <a:rPr lang="pl-PL" dirty="0"/>
              <a:t>Ustawa z dnia 20 sierpnia 1997 r. o Krajowym Rejestrze Sądowym (t.j. Dz. U. z 2017 r. poz. 700 ze zm.)</a:t>
            </a:r>
          </a:p>
          <a:p>
            <a:r>
              <a:rPr lang="pl-PL" dirty="0"/>
              <a:t>Rozporządzenie MS z dnia 17 listopada 2014 r. w sprawie szczegółowego sposobu prowadzenia rejestrów wchodzących w skład Krajowego Rejestru Sądowego oraz szczegółowej treści wpisów w tych rejestrach (Dz. U. z 2014 r. poz. 1667 ze zm.)</a:t>
            </a:r>
          </a:p>
          <a:p>
            <a:r>
              <a:rPr lang="pl-PL" dirty="0"/>
              <a:t>Rozporządzenie MS z dnia 27 grudnia 2011 r. w sprawie ustroju i organizacji Centralnej Informacji Krajowego Rejestru Sądowego oraz trybu i sposobu udzielania informacji z Krajowego Rejestru Sądowego i wydawania kopii dokumentów z katalogu, a także struktury udostępnianych informacji o podmiotach wpisanych do Rejestru oraz cech wydruków umożliwiających ich weryfikację z danymi w Rejestrze (Dz. U. Nr 297. poz. 1670 ze zm.)</a:t>
            </a:r>
          </a:p>
        </p:txBody>
      </p:sp>
    </p:spTree>
    <p:extLst>
      <p:ext uri="{BB962C8B-B14F-4D97-AF65-F5344CB8AC3E}">
        <p14:creationId xmlns:p14="http://schemas.microsoft.com/office/powerpoint/2010/main" xmlns="" val="1488612881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spółki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Termin „spółka” występuje w języku prawnym i prawniczym w trzech kontekstach znaczeniowych, a mianowicie jako: </a:t>
            </a:r>
          </a:p>
          <a:p>
            <a:pPr lvl="1"/>
            <a:r>
              <a:rPr lang="pl-PL" i="1" dirty="0"/>
              <a:t>umowa spółki</a:t>
            </a:r>
            <a:r>
              <a:rPr lang="pl-PL" dirty="0"/>
              <a:t>, tj. czynność prawna, przez którą dwie lub więcej osób zobowiązują się dążyć do osiągnięcia określonego, wspólnego celu przez działanie w sposób oznaczony, w szczególności przez wniesienie wkładów (zob. art. 864 KC, art. 3 KSH), </a:t>
            </a:r>
          </a:p>
          <a:p>
            <a:pPr lvl="1"/>
            <a:r>
              <a:rPr lang="pl-PL" i="1" dirty="0"/>
              <a:t>trwały </a:t>
            </a:r>
            <a:r>
              <a:rPr lang="pl-PL" dirty="0"/>
              <a:t>(ciągły) </a:t>
            </a:r>
            <a:r>
              <a:rPr lang="pl-PL" i="1" dirty="0"/>
              <a:t>stosunek prawny</a:t>
            </a:r>
            <a:r>
              <a:rPr lang="pl-PL" dirty="0"/>
              <a:t>, powstały wskutek zawarcia umowy spółki określonego typu, </a:t>
            </a:r>
          </a:p>
          <a:p>
            <a:pPr lvl="1"/>
            <a:r>
              <a:rPr lang="pl-PL" dirty="0"/>
              <a:t>prywatnoprawna </a:t>
            </a:r>
            <a:r>
              <a:rPr lang="pl-PL" i="1" dirty="0"/>
              <a:t>organizacja </a:t>
            </a:r>
            <a:r>
              <a:rPr lang="pl-PL" dirty="0"/>
              <a:t>(zrzeszenie; jednostka organizacyjna) wspólników. </a:t>
            </a:r>
          </a:p>
        </p:txBody>
      </p:sp>
    </p:spTree>
    <p:extLst>
      <p:ext uri="{BB962C8B-B14F-4D97-AF65-F5344CB8AC3E}">
        <p14:creationId xmlns:p14="http://schemas.microsoft.com/office/powerpoint/2010/main" xmlns="" val="176813721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Spółka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prywatnoprawne zrzeszenie (organizację) osobową, utworzoną na podstawie czynności prawnej (z reguły umowy) dla osiągnięcia wspólnego celu (z reguły gospodarczego) lub trwały, wielostronny stosunek kooperacyjny;</a:t>
            </a:r>
          </a:p>
          <a:p>
            <a:r>
              <a:rPr lang="pl-PL" dirty="0"/>
              <a:t>drugie ze wskazanych znaczeń można uznać za sporne.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34036719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spółek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zespół norm prywatnoprawnych, regulujących tworzenie, ustrój, funkcjonowanie, ustanie, łączenie, podział i przekształcanie spółek w przyjętym powyżej znaczeniu. </a:t>
            </a:r>
          </a:p>
        </p:txBody>
      </p:sp>
    </p:spTree>
    <p:extLst>
      <p:ext uri="{BB962C8B-B14F-4D97-AF65-F5344CB8AC3E}">
        <p14:creationId xmlns:p14="http://schemas.microsoft.com/office/powerpoint/2010/main" xmlns="" val="3420091459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Poza zakresem prawa spółek (w ujęciu tradycyjnym):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typy zrzeszeń, których ustawodawca nie określa mianem spółki, nawet jeżeli odpowiadają przyjętym powyżej kryteriom (spółdzielnie, towarzystwa ubezpieczeń wzajemnych, stowarzyszenia); </a:t>
            </a:r>
          </a:p>
          <a:p>
            <a:r>
              <a:rPr lang="pl-PL" dirty="0"/>
              <a:t>organizacje nie powstające na podstawie czynności prawnej; </a:t>
            </a:r>
          </a:p>
          <a:p>
            <a:r>
              <a:rPr lang="pl-PL" dirty="0"/>
              <a:t>organizacje o charakterze zakładowym (fundacyjnym), np. przedsiębiorstwa państwowych i fundacje; </a:t>
            </a:r>
          </a:p>
          <a:p>
            <a:r>
              <a:rPr lang="pl-PL" dirty="0"/>
              <a:t>zrzeszenia o charakterze publicznoprawnym, np. jednostki samorządu terytorialnego;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95359502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Formy prawne (typy) spółek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spółka cywilna (art. 860-875 KC), </a:t>
            </a:r>
          </a:p>
          <a:p>
            <a:r>
              <a:rPr lang="pl-PL" dirty="0"/>
              <a:t>spółka jawna (art. 22-85 KSH), </a:t>
            </a:r>
          </a:p>
          <a:p>
            <a:r>
              <a:rPr lang="pl-PL" dirty="0"/>
              <a:t>spółka partnerska (art. 86-101 KSH), </a:t>
            </a:r>
          </a:p>
          <a:p>
            <a:r>
              <a:rPr lang="pl-PL" dirty="0"/>
              <a:t>spółka komandytowa (art. 102-124 KSH), </a:t>
            </a:r>
          </a:p>
          <a:p>
            <a:r>
              <a:rPr lang="pl-PL" dirty="0"/>
              <a:t>spółka komandytowo-akcyjna (art. 125-150 KSH), </a:t>
            </a:r>
          </a:p>
          <a:p>
            <a:r>
              <a:rPr lang="pl-PL" dirty="0"/>
              <a:t>spółka z ograniczoną odpowiedzialnością (art. 151-300 KSH), </a:t>
            </a:r>
          </a:p>
          <a:p>
            <a:r>
              <a:rPr lang="pl-PL" dirty="0"/>
              <a:t>spółka akcyjna (art. 301-490 KSH), </a:t>
            </a:r>
          </a:p>
          <a:p>
            <a:endParaRPr lang="pl-PL" dirty="0"/>
          </a:p>
          <a:p>
            <a:r>
              <a:rPr lang="pl-PL" dirty="0"/>
              <a:t>brak odrębnej regulacji spółki cichej (dawne art. 682-695 KH). </a:t>
            </a:r>
          </a:p>
        </p:txBody>
      </p:sp>
    </p:spTree>
    <p:extLst>
      <p:ext uri="{BB962C8B-B14F-4D97-AF65-F5344CB8AC3E}">
        <p14:creationId xmlns:p14="http://schemas.microsoft.com/office/powerpoint/2010/main" xmlns="" val="290250998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</a:t>
            </a:r>
            <a:r>
              <a:rPr lang="pl-PL" i="1" dirty="0"/>
              <a:t>numerus clausus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uczestnicy obrotu cywilnoprawnego nie mogą utworzyć spółki innej, niż przewidziane (wyraźnie) przez prawo pozytywne; </a:t>
            </a:r>
          </a:p>
          <a:p>
            <a:r>
              <a:rPr lang="pl-PL" dirty="0"/>
              <a:t>w granicach wyznaczonych bezwzględnie obowiązującymi przepisami prawa oraz ogólnym kryterium właściwości (natury) stosunku spółki, możliwe są natomiast różne </a:t>
            </a:r>
            <a:r>
              <a:rPr lang="pl-PL" i="1" dirty="0"/>
              <a:t>postacie</a:t>
            </a:r>
            <a:r>
              <a:rPr lang="pl-PL" dirty="0"/>
              <a:t> (</a:t>
            </a:r>
            <a:r>
              <a:rPr lang="pl-PL" i="1" dirty="0"/>
              <a:t>podtypy</a:t>
            </a:r>
            <a:r>
              <a:rPr lang="pl-PL" dirty="0"/>
              <a:t>, odmiany) wymienionych typów spółek, </a:t>
            </a:r>
          </a:p>
          <a:p>
            <a:pPr lvl="1"/>
            <a:r>
              <a:rPr lang="pl-PL" dirty="0"/>
              <a:t>spółka jawna, której wyłącznymi wspólnikami są spółki z o.o., </a:t>
            </a:r>
          </a:p>
          <a:p>
            <a:pPr lvl="1"/>
            <a:r>
              <a:rPr lang="pl-PL" dirty="0"/>
              <a:t>spółka komandytowa z udziałem spółki z o.o. jako komplementariusza,</a:t>
            </a:r>
          </a:p>
          <a:p>
            <a:pPr lvl="1"/>
            <a:r>
              <a:rPr lang="pl-PL" dirty="0"/>
              <a:t>jednoosobowa spółka kapitałowa, </a:t>
            </a:r>
          </a:p>
          <a:p>
            <a:pPr lvl="1"/>
            <a:r>
              <a:rPr lang="pl-PL" dirty="0"/>
              <a:t>zamknięta i otwarta spółka akcyjna itp. </a:t>
            </a:r>
            <a:r>
              <a:rPr lang="pl-PL" i="1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57468648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spółek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spółka cywilna i spółki handlowe; </a:t>
            </a:r>
          </a:p>
          <a:p>
            <a:r>
              <a:rPr lang="pl-PL" dirty="0"/>
              <a:t>spółka zewnętrzna i wewnętrzna; </a:t>
            </a:r>
          </a:p>
          <a:p>
            <a:r>
              <a:rPr lang="pl-PL" dirty="0"/>
              <a:t>spółka prywatna i publiczna; </a:t>
            </a:r>
          </a:p>
          <a:p>
            <a:r>
              <a:rPr lang="pl-PL" dirty="0"/>
              <a:t>spółki osobowe i kapitałowe</a:t>
            </a:r>
          </a:p>
        </p:txBody>
      </p:sp>
    </p:spTree>
    <p:extLst>
      <p:ext uri="{BB962C8B-B14F-4D97-AF65-F5344CB8AC3E}">
        <p14:creationId xmlns:p14="http://schemas.microsoft.com/office/powerpoint/2010/main" xmlns="" val="3652237872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Modelowe cechy spółek osobowych i kapitałowych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927959"/>
              </p:ext>
            </p:extLst>
          </p:nvPr>
        </p:nvGraphicFramePr>
        <p:xfrm>
          <a:off x="541174" y="2603500"/>
          <a:ext cx="1108476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192">
                  <a:extLst>
                    <a:ext uri="{9D8B030D-6E8A-4147-A177-3AD203B41FA5}">
                      <a16:colId xmlns:a16="http://schemas.microsoft.com/office/drawing/2014/main" xmlns="" val="1113653440"/>
                    </a:ext>
                  </a:extLst>
                </a:gridCol>
                <a:gridCol w="2771192">
                  <a:extLst>
                    <a:ext uri="{9D8B030D-6E8A-4147-A177-3AD203B41FA5}">
                      <a16:colId xmlns:a16="http://schemas.microsoft.com/office/drawing/2014/main" xmlns="" val="4162432048"/>
                    </a:ext>
                  </a:extLst>
                </a:gridCol>
                <a:gridCol w="2771192">
                  <a:extLst>
                    <a:ext uri="{9D8B030D-6E8A-4147-A177-3AD203B41FA5}">
                      <a16:colId xmlns:a16="http://schemas.microsoft.com/office/drawing/2014/main" xmlns="" val="1536820599"/>
                    </a:ext>
                  </a:extLst>
                </a:gridCol>
                <a:gridCol w="2771192">
                  <a:extLst>
                    <a:ext uri="{9D8B030D-6E8A-4147-A177-3AD203B41FA5}">
                      <a16:colId xmlns:a16="http://schemas.microsoft.com/office/drawing/2014/main" xmlns="" val="621535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Cecha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Spółka cywilna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Handlowe</a:t>
                      </a:r>
                      <a:r>
                        <a:rPr lang="pl-PL" sz="1600" baseline="0" dirty="0">
                          <a:latin typeface="+mn-lt"/>
                        </a:rPr>
                        <a:t> spółki osobowe</a:t>
                      </a:r>
                      <a:endParaRPr lang="pl-PL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Spółki kapitałowe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66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Podmiotowość prawna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Brak; podmiotami praw i obowiązków są wyłącznie wspólnicy. </a:t>
                      </a:r>
                      <a:endParaRPr lang="pl-PL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Brak osobowości prawnej. Ze względu na wyraźne przyznanie zdolności prawnej, uzyskiwanej z chwilą wpisu do rejestru przedsiębiorców w KRS, uznawane za podmioty prawa (tzw. ułomne osoby prawne).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Osobowość prawna od chwili wpisu do rejestru przedsiębiorców w KRS. Status prawny spółki przed wpisem do rejestru, czyli tzw. spółki w organizacji, jest analogiczny jak handlowych spółek osobowych (tzw. ułomna osoba prawna). </a:t>
                      </a:r>
                      <a:endParaRPr lang="pl-PL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96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3833143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Modelowe cechy spółek osobowych i kapitałowych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571039"/>
              </p:ext>
            </p:extLst>
          </p:nvPr>
        </p:nvGraphicFramePr>
        <p:xfrm>
          <a:off x="485188" y="2603500"/>
          <a:ext cx="1120606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517">
                  <a:extLst>
                    <a:ext uri="{9D8B030D-6E8A-4147-A177-3AD203B41FA5}">
                      <a16:colId xmlns:a16="http://schemas.microsoft.com/office/drawing/2014/main" xmlns="" val="1113653440"/>
                    </a:ext>
                  </a:extLst>
                </a:gridCol>
                <a:gridCol w="2801517">
                  <a:extLst>
                    <a:ext uri="{9D8B030D-6E8A-4147-A177-3AD203B41FA5}">
                      <a16:colId xmlns:a16="http://schemas.microsoft.com/office/drawing/2014/main" xmlns="" val="4162432048"/>
                    </a:ext>
                  </a:extLst>
                </a:gridCol>
                <a:gridCol w="2801517">
                  <a:extLst>
                    <a:ext uri="{9D8B030D-6E8A-4147-A177-3AD203B41FA5}">
                      <a16:colId xmlns:a16="http://schemas.microsoft.com/office/drawing/2014/main" xmlns="" val="1536820599"/>
                    </a:ext>
                  </a:extLst>
                </a:gridCol>
                <a:gridCol w="2801517">
                  <a:extLst>
                    <a:ext uri="{9D8B030D-6E8A-4147-A177-3AD203B41FA5}">
                      <a16:colId xmlns:a16="http://schemas.microsoft.com/office/drawing/2014/main" xmlns="" val="621535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Cecha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Spółka cywilna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Handlowe</a:t>
                      </a:r>
                      <a:r>
                        <a:rPr lang="pl-PL" baseline="0" dirty="0"/>
                        <a:t> spółki osobowe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Spółki kapitałowe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66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Reżim majątkowy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Majątek spółki to w istocie wspólny majątek wspólników, objęty wspólnością łączną (do niepodzielnej ręki).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chwili wpisu do rejestru podmiotem majątku jest spółka; wspólnicy nie są jego współwłaścicielami – także do niepodzielnej ręki.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Już od chwili zawiązania podmiotem majątku jest spółka; wspólnicy nie są jego współwłaścicielami – także do niepodzielnej ręki.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96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4621464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Modelowe cechy spółek osobowych i kapitałowych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4244755"/>
              </p:ext>
            </p:extLst>
          </p:nvPr>
        </p:nvGraphicFramePr>
        <p:xfrm>
          <a:off x="494522" y="2603500"/>
          <a:ext cx="1118740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851">
                  <a:extLst>
                    <a:ext uri="{9D8B030D-6E8A-4147-A177-3AD203B41FA5}">
                      <a16:colId xmlns:a16="http://schemas.microsoft.com/office/drawing/2014/main" xmlns="" val="1113653440"/>
                    </a:ext>
                  </a:extLst>
                </a:gridCol>
                <a:gridCol w="2796851">
                  <a:extLst>
                    <a:ext uri="{9D8B030D-6E8A-4147-A177-3AD203B41FA5}">
                      <a16:colId xmlns:a16="http://schemas.microsoft.com/office/drawing/2014/main" xmlns="" val="4162432048"/>
                    </a:ext>
                  </a:extLst>
                </a:gridCol>
                <a:gridCol w="2796851">
                  <a:extLst>
                    <a:ext uri="{9D8B030D-6E8A-4147-A177-3AD203B41FA5}">
                      <a16:colId xmlns:a16="http://schemas.microsoft.com/office/drawing/2014/main" xmlns="" val="1536820599"/>
                    </a:ext>
                  </a:extLst>
                </a:gridCol>
                <a:gridCol w="2796851">
                  <a:extLst>
                    <a:ext uri="{9D8B030D-6E8A-4147-A177-3AD203B41FA5}">
                      <a16:colId xmlns:a16="http://schemas.microsoft.com/office/drawing/2014/main" xmlns="" val="621535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Cecha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Spółka cywilna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Handlowe</a:t>
                      </a:r>
                      <a:r>
                        <a:rPr lang="pl-PL" baseline="0" dirty="0"/>
                        <a:t> spółki osobowe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Spółki kapitałowe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66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Minimalny</a:t>
                      </a:r>
                      <a:r>
                        <a:rPr lang="pl-PL" baseline="0" dirty="0"/>
                        <a:t> kapitał własny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Brak</a:t>
                      </a:r>
                      <a:r>
                        <a:rPr lang="pl-PL" baseline="0" dirty="0"/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Brak (wyjątek - SKA)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Kapitał zakładowy o wysokości co n. </a:t>
                      </a:r>
                      <a:r>
                        <a:rPr lang="pl-PL" dirty="0" smtClean="0"/>
                        <a:t>5.000 </a:t>
                      </a:r>
                      <a:r>
                        <a:rPr lang="pl-PL" dirty="0"/>
                        <a:t>zł dla spółki z o.o. </a:t>
                      </a:r>
                      <a:r>
                        <a:rPr lang="pl-PL"/>
                        <a:t>i </a:t>
                      </a:r>
                      <a:r>
                        <a:rPr lang="pl-PL" smtClean="0"/>
                        <a:t>100.000 </a:t>
                      </a:r>
                      <a:r>
                        <a:rPr lang="pl-PL" dirty="0"/>
                        <a:t>zł dla spółki akcyjnej, w odniesieniu do którego obowiązują zasady pełnego pokrycia i stałości (nienaruszalności).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96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11333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052315-F1D5-4B19-A1B1-F68A513B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prawa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57A1771-C176-4A1D-B322-6A2575307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8" y="2603499"/>
            <a:ext cx="10804849" cy="3899937"/>
          </a:xfrm>
        </p:spPr>
        <p:txBody>
          <a:bodyPr/>
          <a:lstStyle/>
          <a:p>
            <a:r>
              <a:rPr lang="pl-PL" dirty="0"/>
              <a:t>Rozporządzenie MS z dnia 21 grudnia 2000 r. w sprawie określenia wzorów urzędowych formularzy wniosków o wpis do Krajowego Rejestru Sądowego oraz sposobu i miejsca ich udostępniania (t.j. Dz. U. z 2015 r. poz. 724 ze zm.)</a:t>
            </a:r>
          </a:p>
          <a:p>
            <a:r>
              <a:rPr lang="pl-PL" dirty="0"/>
              <a:t>Rozporządzenie MS z dnia 22 grudnia 2011 r. w sprawie warunków organizacyjno-technicznych dotyczących formy wniosków i dokumentów oraz ich składania drogą elektroniczną do sądów rejestrowych i Centralnej Informacji Krajowego Rejestru Sądowego oraz sposobu posługiwania się dokumentami wydanymi w postaci elektronicznej (Dz. U. Nr 299, poz. 1773 ze zm.)</a:t>
            </a:r>
          </a:p>
          <a:p>
            <a:r>
              <a:rPr lang="pl-PL" dirty="0"/>
              <a:t>Rozporządzenie MS z dnia 13 stycznia 2015 r. w sprawie sposobu i trybu składania wniosków o wpis do Krajowego Rejestru Sądowego dotyczących spółek, których umowę zawarto przy wykorzystaniu wzorca umowy spółki udostępnionego w systemie teleinformatycznym (Dz. U. z 2015 r. poz. 65 ze zm.)</a:t>
            </a:r>
          </a:p>
        </p:txBody>
      </p:sp>
    </p:spTree>
    <p:extLst>
      <p:ext uri="{BB962C8B-B14F-4D97-AF65-F5344CB8AC3E}">
        <p14:creationId xmlns:p14="http://schemas.microsoft.com/office/powerpoint/2010/main" xmlns="" val="2921652731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Modelowe cechy spółek osobowych i kapitałowych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2391966"/>
              </p:ext>
            </p:extLst>
          </p:nvPr>
        </p:nvGraphicFramePr>
        <p:xfrm>
          <a:off x="457200" y="2286000"/>
          <a:ext cx="11178072" cy="4348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518">
                  <a:extLst>
                    <a:ext uri="{9D8B030D-6E8A-4147-A177-3AD203B41FA5}">
                      <a16:colId xmlns:a16="http://schemas.microsoft.com/office/drawing/2014/main" xmlns="" val="1113653440"/>
                    </a:ext>
                  </a:extLst>
                </a:gridCol>
                <a:gridCol w="2794518">
                  <a:extLst>
                    <a:ext uri="{9D8B030D-6E8A-4147-A177-3AD203B41FA5}">
                      <a16:colId xmlns:a16="http://schemas.microsoft.com/office/drawing/2014/main" xmlns="" val="4162432048"/>
                    </a:ext>
                  </a:extLst>
                </a:gridCol>
                <a:gridCol w="2794518">
                  <a:extLst>
                    <a:ext uri="{9D8B030D-6E8A-4147-A177-3AD203B41FA5}">
                      <a16:colId xmlns:a16="http://schemas.microsoft.com/office/drawing/2014/main" xmlns="" val="1536820599"/>
                    </a:ext>
                  </a:extLst>
                </a:gridCol>
                <a:gridCol w="2794518">
                  <a:extLst>
                    <a:ext uri="{9D8B030D-6E8A-4147-A177-3AD203B41FA5}">
                      <a16:colId xmlns:a16="http://schemas.microsoft.com/office/drawing/2014/main" xmlns="" val="621535587"/>
                    </a:ext>
                  </a:extLst>
                </a:gridCol>
              </a:tblGrid>
              <a:tr h="408381">
                <a:tc>
                  <a:txBody>
                    <a:bodyPr/>
                    <a:lstStyle/>
                    <a:p>
                      <a:r>
                        <a:rPr lang="pl-PL" sz="1400" dirty="0"/>
                        <a:t>Cecha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Spółka cywilna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Handlowe</a:t>
                      </a:r>
                      <a:r>
                        <a:rPr lang="pl-PL" sz="1400" baseline="0" dirty="0"/>
                        <a:t> spółki osobowe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Spółki kapitałowe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669570"/>
                  </a:ext>
                </a:extLst>
              </a:tr>
              <a:tr h="3939684"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Odpowiedzialność za zobowiązania spółki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Zobowiązania spółki to w istocie wspólne zobowiązania wspólników, za które odpowiadają oni cały swoim majątkiem – zarówno objętym wspólnością, jak i osobistym. Jest to odpowiedzialność osobista, nieograniczona, solidarna i pierwszorzędna.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Wspólnicy odpowiadają za zobowiązania spółki – jako jurydycznie odrębnego podmiotu prawa – osobiście, akcesoryjnie, solidarnie i subsydiarnie (przesłanką egzekucji z majątku wspólnika jest uprzednia bezskuteczność egzekucji z majątku spółki). Zakres odpowiedzialności jest zróżnicowany w poszczególnych typach spółek; zawsze jednak co najmniej jeden wspólnik (wspólnik jednej kategorii) odpowiada bez ograniczenia.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Zasada nieodpowiedzialności wspólników (akcjonariuszy) za zobowiązania spółki, uzasadniona istnieniem minimalnego kapitału zakładowego, na pokrycie którego wspólnicy wnoszą do spółki określone wkłady majątkowe.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96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1274489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Modelowe cechy spółek osobowych i kapitałowych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446886"/>
              </p:ext>
            </p:extLst>
          </p:nvPr>
        </p:nvGraphicFramePr>
        <p:xfrm>
          <a:off x="485192" y="2435289"/>
          <a:ext cx="11187404" cy="4077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851">
                  <a:extLst>
                    <a:ext uri="{9D8B030D-6E8A-4147-A177-3AD203B41FA5}">
                      <a16:colId xmlns:a16="http://schemas.microsoft.com/office/drawing/2014/main" xmlns="" val="1113653440"/>
                    </a:ext>
                  </a:extLst>
                </a:gridCol>
                <a:gridCol w="2796851">
                  <a:extLst>
                    <a:ext uri="{9D8B030D-6E8A-4147-A177-3AD203B41FA5}">
                      <a16:colId xmlns:a16="http://schemas.microsoft.com/office/drawing/2014/main" xmlns="" val="4162432048"/>
                    </a:ext>
                  </a:extLst>
                </a:gridCol>
                <a:gridCol w="2796851">
                  <a:extLst>
                    <a:ext uri="{9D8B030D-6E8A-4147-A177-3AD203B41FA5}">
                      <a16:colId xmlns:a16="http://schemas.microsoft.com/office/drawing/2014/main" xmlns="" val="1536820599"/>
                    </a:ext>
                  </a:extLst>
                </a:gridCol>
                <a:gridCol w="2796851">
                  <a:extLst>
                    <a:ext uri="{9D8B030D-6E8A-4147-A177-3AD203B41FA5}">
                      <a16:colId xmlns:a16="http://schemas.microsoft.com/office/drawing/2014/main" xmlns="" val="621535587"/>
                    </a:ext>
                  </a:extLst>
                </a:gridCol>
              </a:tblGrid>
              <a:tr h="569132">
                <a:tc>
                  <a:txBody>
                    <a:bodyPr/>
                    <a:lstStyle/>
                    <a:p>
                      <a:r>
                        <a:rPr lang="pl-PL" sz="1400" dirty="0"/>
                        <a:t>Cecha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Spółka cywilna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Handlowe</a:t>
                      </a:r>
                      <a:r>
                        <a:rPr lang="pl-PL" sz="1400" baseline="0" dirty="0"/>
                        <a:t> spółki osobowe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Spółki kapitałowe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669570"/>
                  </a:ext>
                </a:extLst>
              </a:tr>
              <a:tr h="3508345">
                <a:tc>
                  <a:txBody>
                    <a:bodyPr/>
                    <a:lstStyle/>
                    <a:p>
                      <a:r>
                        <a:rPr lang="pl-PL" sz="1400" dirty="0"/>
                        <a:t>Zarządzanie spółką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Każdy wspólnik ma prawo prowadzenia spraw i reprezentacji spółki. Zasadniczo może on samodzielnie dokonywać tzw. zwykłych czynności spółki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Prawo prowadzenia spraw spółki i jej reprezentacji przysługuje ex lege tym wspólnikom, którzy odpowiadają za jej zobowiązania bez ograniczenia. Każdy z nich może (co do zasady) samodzielnie dokonywać tzw. zwykłych czynności spółki i posiada prawo reprezentacji spółki w pełnym zakresie. Wyjątki: zarząd w spółce partnerskiej i rada nadzorcza w spółce komandytowo-akcyjnej.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Zarządzanie i nadzór nad spółką odbywa się przez wyspecjalizowane organy: zarząd oraz radę nadzorczą (w spółce z o.o. także komisję rewizyjną), w skład których mogą wchodzić osoby trzecie: Wspólnicy wykonują swoje uprawnienia decyzyjne jako uczestnicy uchwałodawczego organu spółki, tj. zgromadzenia wspólników (walnego zgromadzenia akcjonariuszy).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96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5884045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Modelowe cechy spółek osobowych i kapitałowych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4871248"/>
              </p:ext>
            </p:extLst>
          </p:nvPr>
        </p:nvGraphicFramePr>
        <p:xfrm>
          <a:off x="569168" y="2603500"/>
          <a:ext cx="1109409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524">
                  <a:extLst>
                    <a:ext uri="{9D8B030D-6E8A-4147-A177-3AD203B41FA5}">
                      <a16:colId xmlns:a16="http://schemas.microsoft.com/office/drawing/2014/main" xmlns="" val="1113653440"/>
                    </a:ext>
                  </a:extLst>
                </a:gridCol>
                <a:gridCol w="2773524">
                  <a:extLst>
                    <a:ext uri="{9D8B030D-6E8A-4147-A177-3AD203B41FA5}">
                      <a16:colId xmlns:a16="http://schemas.microsoft.com/office/drawing/2014/main" xmlns="" val="4162432048"/>
                    </a:ext>
                  </a:extLst>
                </a:gridCol>
                <a:gridCol w="2773524">
                  <a:extLst>
                    <a:ext uri="{9D8B030D-6E8A-4147-A177-3AD203B41FA5}">
                      <a16:colId xmlns:a16="http://schemas.microsoft.com/office/drawing/2014/main" xmlns="" val="1536820599"/>
                    </a:ext>
                  </a:extLst>
                </a:gridCol>
                <a:gridCol w="2773524">
                  <a:extLst>
                    <a:ext uri="{9D8B030D-6E8A-4147-A177-3AD203B41FA5}">
                      <a16:colId xmlns:a16="http://schemas.microsoft.com/office/drawing/2014/main" xmlns="" val="621535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Cecha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Spółka cywilna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Handlowe</a:t>
                      </a:r>
                      <a:r>
                        <a:rPr lang="pl-PL" baseline="0" dirty="0"/>
                        <a:t> spółki osobowe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Spółki kapitałowe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66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Zasady podejmowania decyzji przez wspólników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Decyzje zapadają (co do zasady) jednomyślnie, a każdy wspólnik ma jeden głos.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Decyzje zapadają (co do zasady) jednomyślnie, a każdy wspólnik ma jeden głos.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Decyzje zapadają (co do zasady) większością głosów, a ilość głosów przysługująca danemu wspólnikowi lub akcjonariuszowi jest proporcjonalna do ilości (wartości) posiadanych przez niego udziałów (akcji).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96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5607070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Modelowe cechy spółek osobowych i kapitałowych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4458850"/>
              </p:ext>
            </p:extLst>
          </p:nvPr>
        </p:nvGraphicFramePr>
        <p:xfrm>
          <a:off x="513184" y="2603500"/>
          <a:ext cx="1115008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520">
                  <a:extLst>
                    <a:ext uri="{9D8B030D-6E8A-4147-A177-3AD203B41FA5}">
                      <a16:colId xmlns:a16="http://schemas.microsoft.com/office/drawing/2014/main" xmlns="" val="1113653440"/>
                    </a:ext>
                  </a:extLst>
                </a:gridCol>
                <a:gridCol w="2787520">
                  <a:extLst>
                    <a:ext uri="{9D8B030D-6E8A-4147-A177-3AD203B41FA5}">
                      <a16:colId xmlns:a16="http://schemas.microsoft.com/office/drawing/2014/main" xmlns="" val="4162432048"/>
                    </a:ext>
                  </a:extLst>
                </a:gridCol>
                <a:gridCol w="2787520">
                  <a:extLst>
                    <a:ext uri="{9D8B030D-6E8A-4147-A177-3AD203B41FA5}">
                      <a16:colId xmlns:a16="http://schemas.microsoft.com/office/drawing/2014/main" xmlns="" val="1536820599"/>
                    </a:ext>
                  </a:extLst>
                </a:gridCol>
                <a:gridCol w="2787520">
                  <a:extLst>
                    <a:ext uri="{9D8B030D-6E8A-4147-A177-3AD203B41FA5}">
                      <a16:colId xmlns:a16="http://schemas.microsoft.com/office/drawing/2014/main" xmlns="" val="621535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Cecha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Spółka cywilna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Handlowe</a:t>
                      </a:r>
                      <a:r>
                        <a:rPr lang="pl-PL" baseline="0" dirty="0"/>
                        <a:t> spółki osobowe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Spółki kapitałowe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66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Minimalny</a:t>
                      </a:r>
                      <a:r>
                        <a:rPr lang="pl-PL" baseline="0" dirty="0"/>
                        <a:t> skład osobowy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Co najmniej 2 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Co najmniej 2 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Co najmniej 1 osoba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96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47739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Modelowe cechy spółek osobowych i kapitałowych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7819385"/>
              </p:ext>
            </p:extLst>
          </p:nvPr>
        </p:nvGraphicFramePr>
        <p:xfrm>
          <a:off x="550504" y="2603500"/>
          <a:ext cx="11112760" cy="3853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190">
                  <a:extLst>
                    <a:ext uri="{9D8B030D-6E8A-4147-A177-3AD203B41FA5}">
                      <a16:colId xmlns:a16="http://schemas.microsoft.com/office/drawing/2014/main" xmlns="" val="1113653440"/>
                    </a:ext>
                  </a:extLst>
                </a:gridCol>
                <a:gridCol w="2778190">
                  <a:extLst>
                    <a:ext uri="{9D8B030D-6E8A-4147-A177-3AD203B41FA5}">
                      <a16:colId xmlns:a16="http://schemas.microsoft.com/office/drawing/2014/main" xmlns="" val="4162432048"/>
                    </a:ext>
                  </a:extLst>
                </a:gridCol>
                <a:gridCol w="2778190">
                  <a:extLst>
                    <a:ext uri="{9D8B030D-6E8A-4147-A177-3AD203B41FA5}">
                      <a16:colId xmlns:a16="http://schemas.microsoft.com/office/drawing/2014/main" xmlns="" val="1536820599"/>
                    </a:ext>
                  </a:extLst>
                </a:gridCol>
                <a:gridCol w="2778190">
                  <a:extLst>
                    <a:ext uri="{9D8B030D-6E8A-4147-A177-3AD203B41FA5}">
                      <a16:colId xmlns:a16="http://schemas.microsoft.com/office/drawing/2014/main" xmlns="" val="621535587"/>
                    </a:ext>
                  </a:extLst>
                </a:gridCol>
              </a:tblGrid>
              <a:tr h="742189">
                <a:tc>
                  <a:txBody>
                    <a:bodyPr/>
                    <a:lstStyle/>
                    <a:p>
                      <a:r>
                        <a:rPr lang="pl-PL" sz="1600" dirty="0"/>
                        <a:t>Cecha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Spółka cywilna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Handlowe</a:t>
                      </a:r>
                      <a:r>
                        <a:rPr lang="pl-PL" sz="1600" baseline="0" dirty="0"/>
                        <a:t> spółki osobowe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/>
                        <a:t>Spółki kapitałowe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669570"/>
                  </a:ext>
                </a:extLst>
              </a:tr>
              <a:tr h="3111095">
                <a:tc>
                  <a:txBody>
                    <a:bodyPr/>
                    <a:lstStyle/>
                    <a:p>
                      <a:r>
                        <a:rPr lang="pl-PL" sz="1600" dirty="0"/>
                        <a:t>Zmiany składu osobowego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Zasada stałości składu osobowego; zmiany (przystąpienie, ustąpienie) następują przez zmianę umowy spółki albo wypowiedzenie udziału. Dopuszczalność translatywnego i pochodnego zbycia członkostwa jest sporna.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Zasada stałości składu osobowego; zmiany (przystąpienie, ustąpienie) następują przez zmianę umowy spółki albo wypowiedzenie udziału. Umowa spółki może dopuszczać translatywne i pochodne zbycie członkostwa.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Zasada zmienności składu osobowego. Zmiany kładu osobowego są konsekwencją swobodnej zbywalności udziałów (akcji), następują niezależnie od spółki i nie wpływają na jej strukturę prawną. 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96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5413622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SPÓŁEK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ZAGADNIENIA KOLIZYJNE</a:t>
            </a:r>
          </a:p>
        </p:txBody>
      </p:sp>
    </p:spTree>
    <p:extLst>
      <p:ext uri="{BB962C8B-B14F-4D97-AF65-F5344CB8AC3E}">
        <p14:creationId xmlns:p14="http://schemas.microsoft.com/office/powerpoint/2010/main" xmlns="" val="3046946400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17 PPM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1. Osoba prawna podlega prawu państwa, w którym ma siedzibę.</a:t>
            </a:r>
          </a:p>
          <a:p>
            <a:pPr marL="0" indent="0">
              <a:buNone/>
            </a:pPr>
            <a:r>
              <a:rPr lang="pl-PL" dirty="0"/>
              <a:t>2. Jeżeli jednak prawo wskazane w przepisie ust. 1 przewiduje właściwość prawa państwa, na podstawie którego osoba prawna została utworzona, stosuje się prawo tego państwa.</a:t>
            </a:r>
          </a:p>
          <a:p>
            <a:pPr marL="0" indent="0">
              <a:buNone/>
            </a:pPr>
            <a:r>
              <a:rPr lang="pl-PL" dirty="0"/>
              <a:t>3. Prawu wskazanemu w przepisach ust. 1 i 2 podlegają w szczególności: 1) powstanie, łączenie, podział, przekształcenie lub ustanie osoby prawnej; 2) charakter prawny osoby prawnej; 3) nazwa oraz firma osoby prawnej; 4) zdolność osoby prawnej; 5) kompetencje i zasady działania oraz powoływanie i odwoływanie członków organów; 6) reprezentacja; 7) nabycie i utrata statusu wspólnika lub członkostwa oraz prawa i obowiązki z nimi związane; 8) odpowiedzialność wspólników lub członków za zobowiązania osoby prawnej; 9) skutki naruszenia przez osobę reprezentującą osobę prawną ustawy, aktu założycielskiego lub statutu.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03841153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18 PPM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1. Jeżeli osoba prawna dokonuje czynności prawnej w zakresie prowadzonego przez siebie przedsiębiorstwa, wystarczy, że ma zdolność do dokonania tej czynności według prawa państwa, w którym przedsiębiorstwo jest prowadzone.</a:t>
            </a:r>
          </a:p>
          <a:p>
            <a:pPr marL="0" indent="0">
              <a:buNone/>
            </a:pPr>
            <a:r>
              <a:rPr lang="pl-PL" dirty="0"/>
              <a:t>2. Osoba prawna może się powołać wobec drugiej strony na ograniczenia dotyczące jej zdolności lub reprezentacji wynikające z prawa wskazanego w przepisach art. 17 ust. 1 i 2, jeżeli ograniczeń takich nie przewiduje prawo państwa, w którym czynność prawna została dokonana tylko wtedy, gdy druga strona o nich wiedziała lub nie wiedziała z powodu niedbalstwa. Przepisu tego nie stosuje się do rozporządzeń dotyczących nieruchomości położonych w innym państwie niż państwo, w którym czynność prawna została dokonana.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2649706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19 PPM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 Z chwilą przeniesienia siedziby do innego państwa, osoba prawna podlega prawu tego państwa. Osobowość prawna uzyskana w państwie dotychczasowej siedziby jest zachowana, jeżeli przewiduje to prawo każdego z zainteresowanych państw. Przeniesienie siedziby w obrębie Europejskiego Obszaru Gospodarczego nie prowadzi do utraty osobowości prawnej.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/>
              <a:t>2</a:t>
            </a:r>
            <a:r>
              <a:rPr lang="pl-PL" dirty="0"/>
              <a:t>. Połączenie osób prawnych mających siedziby w różnych państwach wymaga dopełnienia wymagań określonych w prawie tych państw.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9992836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Orzecznictwo ETS/TSUE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Orzeczenie z 9.03.1999 r., C-212/97 w sprawie </a:t>
            </a:r>
            <a:r>
              <a:rPr lang="pl-PL" dirty="0" err="1"/>
              <a:t>Centros</a:t>
            </a:r>
            <a:r>
              <a:rPr lang="pl-PL" dirty="0"/>
              <a:t> Ltd. przeciwko </a:t>
            </a:r>
            <a:r>
              <a:rPr lang="pl-PL" dirty="0" err="1"/>
              <a:t>Erhvervs-og</a:t>
            </a:r>
            <a:r>
              <a:rPr lang="pl-PL" dirty="0"/>
              <a:t> </a:t>
            </a:r>
            <a:r>
              <a:rPr lang="pl-PL" dirty="0" err="1"/>
              <a:t>Selskabsstyrelsen</a:t>
            </a:r>
            <a:r>
              <a:rPr lang="pl-PL" dirty="0"/>
              <a:t>.  </a:t>
            </a:r>
          </a:p>
          <a:p>
            <a:r>
              <a:rPr lang="pl-PL" dirty="0"/>
              <a:t>Orzeczenie z 5.11.2002 r., C-208/00 w sprawie </a:t>
            </a:r>
            <a:r>
              <a:rPr lang="pl-PL" dirty="0" err="1"/>
              <a:t>Überseering</a:t>
            </a:r>
            <a:r>
              <a:rPr lang="pl-PL" dirty="0"/>
              <a:t> BV przeciwko </a:t>
            </a:r>
            <a:r>
              <a:rPr lang="pl-PL" dirty="0" err="1"/>
              <a:t>Nordic</a:t>
            </a:r>
            <a:r>
              <a:rPr lang="pl-PL" dirty="0"/>
              <a:t> Construction Company </a:t>
            </a:r>
            <a:r>
              <a:rPr lang="pl-PL" dirty="0" err="1"/>
              <a:t>Baumanagement</a:t>
            </a:r>
            <a:r>
              <a:rPr lang="pl-PL" dirty="0"/>
              <a:t> GmbH. </a:t>
            </a:r>
          </a:p>
          <a:p>
            <a:r>
              <a:rPr lang="pl-PL" dirty="0"/>
              <a:t>Orzeczenie z 30.09.2003 r., C-167/01 w sprawie Kamer van </a:t>
            </a:r>
            <a:r>
              <a:rPr lang="pl-PL" dirty="0" err="1"/>
              <a:t>Koophandel</a:t>
            </a:r>
            <a:r>
              <a:rPr lang="pl-PL" dirty="0"/>
              <a:t> en </a:t>
            </a:r>
            <a:r>
              <a:rPr lang="pl-PL" dirty="0" err="1"/>
              <a:t>Fabrieken</a:t>
            </a:r>
            <a:r>
              <a:rPr lang="pl-PL" dirty="0"/>
              <a:t> </a:t>
            </a:r>
            <a:r>
              <a:rPr lang="pl-PL" dirty="0" err="1"/>
              <a:t>voor</a:t>
            </a:r>
            <a:r>
              <a:rPr lang="pl-PL" dirty="0"/>
              <a:t> Amsterdam przeciwko </a:t>
            </a:r>
            <a:r>
              <a:rPr lang="pl-PL" dirty="0" err="1"/>
              <a:t>Inspire</a:t>
            </a:r>
            <a:r>
              <a:rPr lang="pl-PL" dirty="0"/>
              <a:t> Art. Ltd.</a:t>
            </a:r>
          </a:p>
          <a:p>
            <a:r>
              <a:rPr lang="pl-PL" dirty="0"/>
              <a:t>Orzeczenie z 16.12.2008 r., C-210/06, w sprawie </a:t>
            </a:r>
            <a:r>
              <a:rPr lang="pl-PL" dirty="0" err="1"/>
              <a:t>Cartesio</a:t>
            </a:r>
            <a:r>
              <a:rPr lang="pl-PL" dirty="0"/>
              <a:t> </a:t>
            </a:r>
            <a:r>
              <a:rPr lang="pl-PL" dirty="0" err="1"/>
              <a:t>Oktato</a:t>
            </a:r>
            <a:r>
              <a:rPr lang="pl-PL" dirty="0"/>
              <a:t> es </a:t>
            </a:r>
            <a:r>
              <a:rPr lang="pl-PL" dirty="0" err="1"/>
              <a:t>Szolgaltato</a:t>
            </a:r>
            <a:r>
              <a:rPr lang="pl-PL" dirty="0"/>
              <a:t> </a:t>
            </a:r>
            <a:r>
              <a:rPr lang="pl-PL" dirty="0" err="1"/>
              <a:t>bt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4064133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5B3F5A-DEB6-4694-BD5A-89088D48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D6C1EEC-D3F4-4E1E-A9CB-9F80A3B0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Krajowy Rejestr Sądowy jest urzędowym, prowadzonym przez sądy w trybie szczególnego postępowania nieprocesowego, jawnym, wiarygodnym, scentralizowanym i zinformatyzowanym systemem rejestrowym obejmującym dane dotyczące przedsiębiorców i innych uczestników obrotu cywilnoprawnego, których ujawnienie przewidują przepisy prawa, składającym się z: </a:t>
            </a:r>
          </a:p>
          <a:p>
            <a:r>
              <a:rPr lang="pl-PL" dirty="0"/>
              <a:t>rejestru przedsiębiorców, </a:t>
            </a:r>
          </a:p>
          <a:p>
            <a:r>
              <a:rPr lang="pl-PL" dirty="0"/>
              <a:t>rejestru stowarzyszeń, innych organizacji społecznych i zawodowych, fundacji oraz publicznych zakładów opieki zdrowotnej, </a:t>
            </a:r>
          </a:p>
          <a:p>
            <a:r>
              <a:rPr lang="pl-PL" dirty="0"/>
              <a:t>rejestru dłużników niewypłacalnych</a:t>
            </a:r>
          </a:p>
        </p:txBody>
      </p:sp>
    </p:spTree>
    <p:extLst>
      <p:ext uri="{BB962C8B-B14F-4D97-AF65-F5344CB8AC3E}">
        <p14:creationId xmlns:p14="http://schemas.microsoft.com/office/powerpoint/2010/main" xmlns="" val="1866749184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SPÓŁEK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INSTYTUCJE WSPÓLNE</a:t>
            </a:r>
          </a:p>
        </p:txBody>
      </p:sp>
    </p:spTree>
    <p:extLst>
      <p:ext uri="{BB962C8B-B14F-4D97-AF65-F5344CB8AC3E}">
        <p14:creationId xmlns:p14="http://schemas.microsoft.com/office/powerpoint/2010/main" xmlns="" val="4224792403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konstrukcje prawa spółek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8796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Umowa spółki / akt założycielski; </a:t>
            </a:r>
          </a:p>
          <a:p>
            <a:pPr lvl="1"/>
            <a:r>
              <a:rPr lang="pl-PL" dirty="0"/>
              <a:t>elementy kreacyjne, obligacyjne i organizacyjne </a:t>
            </a:r>
          </a:p>
          <a:p>
            <a:pPr lvl="1"/>
            <a:r>
              <a:rPr lang="pl-PL" dirty="0"/>
              <a:t>wspólny cel </a:t>
            </a:r>
          </a:p>
          <a:p>
            <a:r>
              <a:rPr lang="pl-PL" dirty="0"/>
              <a:t>Stosunek wewnętrzny i zewnętrzny; </a:t>
            </a:r>
          </a:p>
          <a:p>
            <a:r>
              <a:rPr lang="pl-PL" dirty="0"/>
              <a:t>Prawa i obowiązki wspólników / uczestników</a:t>
            </a:r>
          </a:p>
          <a:p>
            <a:pPr lvl="1"/>
            <a:r>
              <a:rPr lang="pl-PL" dirty="0"/>
              <a:t>obligacyjne (czysto majątkowe)</a:t>
            </a:r>
          </a:p>
          <a:p>
            <a:pPr lvl="1"/>
            <a:r>
              <a:rPr lang="pl-PL" dirty="0"/>
              <a:t>organizacyjne (korporacyjne)</a:t>
            </a:r>
          </a:p>
          <a:p>
            <a:r>
              <a:rPr lang="pl-PL" dirty="0"/>
              <a:t>Wkłady i kapitał własny</a:t>
            </a:r>
          </a:p>
          <a:p>
            <a:r>
              <a:rPr lang="pl-PL" dirty="0"/>
              <a:t>Reżim majątkowy i problem podmiotowości prawnej </a:t>
            </a:r>
          </a:p>
          <a:p>
            <a:r>
              <a:rPr lang="pl-PL" dirty="0"/>
              <a:t>Wadliwość czynności prawnych z zakresu prawa spółek </a:t>
            </a:r>
          </a:p>
        </p:txBody>
      </p:sp>
    </p:spTree>
    <p:extLst>
      <p:ext uri="{BB962C8B-B14F-4D97-AF65-F5344CB8AC3E}">
        <p14:creationId xmlns:p14="http://schemas.microsoft.com/office/powerpoint/2010/main" xmlns="" val="24217741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C6AC255-4E21-4294-99D2-4F181C6F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rejestru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7F1493A-1135-4A53-86A0-34A8E8153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Informacyjna</a:t>
            </a:r>
          </a:p>
          <a:p>
            <a:r>
              <a:rPr lang="pl-PL" dirty="0"/>
              <a:t>Legalizacyjna (wpis jako przesłanka wystąpienia określonego skutku materialnoprawnego) </a:t>
            </a:r>
          </a:p>
        </p:txBody>
      </p:sp>
    </p:spTree>
    <p:extLst>
      <p:ext uri="{BB962C8B-B14F-4D97-AF65-F5344CB8AC3E}">
        <p14:creationId xmlns:p14="http://schemas.microsoft.com/office/powerpoint/2010/main" xmlns="" val="33390880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332D6A-3659-435A-9481-ACFA297F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sądu rejestrowego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3DF29DD-4D1D-4BB3-8F13-29C9874F8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Prowadzenie postępowania rejestrowego i dokonywania wpisów</a:t>
            </a:r>
          </a:p>
          <a:p>
            <a:r>
              <a:rPr lang="pl-PL" dirty="0"/>
              <a:t>Funkcje informacyjne (np. udostępnianie akt rejestrowych) – uzupełniające </a:t>
            </a:r>
            <a:r>
              <a:rPr lang="pl-PL" i="1" dirty="0"/>
              <a:t>de lege lata </a:t>
            </a:r>
            <a:r>
              <a:rPr lang="pl-PL" dirty="0" err="1"/>
              <a:t>fukcje</a:t>
            </a:r>
            <a:r>
              <a:rPr lang="pl-PL" dirty="0"/>
              <a:t> wykonywane przez CI KRS</a:t>
            </a:r>
          </a:p>
          <a:p>
            <a:r>
              <a:rPr lang="pl-PL" dirty="0"/>
              <a:t>Funkcje kontrolne (np. wyrażanie zgody na zbycie udziału – art. 182 § 3 KSH; upoważnianie wspólników mniejszościowych do zwołania zgromadzenia – art. 237 § 1 i art. 400 § 3 KSH)</a:t>
            </a:r>
          </a:p>
          <a:p>
            <a:r>
              <a:rPr lang="pl-PL" dirty="0"/>
              <a:t>Funkcje pomocnicze (np. wycena udziałów zajętych egzekucyjnie, art. 185 KSH)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04753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D2955C-3126-4604-B143-015B3D29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Krajowy Rejestr Sądowy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97EBBFE-5231-4908-8BDA-A967EC778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Zakres podmiotowy</a:t>
            </a:r>
          </a:p>
        </p:txBody>
      </p:sp>
    </p:spTree>
    <p:extLst>
      <p:ext uri="{BB962C8B-B14F-4D97-AF65-F5344CB8AC3E}">
        <p14:creationId xmlns:p14="http://schemas.microsoft.com/office/powerpoint/2010/main" xmlns="" val="292111461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233</TotalTime>
  <Words>4165</Words>
  <Application>Microsoft Office PowerPoint</Application>
  <PresentationFormat>Niestandardowy</PresentationFormat>
  <Paragraphs>352</Paragraphs>
  <Slides>61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2" baseType="lpstr">
      <vt:lpstr>Jon (sala konferencyjna)</vt:lpstr>
      <vt:lpstr>PRAWO HANDLOWE </vt:lpstr>
      <vt:lpstr>SYSTEM REJESTRACJI PRZEDSIĘBIORCÓW</vt:lpstr>
      <vt:lpstr>Rejestry sądowe – KRS – geneza </vt:lpstr>
      <vt:lpstr>Źródła prawa</vt:lpstr>
      <vt:lpstr>Źródła prawa </vt:lpstr>
      <vt:lpstr>Pojęcie </vt:lpstr>
      <vt:lpstr>Funkcje rejestru </vt:lpstr>
      <vt:lpstr>Funkcje sądu rejestrowego</vt:lpstr>
      <vt:lpstr>Krajowy Rejestr Sądowy</vt:lpstr>
      <vt:lpstr>Rejestr przedsiębiorców – art. 36 KRSU</vt:lpstr>
      <vt:lpstr>Rejestr przedsiębiorców – art. 36 KRSU</vt:lpstr>
      <vt:lpstr>Rejestr organizacji non profit</vt:lpstr>
      <vt:lpstr>Rejestr organizacji non profit</vt:lpstr>
      <vt:lpstr>RDN – podmioty wpisywane z urzędu (art. 55 KRSU)</vt:lpstr>
      <vt:lpstr>RDN – podmioty wpisywane na wniosek wierzyciela (art. 56 KRSU)</vt:lpstr>
      <vt:lpstr>Krajowy Rejestr Sądowy </vt:lpstr>
      <vt:lpstr>Sposób dokonywania wpisów</vt:lpstr>
      <vt:lpstr>Zakres wpisywanych danych</vt:lpstr>
      <vt:lpstr>Struktura</vt:lpstr>
      <vt:lpstr>Krajowy Rejestr Sądowy</vt:lpstr>
      <vt:lpstr>Wpis do KRS</vt:lpstr>
      <vt:lpstr>Wpis do KRS a postanowienie w przedmiocie wpisu</vt:lpstr>
      <vt:lpstr>Rodzaje wpisów</vt:lpstr>
      <vt:lpstr>Wniosek o wpis</vt:lpstr>
      <vt:lpstr>Opłaty (art. 52 i n. KSCU)</vt:lpstr>
      <vt:lpstr>Postępowanie rejestrowe (1)</vt:lpstr>
      <vt:lpstr>Postępowanie rejestrowe (2)</vt:lpstr>
      <vt:lpstr>Slajd 28</vt:lpstr>
      <vt:lpstr>Krajowy Rejestr Sądowy   </vt:lpstr>
      <vt:lpstr>Jawność formalna</vt:lpstr>
      <vt:lpstr>Źródła informacji o zarejestrowanych danych (1)</vt:lpstr>
      <vt:lpstr>Źródła informacji o zarejestrowanych danych (2)</vt:lpstr>
      <vt:lpstr>Jawność materialna</vt:lpstr>
      <vt:lpstr>Wiarygodność i zupełność</vt:lpstr>
      <vt:lpstr>Kognicja sąd rejestrowego - orzecznictwo</vt:lpstr>
      <vt:lpstr>Kognicja sądu rejestrowego - orzecznictwo</vt:lpstr>
      <vt:lpstr>SYSTEM REJESTRACJI PRZEDSIĘBIORCÓW</vt:lpstr>
      <vt:lpstr>Podstawowe cechy CEIDG</vt:lpstr>
      <vt:lpstr>PRAWO SPÓŁEK </vt:lpstr>
      <vt:lpstr>Pojęcie spółki</vt:lpstr>
      <vt:lpstr>Spółka</vt:lpstr>
      <vt:lpstr>Prawo spółek</vt:lpstr>
      <vt:lpstr>Poza zakresem prawa spółek (w ujęciu tradycyjnym):</vt:lpstr>
      <vt:lpstr>Formy prawne (typy) spółek</vt:lpstr>
      <vt:lpstr>Zasada numerus clausus</vt:lpstr>
      <vt:lpstr>Rodzaje spółek</vt:lpstr>
      <vt:lpstr>Modelowe cechy spółek osobowych i kapitałowych</vt:lpstr>
      <vt:lpstr>Modelowe cechy spółek osobowych i kapitałowych</vt:lpstr>
      <vt:lpstr>Modelowe cechy spółek osobowych i kapitałowych</vt:lpstr>
      <vt:lpstr>Modelowe cechy spółek osobowych i kapitałowych</vt:lpstr>
      <vt:lpstr>Modelowe cechy spółek osobowych i kapitałowych</vt:lpstr>
      <vt:lpstr>Modelowe cechy spółek osobowych i kapitałowych</vt:lpstr>
      <vt:lpstr>Modelowe cechy spółek osobowych i kapitałowych</vt:lpstr>
      <vt:lpstr>Modelowe cechy spółek osobowych i kapitałowych</vt:lpstr>
      <vt:lpstr>PRAWO SPÓŁEK </vt:lpstr>
      <vt:lpstr>Art. 17 PPM</vt:lpstr>
      <vt:lpstr>Art. 18 PPM </vt:lpstr>
      <vt:lpstr>Art. 19 PPM </vt:lpstr>
      <vt:lpstr>Orzecznictwo ETS/TSUE</vt:lpstr>
      <vt:lpstr>PRAWO SPÓŁEK </vt:lpstr>
      <vt:lpstr>Podstawowe konstrukcje prawa spółek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HANDLOWE</dc:title>
  <dc:creator>Andrzej Herbet</dc:creator>
  <cp:lastModifiedBy>Adrian</cp:lastModifiedBy>
  <cp:revision>30</cp:revision>
  <dcterms:created xsi:type="dcterms:W3CDTF">2016-10-16T16:06:20Z</dcterms:created>
  <dcterms:modified xsi:type="dcterms:W3CDTF">2017-10-22T12:56:39Z</dcterms:modified>
</cp:coreProperties>
</file>