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39995-5861-475C-A4E6-03E819B9BC38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82E85-A6B7-4738-B113-BE7823062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9711A6-3CA0-4937-A502-C32691B00010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ED1ADF-E2A5-4414-8F29-49EF6A84AA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169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PLANOWANIE LEKCJI </a:t>
            </a:r>
            <a:br>
              <a:rPr lang="pl-PL" dirty="0" smtClean="0"/>
            </a:br>
            <a:r>
              <a:rPr lang="pl-PL" dirty="0" smtClean="0"/>
              <a:t>JĘZYKA POLSKIEGO W SZKOLE PONADGIMNAZJALNEJ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7406640" cy="3672408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CZ. I.</a:t>
            </a:r>
          </a:p>
          <a:p>
            <a:endParaRPr lang="pl-PL" dirty="0" smtClean="0"/>
          </a:p>
          <a:p>
            <a:r>
              <a:rPr lang="pl-PL" dirty="0" smtClean="0"/>
              <a:t>TYPY </a:t>
            </a:r>
            <a:r>
              <a:rPr lang="pl-PL" dirty="0" smtClean="0"/>
              <a:t>LEKCJI</a:t>
            </a:r>
          </a:p>
          <a:p>
            <a:endParaRPr lang="pl-PL" dirty="0" smtClean="0"/>
          </a:p>
          <a:p>
            <a:r>
              <a:rPr lang="pl-PL" dirty="0" smtClean="0"/>
              <a:t>CELE </a:t>
            </a:r>
            <a:r>
              <a:rPr lang="pl-PL" dirty="0" smtClean="0"/>
              <a:t>NAUCZANIA I KSZTAŁCENIA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2000" i="1" dirty="0" smtClean="0"/>
              <a:t>                                                      Opr. dr Anna Adamczuk-Stęplewska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CELE </a:t>
            </a:r>
            <a:r>
              <a:rPr lang="pl-PL" sz="3600" dirty="0" smtClean="0"/>
              <a:t>NAUCZANIA I KSZTAŁCENIA </a:t>
            </a:r>
            <a:br>
              <a:rPr lang="pl-PL" sz="3600" dirty="0" smtClean="0"/>
            </a:br>
            <a:r>
              <a:rPr lang="pl-PL" sz="2400" dirty="0" smtClean="0"/>
              <a:t>(</a:t>
            </a:r>
            <a:r>
              <a:rPr lang="pl-PL" sz="2400" dirty="0" smtClean="0"/>
              <a:t>B. </a:t>
            </a:r>
            <a:r>
              <a:rPr lang="pl-PL" sz="2400" dirty="0" err="1" smtClean="0"/>
              <a:t>Niemierko</a:t>
            </a:r>
            <a:r>
              <a:rPr lang="pl-PL" sz="2400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Cele nauczania określają rzeczywisty zamiar doprowadzania uczniów do odpowiednich umiejętności w określonym czasie, są sformułowane konkretnie,  wyrażają potrzeby i zainteresowania uczniów. </a:t>
            </a:r>
          </a:p>
          <a:p>
            <a:pPr>
              <a:buNone/>
            </a:pPr>
            <a:r>
              <a:rPr lang="pl-PL" b="1" dirty="0" smtClean="0"/>
              <a:t>Cele ogólne</a:t>
            </a:r>
            <a:r>
              <a:rPr lang="pl-PL" dirty="0" smtClean="0"/>
              <a:t> – kierunki dążeń pedagogicznych</a:t>
            </a:r>
          </a:p>
          <a:p>
            <a:pPr>
              <a:buNone/>
            </a:pPr>
            <a:r>
              <a:rPr lang="pl-PL" b="1" dirty="0" smtClean="0"/>
              <a:t>Cele operacyjne</a:t>
            </a:r>
            <a:r>
              <a:rPr lang="pl-PL" dirty="0" smtClean="0"/>
              <a:t> – zamierzone osiągnięcia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OPERACJONALIZACJA CELÓW </a:t>
            </a:r>
            <a:r>
              <a:rPr lang="pl-PL" dirty="0" smtClean="0"/>
              <a:t>NAUCZANIA I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/>
          <a:lstStyle/>
          <a:p>
            <a:pPr marL="596646" indent="-514350">
              <a:buAutoNum type="arabicPeriod"/>
            </a:pPr>
            <a:endParaRPr lang="pl-PL" dirty="0" smtClean="0"/>
          </a:p>
          <a:p>
            <a:pPr marL="596646" indent="-514350">
              <a:buAutoNum type="arabicPeriod"/>
            </a:pPr>
            <a:r>
              <a:rPr lang="pl-PL" dirty="0" smtClean="0"/>
              <a:t>Sprecyzowanie (wyrzucamy ogólniki)</a:t>
            </a:r>
          </a:p>
          <a:p>
            <a:pPr marL="596646" indent="-514350">
              <a:buAutoNum type="arabicPeriod"/>
            </a:pPr>
            <a:r>
              <a:rPr lang="pl-PL" dirty="0" smtClean="0"/>
              <a:t>Uszczegółowienie (opisujemy wyrażenie zasadnicze)</a:t>
            </a:r>
          </a:p>
          <a:p>
            <a:pPr marL="596646" indent="-514350">
              <a:buAutoNum type="arabicPeriod"/>
            </a:pPr>
            <a:r>
              <a:rPr lang="pl-PL" dirty="0" smtClean="0"/>
              <a:t>Konkretyzacja (sytuacja, działania, stan końcowy)</a:t>
            </a:r>
          </a:p>
          <a:p>
            <a:pPr marL="596646" indent="-514350">
              <a:buAutoNum type="arabicPeriod"/>
            </a:pPr>
            <a:r>
              <a:rPr lang="pl-PL" dirty="0" smtClean="0"/>
              <a:t>Upodmiotowienie (indywidualizacja)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ZASADY FORMUŁOWANIA CELÓW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/>
            </a:pPr>
            <a:r>
              <a:rPr lang="pl-PL" dirty="0" smtClean="0"/>
              <a:t>Napisz cel ogólny.</a:t>
            </a:r>
          </a:p>
          <a:p>
            <a:pPr marL="596646" indent="-514350">
              <a:buAutoNum type="arabicPeriod"/>
            </a:pPr>
            <a:r>
              <a:rPr lang="pl-PL" dirty="0" smtClean="0"/>
              <a:t>Wyobraź sobie uczniów, którzy osiągnęli ten cel i zapisz ich zachowania.</a:t>
            </a:r>
          </a:p>
          <a:p>
            <a:pPr marL="596646" indent="-514350">
              <a:buAutoNum type="arabicPeriod"/>
            </a:pPr>
            <a:r>
              <a:rPr lang="pl-PL" dirty="0" smtClean="0"/>
              <a:t>Dokonaj selekcji zapisów (wybierz z nich te dot. czynności uczniów).</a:t>
            </a:r>
          </a:p>
          <a:p>
            <a:pPr marL="596646" indent="-514350">
              <a:buAutoNum type="arabicPeriod"/>
            </a:pPr>
            <a:r>
              <a:rPr lang="pl-PL" dirty="0" smtClean="0"/>
              <a:t>Dokonaj taksonomii celów.</a:t>
            </a:r>
          </a:p>
          <a:p>
            <a:pPr marL="596646" indent="-514350">
              <a:buAutoNum type="arabicPeriod"/>
            </a:pPr>
            <a:r>
              <a:rPr lang="pl-PL" dirty="0" smtClean="0"/>
              <a:t>Sformułuj cele operacyjne.</a:t>
            </a:r>
          </a:p>
          <a:p>
            <a:pPr marL="596646" indent="-514350">
              <a:buAutoNum type="arabicPeriod"/>
            </a:pPr>
            <a:r>
              <a:rPr lang="pl-PL" dirty="0" smtClean="0"/>
              <a:t>Sprawdź operacyjność i trafność celów operacyjnych (możliwość </a:t>
            </a:r>
            <a:r>
              <a:rPr lang="pl-PL" dirty="0" smtClean="0"/>
              <a:t>ich sprawdzenia i oceny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TAKSONOMIA CELÓW </a:t>
            </a:r>
            <a:r>
              <a:rPr lang="pl-PL" sz="2400" dirty="0" smtClean="0"/>
              <a:t>NAUCZANIAI KSZTAŁCENIA ORAZ CELÓW </a:t>
            </a:r>
            <a:r>
              <a:rPr lang="pl-PL" sz="2400" dirty="0" smtClean="0"/>
              <a:t>PRAKTYCZNYCH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Poziom I. /sterowanie/</a:t>
            </a:r>
          </a:p>
          <a:p>
            <a:pPr marL="596646" indent="-514350">
              <a:buNone/>
            </a:pPr>
            <a:r>
              <a:rPr lang="pl-PL" b="1" dirty="0" smtClean="0"/>
              <a:t>A</a:t>
            </a:r>
            <a:r>
              <a:rPr lang="pl-PL" dirty="0" smtClean="0"/>
              <a:t>. Zapamiętanie wiadomości/naśladowanie działania</a:t>
            </a:r>
          </a:p>
          <a:p>
            <a:pPr marL="596646" indent="-514350">
              <a:buNone/>
            </a:pPr>
            <a:r>
              <a:rPr lang="pl-PL" b="1" dirty="0" smtClean="0"/>
              <a:t>B.</a:t>
            </a:r>
            <a:r>
              <a:rPr lang="pl-PL" dirty="0" smtClean="0"/>
              <a:t> Zrozumienie wiadomości (przedstawienie wiadomości, streszczenie, ekstrapolacja)/odtwarzanie działania</a:t>
            </a:r>
          </a:p>
          <a:p>
            <a:pPr marL="596646" indent="-514350">
              <a:buNone/>
            </a:pPr>
            <a:r>
              <a:rPr lang="pl-PL" dirty="0" smtClean="0"/>
              <a:t>Poziom II. /sterowanie/</a:t>
            </a:r>
          </a:p>
          <a:p>
            <a:pPr marL="596646" indent="-514350">
              <a:buNone/>
            </a:pPr>
            <a:r>
              <a:rPr lang="pl-PL" b="1" dirty="0" smtClean="0"/>
              <a:t>C.</a:t>
            </a:r>
            <a:r>
              <a:rPr lang="pl-PL" dirty="0" smtClean="0"/>
              <a:t> Zastosowanie  wiadomości w sytuacjach typowych (wykonywanie przećwiczonych czynności)/ sprawność działania w stałych warunkach</a:t>
            </a:r>
          </a:p>
          <a:p>
            <a:pPr marL="596646" indent="-514350">
              <a:buNone/>
            </a:pPr>
            <a:r>
              <a:rPr lang="pl-PL" dirty="0" smtClean="0"/>
              <a:t>Poziom III. /samodzielność/</a:t>
            </a:r>
          </a:p>
          <a:p>
            <a:pPr marL="596646" indent="-514350">
              <a:buNone/>
            </a:pPr>
            <a:r>
              <a:rPr lang="pl-PL" b="1" dirty="0" smtClean="0"/>
              <a:t>D. </a:t>
            </a:r>
            <a:r>
              <a:rPr lang="pl-PL" dirty="0" smtClean="0"/>
              <a:t>Zastosowanie wiadomości w sytuacjach problemowych (analiza, synteza, ocena)/ sprawność działania w zmiennych warunkach.</a:t>
            </a:r>
          </a:p>
          <a:p>
            <a:pPr marL="596646" indent="-514350">
              <a:buAutoNum type="alphaUcPeriod"/>
            </a:pPr>
            <a:endParaRPr lang="pl-PL" dirty="0" smtClean="0"/>
          </a:p>
          <a:p>
            <a:pPr marL="596646" indent="-51435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CELE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!!!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Wszelkie kształcenie ukierunkowane jest       na cele</a:t>
            </a:r>
          </a:p>
          <a:p>
            <a:pPr algn="ctr">
              <a:buNone/>
            </a:pPr>
            <a:r>
              <a:rPr lang="pl-PL" dirty="0" smtClean="0"/>
              <a:t>Od rozumienia celów oraz umiejętność posługiwania się nimi zależy wartość pracy nauczyciela.</a:t>
            </a:r>
          </a:p>
          <a:p>
            <a:pPr algn="ctr">
              <a:buNone/>
            </a:pPr>
            <a:r>
              <a:rPr lang="pl-PL" dirty="0" smtClean="0"/>
              <a:t>Cele kształcenia odnoszą się do uczniów </a:t>
            </a:r>
            <a:r>
              <a:rPr lang="pl-PL" dirty="0" smtClean="0"/>
              <a:t>        i </a:t>
            </a:r>
            <a:r>
              <a:rPr lang="pl-PL" dirty="0" smtClean="0"/>
              <a:t>opisują zmiany, jakie chcemy w nich </a:t>
            </a:r>
            <a:r>
              <a:rPr lang="pl-PL" dirty="0" smtClean="0"/>
              <a:t>uzyskać</a:t>
            </a:r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!!!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pl-PL" dirty="0" smtClean="0"/>
              <a:t>OGÓLNE CELE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Wskazują ogólne kierunki dążenia. </a:t>
            </a:r>
          </a:p>
          <a:p>
            <a:pPr>
              <a:buNone/>
            </a:pPr>
            <a:r>
              <a:rPr lang="pl-PL" dirty="0" smtClean="0"/>
              <a:t>Cele ogólne powinny:</a:t>
            </a:r>
          </a:p>
          <a:p>
            <a:pPr>
              <a:buFontTx/>
              <a:buChar char="-"/>
            </a:pPr>
            <a:r>
              <a:rPr lang="pl-PL" dirty="0" smtClean="0"/>
              <a:t>b</a:t>
            </a:r>
            <a:r>
              <a:rPr lang="pl-PL" dirty="0" smtClean="0"/>
              <a:t>yć bogate znaczeniowo,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</a:t>
            </a:r>
            <a:r>
              <a:rPr lang="pl-PL" dirty="0" smtClean="0"/>
              <a:t>dnosić się do ważnych wartości np. społecznych,</a:t>
            </a:r>
          </a:p>
          <a:p>
            <a:pPr>
              <a:buFontTx/>
              <a:buChar char="-"/>
            </a:pPr>
            <a:r>
              <a:rPr lang="pl-PL" dirty="0" smtClean="0"/>
              <a:t>b</a:t>
            </a:r>
            <a:r>
              <a:rPr lang="pl-PL" dirty="0" smtClean="0"/>
              <a:t>yć perswazyjne i zwięzłe,</a:t>
            </a:r>
          </a:p>
          <a:p>
            <a:pPr>
              <a:buFontTx/>
              <a:buChar char="-"/>
            </a:pPr>
            <a:r>
              <a:rPr lang="pl-PL" dirty="0" smtClean="0"/>
              <a:t>p</a:t>
            </a:r>
            <a:r>
              <a:rPr lang="pl-PL" dirty="0" smtClean="0"/>
              <a:t>recyzyjne (dla łatwego określenia normy osiągnięć),</a:t>
            </a:r>
          </a:p>
          <a:p>
            <a:pPr>
              <a:buFontTx/>
              <a:buChar char="-"/>
            </a:pPr>
            <a:r>
              <a:rPr lang="pl-PL" dirty="0" smtClean="0"/>
              <a:t>j</a:t>
            </a:r>
            <a:r>
              <a:rPr lang="pl-PL" dirty="0" smtClean="0"/>
              <a:t>asno określać adresata.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WYZNACZANIE GŁÓWNYCH ZAGADNIEŃ PLANOWANEJ LEKCJI (PLANOWANIE METODYCZNE)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26767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Ustalenie celu (zagadnienia) ogólnego lekcji (celu lekcji)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Jakiemu zagadnieniu poświęcona jest lekcja?</a:t>
            </a:r>
          </a:p>
          <a:p>
            <a:pPr>
              <a:buFontTx/>
              <a:buChar char="-"/>
            </a:pPr>
            <a:r>
              <a:rPr lang="pl-PL" dirty="0" smtClean="0"/>
              <a:t>Jakie zadanie/a główne mają zrealizować uczniowie?</a:t>
            </a:r>
          </a:p>
          <a:p>
            <a:pPr>
              <a:buFontTx/>
              <a:buChar char="-"/>
            </a:pPr>
            <a:r>
              <a:rPr lang="pl-PL" dirty="0" smtClean="0"/>
              <a:t>W oparciu o jaki materiał powyższe zadania można zrealizować?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pl-PL" sz="2400" dirty="0" smtClean="0"/>
              <a:t>WYZNACZANIE </a:t>
            </a:r>
            <a:r>
              <a:rPr lang="pl-PL" sz="2400" dirty="0" smtClean="0"/>
              <a:t>CELÓW SZCZEGÓŁOWYCH </a:t>
            </a:r>
            <a:r>
              <a:rPr lang="pl-PL" sz="2400" dirty="0" smtClean="0"/>
              <a:t>PLANOWANEJ LEKCJI (PLANOWANIE METODYCZNE)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Wyznaczanie celów lekcji (</a:t>
            </a:r>
            <a:r>
              <a:rPr lang="pl-PL" dirty="0" err="1" smtClean="0"/>
              <a:t>operacjonalizacja</a:t>
            </a:r>
            <a:r>
              <a:rPr lang="pl-PL" dirty="0" smtClean="0"/>
              <a:t>).</a:t>
            </a:r>
          </a:p>
          <a:p>
            <a:pPr>
              <a:buNone/>
            </a:pPr>
            <a:r>
              <a:rPr lang="pl-PL" dirty="0" smtClean="0"/>
              <a:t>Uczeń potrafi:</a:t>
            </a:r>
          </a:p>
          <a:p>
            <a:pPr>
              <a:buFontTx/>
              <a:buChar char="-"/>
            </a:pPr>
            <a:r>
              <a:rPr lang="pl-PL" dirty="0" smtClean="0"/>
              <a:t>czytać…</a:t>
            </a:r>
          </a:p>
          <a:p>
            <a:pPr>
              <a:buFontTx/>
              <a:buChar char="-"/>
            </a:pPr>
            <a:r>
              <a:rPr lang="pl-PL" dirty="0" smtClean="0"/>
              <a:t>z</a:t>
            </a:r>
            <a:r>
              <a:rPr lang="pl-PL" dirty="0" smtClean="0"/>
              <a:t>analizować, zinterpretować…</a:t>
            </a:r>
          </a:p>
          <a:p>
            <a:pPr>
              <a:buFontTx/>
              <a:buChar char="-"/>
            </a:pPr>
            <a:r>
              <a:rPr lang="pl-PL" dirty="0" smtClean="0"/>
              <a:t>o</a:t>
            </a:r>
            <a:r>
              <a:rPr lang="pl-PL" dirty="0" smtClean="0"/>
              <a:t>kreślić funkcję środków stylistycznych…</a:t>
            </a:r>
          </a:p>
          <a:p>
            <a:pPr>
              <a:buFontTx/>
              <a:buChar char="-"/>
            </a:pPr>
            <a:r>
              <a:rPr lang="pl-PL" dirty="0" smtClean="0"/>
              <a:t>o</a:t>
            </a:r>
            <a:r>
              <a:rPr lang="pl-PL" dirty="0" smtClean="0"/>
              <a:t>mówić rolę kontekstów…</a:t>
            </a:r>
          </a:p>
          <a:p>
            <a:pPr>
              <a:buFontTx/>
              <a:buChar char="-"/>
            </a:pPr>
            <a:r>
              <a:rPr lang="pl-PL" dirty="0" smtClean="0"/>
              <a:t>p</a:t>
            </a:r>
            <a:r>
              <a:rPr lang="pl-PL" dirty="0" smtClean="0"/>
              <a:t>orównać…</a:t>
            </a:r>
          </a:p>
          <a:p>
            <a:pPr>
              <a:buFontTx/>
              <a:buChar char="-"/>
            </a:pPr>
            <a:r>
              <a:rPr lang="pl-PL" dirty="0" smtClean="0"/>
              <a:t>d</a:t>
            </a:r>
            <a:r>
              <a:rPr lang="pl-PL" dirty="0" smtClean="0"/>
              <a:t>ostrzec obecność toposów…</a:t>
            </a:r>
          </a:p>
          <a:p>
            <a:pPr>
              <a:buFontTx/>
              <a:buChar char="-"/>
            </a:pPr>
            <a:r>
              <a:rPr lang="pl-PL" dirty="0" smtClean="0"/>
              <a:t>d</a:t>
            </a:r>
            <a:r>
              <a:rPr lang="pl-PL" dirty="0" smtClean="0"/>
              <a:t>okonać syntezy…</a:t>
            </a:r>
          </a:p>
          <a:p>
            <a:pPr>
              <a:buFontTx/>
              <a:buChar char="-"/>
            </a:pPr>
            <a:r>
              <a:rPr lang="pl-PL" dirty="0" smtClean="0"/>
              <a:t>w</a:t>
            </a:r>
            <a:r>
              <a:rPr lang="pl-PL" dirty="0" smtClean="0"/>
              <a:t>yjaśnić…, wytłumaczyć…</a:t>
            </a:r>
          </a:p>
          <a:p>
            <a:pPr>
              <a:buFontTx/>
              <a:buChar char="-"/>
            </a:pPr>
            <a:r>
              <a:rPr lang="pl-PL" dirty="0" smtClean="0"/>
              <a:t>z</a:t>
            </a:r>
            <a:r>
              <a:rPr lang="pl-PL" dirty="0" smtClean="0"/>
              <a:t>redagować…, napisać…</a:t>
            </a:r>
          </a:p>
          <a:p>
            <a:pPr>
              <a:buNone/>
            </a:pPr>
            <a:r>
              <a:rPr lang="pl-PL" dirty="0" smtClean="0"/>
              <a:t>- itp.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pl-PL" dirty="0" smtClean="0"/>
              <a:t>INSTRUKCJA DO ĆWICZEŃ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u="sng" dirty="0" smtClean="0"/>
              <a:t>W oparciu o podany temat lekcji: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zapoznaj się z materiałem </a:t>
            </a:r>
            <a:r>
              <a:rPr lang="pl-PL" smtClean="0"/>
              <a:t>literackim              </a:t>
            </a:r>
            <a:r>
              <a:rPr lang="pl-PL" dirty="0" smtClean="0"/>
              <a:t>i kulturowym dot. podanej tematyki 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w podręczniku,</a:t>
            </a:r>
          </a:p>
          <a:p>
            <a:pPr>
              <a:buNone/>
            </a:pPr>
            <a:r>
              <a:rPr lang="pl-PL" dirty="0" smtClean="0"/>
              <a:t>- zwróć uwagę na obudowę metodyczną treści nauczania,</a:t>
            </a:r>
          </a:p>
          <a:p>
            <a:pPr>
              <a:buFontTx/>
              <a:buChar char="-"/>
            </a:pPr>
            <a:r>
              <a:rPr lang="pl-PL" dirty="0" smtClean="0"/>
              <a:t>przeanalizuj zagadnienia wpisane w plan wynikowy,</a:t>
            </a:r>
          </a:p>
          <a:p>
            <a:pPr>
              <a:buFontTx/>
              <a:buChar char="-"/>
            </a:pPr>
            <a:r>
              <a:rPr lang="pl-PL" dirty="0" smtClean="0"/>
              <a:t>w</a:t>
            </a:r>
            <a:r>
              <a:rPr lang="pl-PL" dirty="0" smtClean="0"/>
              <a:t>yznacz zagadnienia ogólne wyznaczające kierunek planowanej lekcji,</a:t>
            </a:r>
          </a:p>
          <a:p>
            <a:pPr>
              <a:buFontTx/>
              <a:buChar char="-"/>
            </a:pPr>
            <a:r>
              <a:rPr lang="pl-PL" dirty="0" smtClean="0"/>
              <a:t>o</a:t>
            </a:r>
            <a:r>
              <a:rPr lang="pl-PL" dirty="0" smtClean="0"/>
              <a:t>kreśl zbiór celów operacyjnych.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pl-PL" dirty="0" smtClean="0"/>
              <a:t>LEKCJA JĘZYKA POLSKIEGO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Musi być zaplanowana w ten sposób, aby zapewnić wszechstronny rozwój ucznia</a:t>
            </a:r>
          </a:p>
          <a:p>
            <a:pPr>
              <a:buNone/>
            </a:pPr>
            <a:r>
              <a:rPr lang="pl-PL" dirty="0" smtClean="0"/>
              <a:t>To zdarzenie i proces zamykający się w czasie 45 min.</a:t>
            </a:r>
          </a:p>
          <a:p>
            <a:pPr>
              <a:buNone/>
            </a:pPr>
            <a:r>
              <a:rPr lang="pl-PL" dirty="0" smtClean="0"/>
              <a:t>Lekcję budują </a:t>
            </a:r>
            <a:r>
              <a:rPr lang="pl-PL" b="1" dirty="0" smtClean="0"/>
              <a:t>treści nauczania </a:t>
            </a:r>
            <a:r>
              <a:rPr lang="pl-PL" dirty="0" smtClean="0"/>
              <a:t>oraz elementy pełniące </a:t>
            </a:r>
            <a:r>
              <a:rPr lang="pl-PL" b="1" dirty="0" smtClean="0"/>
              <a:t>funkcję dydaktyczną</a:t>
            </a:r>
          </a:p>
          <a:p>
            <a:pPr>
              <a:buNone/>
            </a:pPr>
            <a:r>
              <a:rPr lang="pl-PL" dirty="0" smtClean="0"/>
              <a:t>Etapy lekcji:</a:t>
            </a:r>
          </a:p>
          <a:p>
            <a:pPr>
              <a:buFontTx/>
              <a:buChar char="-"/>
            </a:pPr>
            <a:r>
              <a:rPr lang="pl-PL" dirty="0" smtClean="0"/>
              <a:t>przygotowawczy (cz. wstępna)</a:t>
            </a:r>
          </a:p>
          <a:p>
            <a:pPr>
              <a:buFontTx/>
              <a:buChar char="-"/>
            </a:pPr>
            <a:r>
              <a:rPr lang="pl-PL" dirty="0" smtClean="0"/>
              <a:t>zasadniczy (cz. właściwa)</a:t>
            </a:r>
          </a:p>
          <a:p>
            <a:pPr>
              <a:buFontTx/>
              <a:buChar char="-"/>
            </a:pPr>
            <a:r>
              <a:rPr lang="pl-PL" dirty="0" smtClean="0"/>
              <a:t>podsumowanie, wnioskowanie (cz. końcowa)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Efektywność lekcji j. polskiego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Na efektywność lekcji j. polskiego składają się następujące aspekty: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komunikacyjny,</a:t>
            </a:r>
          </a:p>
          <a:p>
            <a:pPr>
              <a:buFontTx/>
              <a:buChar char="-"/>
            </a:pPr>
            <a:r>
              <a:rPr lang="pl-PL" dirty="0" smtClean="0"/>
              <a:t>podmiotowość ucznia,</a:t>
            </a:r>
          </a:p>
          <a:p>
            <a:pPr>
              <a:buFontTx/>
              <a:buChar char="-"/>
            </a:pPr>
            <a:r>
              <a:rPr lang="pl-PL" dirty="0" smtClean="0"/>
              <a:t>celowość działań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Specyfika j. polskiego jako przedmiotu nauczania (Z. Uryga)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Wielowymiarowość przedmiotu j. polski: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Instrumentalny (kompetencje)</a:t>
            </a:r>
          </a:p>
          <a:p>
            <a:pPr>
              <a:buFontTx/>
              <a:buChar char="-"/>
            </a:pPr>
            <a:r>
              <a:rPr lang="pl-PL" dirty="0" smtClean="0"/>
              <a:t>Historyczny (treści kształcenia)</a:t>
            </a:r>
          </a:p>
          <a:p>
            <a:pPr>
              <a:buFontTx/>
              <a:buChar char="-"/>
            </a:pPr>
            <a:r>
              <a:rPr lang="pl-PL" dirty="0" smtClean="0"/>
              <a:t>Filozoficzno-społeczny (problematyzacja   i pedagogizacja treści nauczania)</a:t>
            </a:r>
          </a:p>
          <a:p>
            <a:pPr>
              <a:buFontTx/>
              <a:buChar char="-"/>
            </a:pPr>
            <a:r>
              <a:rPr lang="pl-PL" dirty="0" smtClean="0"/>
              <a:t>Estetyczny i /emocjonalny/ (odbiór treści kształcenia)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pl-PL" dirty="0" smtClean="0"/>
              <a:t>TYPOLOGIE 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Typy lekcji wyróżnione ze względu na funkcje dydaktyczne (C. Kupisiewicz i M. </a:t>
            </a:r>
            <a:r>
              <a:rPr lang="pl-PL" dirty="0" err="1" smtClean="0"/>
              <a:t>Nagajowa</a:t>
            </a:r>
            <a:r>
              <a:rPr lang="pl-PL" dirty="0" smtClean="0"/>
              <a:t>):</a:t>
            </a:r>
          </a:p>
          <a:p>
            <a:pPr>
              <a:buNone/>
            </a:pPr>
            <a:endParaRPr lang="pl-PL" dirty="0" smtClean="0"/>
          </a:p>
          <a:p>
            <a:pPr marL="596646" indent="-514350">
              <a:buAutoNum type="arabicPeriod"/>
            </a:pPr>
            <a:r>
              <a:rPr lang="pl-PL" dirty="0" smtClean="0"/>
              <a:t>Zaznajamianie z nowym materiałem (mają jednakową strukturę)</a:t>
            </a:r>
          </a:p>
          <a:p>
            <a:pPr marL="596646" indent="-514350">
              <a:buAutoNum type="arabicPeriod"/>
            </a:pPr>
            <a:r>
              <a:rPr lang="pl-PL" dirty="0" smtClean="0"/>
              <a:t>Powtórzeniowo – systematyzujące (nie mają wyraźnie ustalonej struktury)</a:t>
            </a:r>
          </a:p>
          <a:p>
            <a:pPr marL="596646" indent="-514350">
              <a:buAutoNum type="arabicPeriod"/>
            </a:pPr>
            <a:r>
              <a:rPr lang="pl-PL" dirty="0" smtClean="0"/>
              <a:t>Poświęcone kontroli i ocenie (jw.)</a:t>
            </a:r>
          </a:p>
          <a:p>
            <a:pPr marL="596646" indent="-514350">
              <a:buAutoNum type="arabicPeriod"/>
            </a:pPr>
            <a:endParaRPr lang="pl-PL" dirty="0" smtClean="0"/>
          </a:p>
          <a:p>
            <a:pPr marL="596646" indent="-514350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pl-PL" dirty="0" smtClean="0"/>
              <a:t>TYPOLOGIE 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Typy lekcji uwzględniające wielostronność kształcenia (W. Okoń):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podająca (historyczny wymiar przedmiotu),</a:t>
            </a:r>
          </a:p>
          <a:p>
            <a:pPr>
              <a:buFontTx/>
              <a:buChar char="-"/>
            </a:pPr>
            <a:r>
              <a:rPr lang="pl-PL" dirty="0" smtClean="0"/>
              <a:t>problemowa (filozoficzno-społeczny wymiar przedmiotu),</a:t>
            </a:r>
          </a:p>
          <a:p>
            <a:pPr>
              <a:buFontTx/>
              <a:buChar char="-"/>
            </a:pPr>
            <a:r>
              <a:rPr lang="pl-PL" dirty="0" smtClean="0"/>
              <a:t>„ekspozycyjna” (waloryzująca) – estetyczny wymiar przedmiotu</a:t>
            </a:r>
          </a:p>
          <a:p>
            <a:pPr>
              <a:buFontTx/>
              <a:buChar char="-"/>
            </a:pPr>
            <a:r>
              <a:rPr lang="pl-PL" dirty="0" smtClean="0"/>
              <a:t>operacyjna (praktyczna) – instrumentalny wymiar przedmiotu.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pl-PL" dirty="0" smtClean="0"/>
              <a:t>TYPOLOGIE 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Ze względu na wielostronny ogląd:</a:t>
            </a:r>
          </a:p>
          <a:p>
            <a:pPr>
              <a:buNone/>
            </a:pPr>
            <a:endParaRPr lang="pl-PL" dirty="0" smtClean="0"/>
          </a:p>
          <a:p>
            <a:pPr marL="596646" indent="-514350">
              <a:buAutoNum type="arabicPeriod"/>
            </a:pPr>
            <a:r>
              <a:rPr lang="pl-PL" dirty="0" smtClean="0"/>
              <a:t>Lekcje otwarte i zamknięte (budowa lekcji i sposób realizacji treści nauczania)</a:t>
            </a:r>
          </a:p>
          <a:p>
            <a:pPr marL="596646" indent="-514350">
              <a:buAutoNum type="arabicPeriod"/>
            </a:pPr>
            <a:r>
              <a:rPr lang="pl-PL" dirty="0" smtClean="0"/>
              <a:t>Lekcje jednowątkowe i wielowątkowe (treści nauczania i ich wzajemne relacje)</a:t>
            </a:r>
          </a:p>
          <a:p>
            <a:pPr marL="596646" indent="-514350">
              <a:buAutoNum type="arabicPeriod"/>
            </a:pPr>
            <a:r>
              <a:rPr lang="pl-PL" dirty="0" smtClean="0"/>
              <a:t>Lekcje panoramiczne i analityczne (sposób opracowania materiału)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PRZYGOTOWANIE DO 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Merytoryczne (materiał rzeczowy, treści nauczania)</a:t>
            </a:r>
          </a:p>
          <a:p>
            <a:pPr>
              <a:buFontTx/>
              <a:buChar char="-"/>
            </a:pPr>
            <a:r>
              <a:rPr lang="pl-PL" dirty="0" smtClean="0"/>
              <a:t>Metodyczne (budowa lekcji, sposób opracowania treści nauczania, wykaz kształconych kompetencji)</a:t>
            </a:r>
          </a:p>
          <a:p>
            <a:pPr>
              <a:buFontTx/>
              <a:buChar char="-"/>
            </a:pPr>
            <a:r>
              <a:rPr lang="pl-PL" dirty="0" smtClean="0"/>
              <a:t>Pedagogiczne (komunikacja, interakcja)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6 KROKÓW PRZYGOTOWANIA DO LEKCJI </a:t>
            </a:r>
            <a:r>
              <a:rPr lang="pl-PL" sz="2400" dirty="0" smtClean="0"/>
              <a:t>(</a:t>
            </a:r>
            <a:r>
              <a:rPr lang="pl-PL" sz="2400" dirty="0" err="1" smtClean="0"/>
              <a:t>M.Rusek</a:t>
            </a:r>
            <a:r>
              <a:rPr lang="pl-PL" sz="2400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pl-PL" dirty="0" smtClean="0"/>
              <a:t>Co? (treści nauczania)</a:t>
            </a:r>
          </a:p>
          <a:p>
            <a:pPr marL="596646" indent="-514350">
              <a:buAutoNum type="arabicPeriod"/>
            </a:pPr>
            <a:r>
              <a:rPr lang="pl-PL" dirty="0" smtClean="0"/>
              <a:t>Dlaczego? Po co? (cele, efekty)</a:t>
            </a:r>
          </a:p>
          <a:p>
            <a:pPr marL="596646" indent="-514350">
              <a:buAutoNum type="arabicPeriod"/>
            </a:pPr>
            <a:r>
              <a:rPr lang="pl-PL" dirty="0" smtClean="0"/>
              <a:t>Jak? (sposób realizacji celów, pomysł     na lekcję)</a:t>
            </a:r>
          </a:p>
          <a:p>
            <a:pPr marL="596646" indent="-514350">
              <a:buAutoNum type="arabicPeriod"/>
            </a:pPr>
            <a:r>
              <a:rPr lang="pl-PL" dirty="0" smtClean="0"/>
              <a:t>Jak pomysł wcielić w życie? </a:t>
            </a:r>
          </a:p>
          <a:p>
            <a:pPr marL="596646" indent="-514350">
              <a:buAutoNum type="arabicPeriod"/>
            </a:pPr>
            <a:r>
              <a:rPr lang="pl-PL" dirty="0" smtClean="0"/>
              <a:t>Jaki będzie przebieg lekcji?</a:t>
            </a:r>
          </a:p>
          <a:p>
            <a:pPr marL="596646" indent="-514350">
              <a:buAutoNum type="arabicPeriod"/>
            </a:pPr>
            <a:r>
              <a:rPr lang="pl-PL" dirty="0" smtClean="0"/>
              <a:t>Jakie środki dydaktyczne i materiały pomocnicze będą potrzebne na lekcji.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515</TotalTime>
  <Words>796</Words>
  <Application>Microsoft Office PowerPoint</Application>
  <PresentationFormat>Pokaz na ekranie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Przesilenie</vt:lpstr>
      <vt:lpstr>PLANOWANIE LEKCJI  JĘZYKA POLSKIEGO W SZKOLE PONADGIMNAZJALNEJ</vt:lpstr>
      <vt:lpstr>LEKCJA JĘZYKA POLSKIEGO</vt:lpstr>
      <vt:lpstr>Efektywność lekcji j. polskiego</vt:lpstr>
      <vt:lpstr>Specyfika j. polskiego jako przedmiotu nauczania (Z. Uryga)</vt:lpstr>
      <vt:lpstr>TYPOLOGIE LEKCJI</vt:lpstr>
      <vt:lpstr>TYPOLOGIE LEKCJI</vt:lpstr>
      <vt:lpstr>TYPOLOGIE LEKCJI</vt:lpstr>
      <vt:lpstr>PRZYGOTOWANIE DO LEKCJI</vt:lpstr>
      <vt:lpstr>6 KROKÓW PRZYGOTOWANIA DO LEKCJI (M.Rusek)</vt:lpstr>
      <vt:lpstr>CELE NAUCZANIA I KSZTAŁCENIA  (B. Niemierko)</vt:lpstr>
      <vt:lpstr>OPERACJONALIZACJA CELÓW NAUCZANIA I KSZTAŁCENIA</vt:lpstr>
      <vt:lpstr>ZASADY FORMUŁOWANIA CELÓW</vt:lpstr>
      <vt:lpstr>TAKSONOMIA CELÓW NAUCZANIAI KSZTAŁCENIA ORAZ CELÓW PRAKTYCZNYCH</vt:lpstr>
      <vt:lpstr>CELE KSZTAŁCENIA</vt:lpstr>
      <vt:lpstr>OGÓLNE CELE KSZTAŁCENIA</vt:lpstr>
      <vt:lpstr>WYZNACZANIE GŁÓWNYCH ZAGADNIEŃ PLANOWANEJ LEKCJI (PLANOWANIE METODYCZNE)</vt:lpstr>
      <vt:lpstr>WYZNACZANIE CELÓW SZCZEGÓŁOWYCH PLANOWANEJ LEKCJI (PLANOWANIE METODYCZNE)</vt:lpstr>
      <vt:lpstr>INSTRUKCJA DO ĆWICZEŃ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LEKCJI  JĘZYKA POLSKIEGO W SZKOLE PONADGIMNAZJALNEJ</dc:title>
  <dc:creator>iPlus</dc:creator>
  <cp:lastModifiedBy>iPlus</cp:lastModifiedBy>
  <cp:revision>22</cp:revision>
  <dcterms:created xsi:type="dcterms:W3CDTF">2011-11-21T09:01:07Z</dcterms:created>
  <dcterms:modified xsi:type="dcterms:W3CDTF">2011-11-21T21:19:18Z</dcterms:modified>
</cp:coreProperties>
</file>