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7200" dirty="0" smtClean="0"/>
              <a:t>Ocenianie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000132"/>
          </a:xfrm>
        </p:spPr>
        <p:txBody>
          <a:bodyPr/>
          <a:lstStyle/>
          <a:p>
            <a:r>
              <a:rPr lang="pl-PL" dirty="0" smtClean="0"/>
              <a:t>Kryteria oceniania. Przedmiotowy system oceniania.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1900" dirty="0" smtClean="0"/>
              <a:t>Ocenę bardzo dobrą otrzymuje uczeń, który:</a:t>
            </a:r>
          </a:p>
          <a:p>
            <a:r>
              <a:rPr lang="pl-PL" sz="1800" dirty="0" smtClean="0"/>
              <a:t>samodzielnie redaguje różnorodne notatki lekcyjne w rożnych okolicznościach,</a:t>
            </a:r>
          </a:p>
          <a:p>
            <a:r>
              <a:rPr lang="pl-PL" sz="1800" dirty="0" smtClean="0"/>
              <a:t>w samodzielnych wypowiedziach pisemnych stosuje rożne środki wzbogacające wypowiedź, pisze w sposób ciekawy, przemyślany, poprawny pod względem językowym,</a:t>
            </a:r>
          </a:p>
          <a:p>
            <a:r>
              <a:rPr lang="pl-PL" sz="1800" dirty="0" smtClean="0"/>
              <a:t>dokonuje selekcji informacji według stopnia ich ważności,</a:t>
            </a:r>
          </a:p>
          <a:p>
            <a:r>
              <a:rPr lang="pl-PL" sz="1800" dirty="0" smtClean="0"/>
              <a:t>czyta płynnie, zwraca uwagę na sensy przenośne,</a:t>
            </a:r>
          </a:p>
          <a:p>
            <a:r>
              <a:rPr lang="pl-PL" sz="1800" dirty="0" smtClean="0"/>
              <a:t> porównuje rożne formy przekazu treści,</a:t>
            </a:r>
          </a:p>
          <a:p>
            <a:r>
              <a:rPr lang="pl-PL" sz="1800" dirty="0" smtClean="0"/>
              <a:t>formułuje pytania, na które tekst nie daje odpowiedzi, próbuje odpowiedzieć, dlaczego tak jest,</a:t>
            </a:r>
          </a:p>
          <a:p>
            <a:r>
              <a:rPr lang="pl-PL" sz="1800" dirty="0" smtClean="0"/>
              <a:t>samodzielnie interpretuje tekst ze świadomością budowy wiersza, roli i charakterystyki podmiotu mówiącego, właściwej intonacji, środków stylistycznych (które nazywa i wskazuje), sensów przenośnych (które wyjaśnia),</a:t>
            </a:r>
          </a:p>
          <a:p>
            <a:r>
              <a:rPr lang="pl-PL" sz="1800" dirty="0" smtClean="0"/>
              <a:t>dostrzega poetycką funkcję środków artystycznych, wyjaśnia celowość ich użycia przez autora w danym tekście,</a:t>
            </a:r>
          </a:p>
          <a:p>
            <a:r>
              <a:rPr lang="pl-PL" sz="1800" dirty="0" smtClean="0"/>
              <a:t>korzysta sprawnie z rożnych źródeł wiedzy, potrafi określić zakres ich przydatności – ze szczególnym uwzględnieniem książkowych </a:t>
            </a:r>
            <a:r>
              <a:rPr lang="pl-PL" sz="1800" dirty="0" err="1" smtClean="0"/>
              <a:t>źrodeł</a:t>
            </a:r>
            <a:r>
              <a:rPr lang="pl-PL" sz="1800" dirty="0" smtClean="0"/>
              <a:t> informacji (słowniki i encyklopedie),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BARDZO DOBRA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rozróżnia utwory należące do liryki, epiki i dramatu, potrafi wskazać podstawowe cechy tych rodzajów literackich,</a:t>
            </a:r>
          </a:p>
          <a:p>
            <a:r>
              <a:rPr lang="pl-PL" dirty="0" smtClean="0"/>
              <a:t>zna podstawowe pojęcia z zakresu nauki o języku, nauki o literaturze, gramatyki polskiej, posługuje się nimi sprawnie w samodzielnych, logicznych wypowiedziach,</a:t>
            </a:r>
          </a:p>
          <a:p>
            <a:r>
              <a:rPr lang="pl-PL" dirty="0" smtClean="0"/>
              <a:t>potrafi wymienić najważniejszych twórców literatury polskiej i przypisać im najważniejsze dzieła,</a:t>
            </a:r>
          </a:p>
          <a:p>
            <a:r>
              <a:rPr lang="pl-PL" dirty="0" smtClean="0"/>
              <a:t>posiada wiedzę z zakresu filmu i teatru (zna podstawowe pojęcia, fakty oraz nazwiska twórców filmu i kina),</a:t>
            </a:r>
          </a:p>
          <a:p>
            <a:r>
              <a:rPr lang="pl-PL" dirty="0" smtClean="0"/>
              <a:t>wykazuje się bardzo dobrą znajomością lektur przewidzianych programem danej klasy, posiada podstawową wiedzę na temat ich autorów, potrafi wskazać wątki biograficzne – jeżeli takie w tekście występują,</a:t>
            </a:r>
          </a:p>
          <a:p>
            <a:r>
              <a:rPr lang="pl-PL" dirty="0" smtClean="0"/>
              <a:t>zna zasady i poprawnie pisze pod względem ortograficznym i interpunkcyjnym,</a:t>
            </a:r>
          </a:p>
          <a:p>
            <a:r>
              <a:rPr lang="pl-PL" dirty="0" smtClean="0"/>
              <a:t>zeszyt prowadzi tak, aby stawał się on źródłem wiedzy dla niego,</a:t>
            </a:r>
          </a:p>
          <a:p>
            <a:r>
              <a:rPr lang="pl-PL" dirty="0" smtClean="0"/>
              <a:t>potrafi pomoc w nauce kolegom słabszym i mniej zdolnym.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Ocenę celującą otrzymuje uczeń, który:</a:t>
            </a:r>
          </a:p>
          <a:p>
            <a:r>
              <a:rPr lang="pl-PL" sz="1800" dirty="0" smtClean="0"/>
              <a:t>realizuje w stu procentach wszystkie wymagania na ocenę bardzo dobrą oraz:</a:t>
            </a:r>
          </a:p>
          <a:p>
            <a:r>
              <a:rPr lang="pl-PL" sz="1800" dirty="0" smtClean="0"/>
              <a:t>twórczo podchodzi do problemów stawianych przez nauczyciela,</a:t>
            </a:r>
          </a:p>
          <a:p>
            <a:r>
              <a:rPr lang="pl-PL" sz="1800" dirty="0" smtClean="0"/>
              <a:t>bierze czynny udział w konkursach szkolnych i pozaszkolnych, odnosi w nich sukcesy,</a:t>
            </a:r>
          </a:p>
          <a:p>
            <a:r>
              <a:rPr lang="pl-PL" sz="1800" dirty="0" smtClean="0"/>
              <a:t>płynnie wiąże treści polonistyczne z przedmiotami interdyscyplinarnymi,</a:t>
            </a:r>
          </a:p>
          <a:p>
            <a:r>
              <a:rPr lang="pl-PL" sz="1800" dirty="0" smtClean="0"/>
              <a:t>potrafi wykazać się wiedzą pochodzącą z lektur nieobowiązkowych – z zakresu literatury polskiej i obcej,</a:t>
            </a:r>
          </a:p>
          <a:p>
            <a:r>
              <a:rPr lang="pl-PL" sz="1800" dirty="0" smtClean="0"/>
              <a:t>teksty poetyckie interpretuje głosowo w sposób twórczy i nowatorski,</a:t>
            </a:r>
          </a:p>
          <a:p>
            <a:r>
              <a:rPr lang="pl-PL" sz="1800" dirty="0" smtClean="0"/>
              <a:t>zna najważniejszych twórców literatury polskiej i obcej, potrafi przypisać im najważniejsze dzieła i umiejscowić w czasie,</a:t>
            </a:r>
          </a:p>
          <a:p>
            <a:r>
              <a:rPr lang="pl-PL" sz="1800" dirty="0" smtClean="0"/>
              <a:t>aktywnie realizuje swoje zainteresowania polonistyczne, potrafi je w ciekawy sposób zaprezentować.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OCENA CELUJĄCA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 Z języka polskiego ocenie podlegają następujące formy aktywności ucznia:</a:t>
            </a:r>
          </a:p>
          <a:p>
            <a:pPr>
              <a:buNone/>
            </a:pPr>
            <a:r>
              <a:rPr lang="pl-PL" dirty="0" smtClean="0"/>
              <a:t> - prace klasowe</a:t>
            </a:r>
          </a:p>
          <a:p>
            <a:pPr>
              <a:buNone/>
            </a:pPr>
            <a:r>
              <a:rPr lang="pl-PL" dirty="0" smtClean="0"/>
              <a:t> - sprawdziany umiejętności językowych i literackich</a:t>
            </a:r>
          </a:p>
          <a:p>
            <a:pPr>
              <a:buNone/>
            </a:pPr>
            <a:r>
              <a:rPr lang="pl-PL" dirty="0" smtClean="0"/>
              <a:t> - dyktanda</a:t>
            </a:r>
          </a:p>
          <a:p>
            <a:pPr>
              <a:buNone/>
            </a:pPr>
            <a:r>
              <a:rPr lang="pl-PL" dirty="0" smtClean="0"/>
              <a:t> - testy</a:t>
            </a:r>
          </a:p>
          <a:p>
            <a:pPr>
              <a:buNone/>
            </a:pPr>
            <a:r>
              <a:rPr lang="pl-PL" dirty="0" smtClean="0"/>
              <a:t> - kartkówki</a:t>
            </a:r>
          </a:p>
          <a:p>
            <a:pPr>
              <a:buNone/>
            </a:pPr>
            <a:r>
              <a:rPr lang="pl-PL" dirty="0" smtClean="0"/>
              <a:t> - odpowiedzi ustne</a:t>
            </a:r>
          </a:p>
          <a:p>
            <a:pPr>
              <a:buNone/>
            </a:pPr>
            <a:r>
              <a:rPr lang="pl-PL" dirty="0" smtClean="0"/>
              <a:t> - recytacje</a:t>
            </a:r>
          </a:p>
          <a:p>
            <a:pPr>
              <a:buNone/>
            </a:pPr>
            <a:r>
              <a:rPr lang="pl-PL" dirty="0" smtClean="0"/>
              <a:t> - scenki, dramy, prezentacje</a:t>
            </a:r>
          </a:p>
          <a:p>
            <a:pPr>
              <a:buNone/>
            </a:pPr>
            <a:r>
              <a:rPr lang="pl-PL" dirty="0" smtClean="0"/>
              <a:t> - prace domowe</a:t>
            </a:r>
          </a:p>
          <a:p>
            <a:pPr>
              <a:buNone/>
            </a:pPr>
            <a:r>
              <a:rPr lang="pl-PL" dirty="0" smtClean="0"/>
              <a:t> - praca na lekcji</a:t>
            </a:r>
          </a:p>
          <a:p>
            <a:pPr>
              <a:buNone/>
            </a:pPr>
            <a:r>
              <a:rPr lang="pl-PL" dirty="0" smtClean="0"/>
              <a:t> - praca z lekturą</a:t>
            </a:r>
          </a:p>
          <a:p>
            <a:pPr>
              <a:buNone/>
            </a:pPr>
            <a:r>
              <a:rPr lang="pl-PL" dirty="0" smtClean="0"/>
              <a:t> - prowadzenie zeszytu, także zeszytu ćwiczeń</a:t>
            </a:r>
          </a:p>
          <a:p>
            <a:pPr>
              <a:buNone/>
            </a:pPr>
            <a:r>
              <a:rPr lang="pl-PL" dirty="0" smtClean="0"/>
              <a:t> - aktywność, inwencja twórcza </a:t>
            </a:r>
          </a:p>
          <a:p>
            <a:pPr>
              <a:buNone/>
            </a:pPr>
            <a:r>
              <a:rPr lang="pl-PL" dirty="0" smtClean="0"/>
              <a:t> - kultura żywego słowa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PRZEDMIOTOWY SYSTEM OCENIANIA (GIMNAZJUM)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600" dirty="0" smtClean="0"/>
              <a:t>Testy umiejętności językowych i literackich, sprawdziany, kartkówki oceniane są według procentowych proporcji 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 100% – 90% – ocena bardzo dobra</a:t>
            </a:r>
          </a:p>
          <a:p>
            <a:pPr>
              <a:buNone/>
            </a:pPr>
            <a:r>
              <a:rPr lang="pl-PL" sz="1600" dirty="0" smtClean="0"/>
              <a:t> 89% – 71% – ocena dobra</a:t>
            </a:r>
          </a:p>
          <a:p>
            <a:pPr>
              <a:buNone/>
            </a:pPr>
            <a:r>
              <a:rPr lang="pl-PL" sz="1600" dirty="0" smtClean="0"/>
              <a:t> 70% – 51% – ocena dostateczna</a:t>
            </a:r>
          </a:p>
          <a:p>
            <a:pPr>
              <a:buNone/>
            </a:pPr>
            <a:r>
              <a:rPr lang="pl-PL" sz="1600" dirty="0" smtClean="0"/>
              <a:t> 50% – 30% – ocena dopuszczająca</a:t>
            </a:r>
          </a:p>
          <a:p>
            <a:pPr>
              <a:buNone/>
            </a:pPr>
            <a:r>
              <a:rPr lang="pl-PL" sz="1600" dirty="0" smtClean="0"/>
              <a:t> 29% – 0% – ocena niedostateczna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Testy umiejętności językowych i literackich, sprawdziany, kartkówki zawierające zadania wykraczające poza podstawę programową oceniane są według procentowych proporcji 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 100% – 97% – ocena celująca </a:t>
            </a:r>
          </a:p>
          <a:p>
            <a:pPr>
              <a:buNone/>
            </a:pPr>
            <a:r>
              <a:rPr lang="pl-PL" sz="1600" dirty="0" smtClean="0"/>
              <a:t> 96 % – 90% – ocena bardzo dobra</a:t>
            </a:r>
          </a:p>
          <a:p>
            <a:pPr>
              <a:buNone/>
            </a:pPr>
            <a:r>
              <a:rPr lang="pl-PL" sz="1600" dirty="0" smtClean="0"/>
              <a:t> 89% – 71% – ocena dobra</a:t>
            </a:r>
          </a:p>
          <a:p>
            <a:pPr>
              <a:buNone/>
            </a:pPr>
            <a:r>
              <a:rPr lang="pl-PL" sz="1600" dirty="0" smtClean="0"/>
              <a:t> 70% – 51% – ocena dostateczna</a:t>
            </a:r>
          </a:p>
          <a:p>
            <a:pPr>
              <a:buNone/>
            </a:pPr>
            <a:r>
              <a:rPr lang="pl-PL" sz="1600" dirty="0" smtClean="0"/>
              <a:t> 50% – 30% – ocena dopuszczająca</a:t>
            </a:r>
          </a:p>
          <a:p>
            <a:pPr>
              <a:buNone/>
            </a:pPr>
            <a:r>
              <a:rPr lang="pl-PL" sz="1600" dirty="0" smtClean="0"/>
              <a:t> 29% – 0% – ocena niedostateczna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OCENIANIE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1800" dirty="0" smtClean="0"/>
              <a:t>~ poprawnie łączy nazwiska autorów i tytuły dzieł;</a:t>
            </a:r>
          </a:p>
          <a:p>
            <a:pPr>
              <a:buNone/>
            </a:pPr>
            <a:r>
              <a:rPr lang="pl-PL" sz="1800" dirty="0" smtClean="0"/>
              <a:t> ~ odtwarza, relacjonuje przebieg akcji utworu;</a:t>
            </a:r>
          </a:p>
          <a:p>
            <a:pPr>
              <a:buNone/>
            </a:pPr>
            <a:r>
              <a:rPr lang="pl-PL" sz="1800" dirty="0" smtClean="0"/>
              <a:t> ~ potrafi wyodrębnić bohaterów;</a:t>
            </a:r>
          </a:p>
          <a:p>
            <a:pPr>
              <a:buNone/>
            </a:pPr>
            <a:r>
              <a:rPr lang="pl-PL" sz="1800" dirty="0" smtClean="0"/>
              <a:t> ~ w miarę poprawnie redaguje wypowiedzi pisemne w formie opowiadania, opisu, streszczenia;</a:t>
            </a:r>
          </a:p>
          <a:p>
            <a:pPr>
              <a:buNone/>
            </a:pPr>
            <a:r>
              <a:rPr lang="pl-PL" sz="1800" dirty="0" smtClean="0"/>
              <a:t> ~ próbuje argumentować i wyciągać wnioski;</a:t>
            </a:r>
          </a:p>
          <a:p>
            <a:pPr>
              <a:buNone/>
            </a:pPr>
            <a:r>
              <a:rPr lang="pl-PL" sz="1800" dirty="0" smtClean="0"/>
              <a:t> ~ rozpoznaje i nazywa części mowy i części zdania;</a:t>
            </a:r>
          </a:p>
          <a:p>
            <a:pPr>
              <a:buNone/>
            </a:pPr>
            <a:r>
              <a:rPr lang="pl-PL" sz="1800" dirty="0" smtClean="0"/>
              <a:t> ~ odróżnia równoważnik zdania od zdania pojedynczego i od zdań złożonych;</a:t>
            </a:r>
          </a:p>
          <a:p>
            <a:pPr>
              <a:buNone/>
            </a:pPr>
            <a:r>
              <a:rPr lang="pl-PL" sz="1800" dirty="0" smtClean="0"/>
              <a:t> ~ zna ogólny podział głosek;</a:t>
            </a:r>
          </a:p>
          <a:p>
            <a:pPr>
              <a:buNone/>
            </a:pPr>
            <a:r>
              <a:rPr lang="pl-PL" sz="1800" dirty="0" smtClean="0"/>
              <a:t> ~ rozróżnia głoski i litery;</a:t>
            </a:r>
          </a:p>
          <a:p>
            <a:pPr>
              <a:buNone/>
            </a:pPr>
            <a:r>
              <a:rPr lang="pl-PL" sz="1800" dirty="0" smtClean="0"/>
              <a:t> ~ zna podstawowe pojęcia słowotwórcze;</a:t>
            </a:r>
          </a:p>
          <a:p>
            <a:pPr>
              <a:buNone/>
            </a:pPr>
            <a:r>
              <a:rPr lang="pl-PL" sz="1800" dirty="0" smtClean="0"/>
              <a:t> ~ w miarę poprawnie wypowiada się na temat problemów rycerskości, miłości i nienawiści w oparciu o omawiane utwory literackie; </a:t>
            </a:r>
          </a:p>
          <a:p>
            <a:pPr>
              <a:buNone/>
            </a:pPr>
            <a:r>
              <a:rPr lang="pl-PL" sz="1800" dirty="0" smtClean="0"/>
              <a:t> ~ potrafi rozpoznawać frazeologizmy; </a:t>
            </a:r>
          </a:p>
          <a:p>
            <a:pPr>
              <a:buNone/>
            </a:pPr>
            <a:r>
              <a:rPr lang="pl-PL" sz="1800" dirty="0" smtClean="0"/>
              <a:t> ~ rozpoznaje neologizmy i archaizmy;</a:t>
            </a:r>
          </a:p>
          <a:p>
            <a:pPr>
              <a:buNone/>
            </a:pPr>
            <a:r>
              <a:rPr lang="pl-PL" sz="1800" dirty="0" smtClean="0"/>
              <a:t> ~ wie, że imiesłowy tworzymy od czasowników;</a:t>
            </a:r>
          </a:p>
          <a:p>
            <a:pPr>
              <a:buNone/>
            </a:pPr>
            <a:r>
              <a:rPr lang="pl-PL" sz="1800" dirty="0" smtClean="0"/>
              <a:t> ~ potrafi wskazać imiesłowy w tekście; </a:t>
            </a:r>
          </a:p>
          <a:p>
            <a:pPr>
              <a:buNone/>
            </a:pPr>
            <a:r>
              <a:rPr lang="pl-PL" sz="1800" dirty="0" smtClean="0"/>
              <a:t> ~ uzupełnia wypowiedzi wyrazami oceniającymi;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DOPUSZCZAJĄCA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~ wyodrębnia elementy świata przedstawionego w utworze;</a:t>
            </a:r>
          </a:p>
          <a:p>
            <a:pPr>
              <a:buNone/>
            </a:pPr>
            <a:r>
              <a:rPr lang="pl-PL" dirty="0" smtClean="0"/>
              <a:t> ~ odróżnia fikcję literacką od rzeczywistości historycznej ;</a:t>
            </a:r>
          </a:p>
          <a:p>
            <a:pPr>
              <a:buNone/>
            </a:pPr>
            <a:r>
              <a:rPr lang="pl-PL" dirty="0" smtClean="0"/>
              <a:t> ~ zna rodzaje i gatunki literackie;</a:t>
            </a:r>
          </a:p>
          <a:p>
            <a:pPr>
              <a:buNone/>
            </a:pPr>
            <a:r>
              <a:rPr lang="pl-PL" dirty="0" smtClean="0"/>
              <a:t> ~ rozumie ogólny sens poznawanych utworów;</a:t>
            </a:r>
          </a:p>
          <a:p>
            <a:pPr>
              <a:buNone/>
            </a:pPr>
            <a:r>
              <a:rPr lang="pl-PL" dirty="0" smtClean="0"/>
              <a:t> ~ rozumie cicho przeczytany tekst;</a:t>
            </a:r>
          </a:p>
          <a:p>
            <a:pPr>
              <a:buNone/>
            </a:pPr>
            <a:r>
              <a:rPr lang="pl-PL" dirty="0" smtClean="0"/>
              <a:t> ~ zabiera głos w swobodnych wypowiedziach na tematy związane z lekturą, filmem, </a:t>
            </a:r>
            <a:r>
              <a:rPr lang="pl-PL" dirty="0" err="1" smtClean="0"/>
              <a:t>wdowiskiem</a:t>
            </a:r>
            <a:r>
              <a:rPr lang="pl-PL" dirty="0" smtClean="0"/>
              <a:t> i własnymi przeżyciami ;</a:t>
            </a:r>
          </a:p>
          <a:p>
            <a:pPr>
              <a:buNone/>
            </a:pPr>
            <a:r>
              <a:rPr lang="pl-PL" dirty="0" smtClean="0"/>
              <a:t> ~ poprawnie redaguje wypowiedzi pisemne w formie opowiadania, opisu, charakterystyki, streszczenia, sprawozdania, instrukcji;</a:t>
            </a:r>
          </a:p>
          <a:p>
            <a:pPr>
              <a:buNone/>
            </a:pPr>
            <a:r>
              <a:rPr lang="pl-PL" dirty="0" smtClean="0"/>
              <a:t> ~ wykonuje notatkę na podstawie poznanych treści;</a:t>
            </a:r>
          </a:p>
          <a:p>
            <a:pPr>
              <a:buNone/>
            </a:pPr>
            <a:r>
              <a:rPr lang="pl-PL" dirty="0" smtClean="0"/>
              <a:t> ~ wprowadza do wypowiedzeń uogólnienia;</a:t>
            </a:r>
          </a:p>
          <a:p>
            <a:pPr>
              <a:buNone/>
            </a:pPr>
            <a:r>
              <a:rPr lang="pl-PL" dirty="0" smtClean="0"/>
              <a:t> ~ rozpoznaje imiesłowów i określa ich rodzaj;</a:t>
            </a:r>
          </a:p>
          <a:p>
            <a:pPr>
              <a:buNone/>
            </a:pPr>
            <a:r>
              <a:rPr lang="pl-PL" dirty="0" smtClean="0"/>
              <a:t> ~ zna rodzaje neologizmów i archaizmów;</a:t>
            </a:r>
          </a:p>
          <a:p>
            <a:pPr>
              <a:buNone/>
            </a:pPr>
            <a:r>
              <a:rPr lang="pl-PL" dirty="0" smtClean="0"/>
              <a:t> ~ rozpoznaje w zdaniu partykułę i wykrzyknik;</a:t>
            </a:r>
          </a:p>
          <a:p>
            <a:pPr>
              <a:buNone/>
            </a:pPr>
            <a:r>
              <a:rPr lang="pl-PL" dirty="0" smtClean="0"/>
              <a:t> ~ rozróżnia skróty i skrótowce;</a:t>
            </a:r>
          </a:p>
          <a:p>
            <a:pPr>
              <a:buNone/>
            </a:pPr>
            <a:r>
              <a:rPr lang="pl-PL" dirty="0" smtClean="0"/>
              <a:t> ~ potrafi sformułować wypowiedź o charakterze optymistycznym bądź pesymistycznym;</a:t>
            </a:r>
          </a:p>
          <a:p>
            <a:pPr>
              <a:buNone/>
            </a:pPr>
            <a:r>
              <a:rPr lang="pl-PL" dirty="0" smtClean="0"/>
              <a:t> ~ potrafi nazwać podstawowe rodzaje słowników;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DOSTATECZNA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200" dirty="0" smtClean="0"/>
              <a:t>~ potrafi sformułować problem i główną myśl utworu;</a:t>
            </a:r>
          </a:p>
          <a:p>
            <a:pPr>
              <a:buNone/>
            </a:pPr>
            <a:r>
              <a:rPr lang="pl-PL" sz="1200" dirty="0" smtClean="0"/>
              <a:t> ~ określa przeżycia i uczucia bohaterów literackich;</a:t>
            </a:r>
          </a:p>
          <a:p>
            <a:pPr>
              <a:buNone/>
            </a:pPr>
            <a:r>
              <a:rPr lang="pl-PL" sz="1200" dirty="0" smtClean="0"/>
              <a:t> ~ potrafi przyporządkować określonemu rodzajowi literackiemu odpowiednie gatunki literackie;</a:t>
            </a:r>
          </a:p>
          <a:p>
            <a:pPr>
              <a:buNone/>
            </a:pPr>
            <a:r>
              <a:rPr lang="pl-PL" sz="1200" dirty="0" smtClean="0"/>
              <a:t> ~ zna cechy rodzajów literackich;</a:t>
            </a:r>
          </a:p>
          <a:p>
            <a:pPr>
              <a:buNone/>
            </a:pPr>
            <a:r>
              <a:rPr lang="pl-PL" sz="1200" dirty="0" smtClean="0"/>
              <a:t> ~ potrafi wypowiadać się w sposób spójny, logiczny, komunikatywny;</a:t>
            </a:r>
          </a:p>
          <a:p>
            <a:pPr>
              <a:buNone/>
            </a:pPr>
            <a:r>
              <a:rPr lang="pl-PL" sz="1200" dirty="0" smtClean="0"/>
              <a:t> ~ samodzielnie i poprawnie redaguje wypowiedzi pisemne w formie opowiadania z elementami opisu, charakterystyki, instrukcji, rozprawki;</a:t>
            </a:r>
          </a:p>
          <a:p>
            <a:pPr>
              <a:buNone/>
            </a:pPr>
            <a:r>
              <a:rPr lang="pl-PL" sz="1200" dirty="0" smtClean="0"/>
              <a:t> ~ buduje wypowiedzi oceniające(np. wybrany film);</a:t>
            </a:r>
          </a:p>
          <a:p>
            <a:pPr>
              <a:buNone/>
            </a:pPr>
            <a:r>
              <a:rPr lang="pl-PL" sz="1200" dirty="0" smtClean="0"/>
              <a:t> ~ zna podstawowe środki poetycko-stylistyczne;</a:t>
            </a:r>
          </a:p>
          <a:p>
            <a:pPr>
              <a:buNone/>
            </a:pPr>
            <a:r>
              <a:rPr lang="pl-PL" sz="1200" dirty="0" smtClean="0"/>
              <a:t> ~ rozróżnia pojęcia podmiotu lirycznego i narratora ;</a:t>
            </a:r>
          </a:p>
          <a:p>
            <a:pPr>
              <a:buNone/>
            </a:pPr>
            <a:r>
              <a:rPr lang="pl-PL" sz="1200" dirty="0" smtClean="0"/>
              <a:t> ~ wykorzystuje imiesłowy w swoich wypowiedziach;</a:t>
            </a:r>
          </a:p>
          <a:p>
            <a:pPr>
              <a:buNone/>
            </a:pPr>
            <a:r>
              <a:rPr lang="pl-PL" sz="1200" dirty="0" smtClean="0"/>
              <a:t> ~ zna rodzaje okoliczników;</a:t>
            </a:r>
          </a:p>
          <a:p>
            <a:pPr>
              <a:buNone/>
            </a:pPr>
            <a:r>
              <a:rPr lang="pl-PL" sz="1200" dirty="0" smtClean="0"/>
              <a:t> ~ zna rodzaje podmiotów;</a:t>
            </a:r>
          </a:p>
          <a:p>
            <a:pPr>
              <a:buNone/>
            </a:pPr>
            <a:r>
              <a:rPr lang="pl-PL" sz="1200" dirty="0" smtClean="0"/>
              <a:t> ~ rozróżnia zdania współrzędnie i podrzędnie złożone; zna ich rodzaje;</a:t>
            </a:r>
          </a:p>
          <a:p>
            <a:pPr>
              <a:buNone/>
            </a:pPr>
            <a:r>
              <a:rPr lang="pl-PL" sz="1200" dirty="0" smtClean="0"/>
              <a:t> ~ rozpoznaje równoważnik zdania;</a:t>
            </a:r>
          </a:p>
          <a:p>
            <a:pPr>
              <a:buNone/>
            </a:pPr>
            <a:r>
              <a:rPr lang="pl-PL" sz="1200" dirty="0" smtClean="0"/>
              <a:t> ~ zna pojęcie wyrazów pokrewnych;</a:t>
            </a:r>
          </a:p>
          <a:p>
            <a:pPr>
              <a:buNone/>
            </a:pPr>
            <a:r>
              <a:rPr lang="pl-PL" sz="1200" dirty="0" smtClean="0"/>
              <a:t> ~ potrafi utworzyć rodzinę wyrazów;</a:t>
            </a:r>
          </a:p>
          <a:p>
            <a:pPr>
              <a:buNone/>
            </a:pPr>
            <a:r>
              <a:rPr lang="pl-PL" sz="1200" dirty="0" smtClean="0"/>
              <a:t> ~ wyodrębnia rdzeń w rodzinie wyrazów;</a:t>
            </a:r>
          </a:p>
          <a:p>
            <a:pPr>
              <a:buNone/>
            </a:pPr>
            <a:r>
              <a:rPr lang="pl-PL" sz="1200" dirty="0" smtClean="0"/>
              <a:t> ~ zna pojęcie wyrazów bliskoznacznych;</a:t>
            </a:r>
          </a:p>
          <a:p>
            <a:pPr>
              <a:buNone/>
            </a:pPr>
            <a:r>
              <a:rPr lang="pl-PL" sz="1200" dirty="0" smtClean="0"/>
              <a:t> ~ wie, czym jest związek frazeologiczny;</a:t>
            </a:r>
          </a:p>
          <a:p>
            <a:pPr>
              <a:buNone/>
            </a:pPr>
            <a:r>
              <a:rPr lang="pl-PL" sz="1200" dirty="0" smtClean="0"/>
              <a:t> ~ uzupełnia wypowiedzi frazeologizmami;</a:t>
            </a:r>
          </a:p>
          <a:p>
            <a:pPr>
              <a:buNone/>
            </a:pPr>
            <a:r>
              <a:rPr lang="pl-PL" sz="1200" dirty="0" smtClean="0"/>
              <a:t> ~ posiada praktyczne umiejętności ortograficzne i interpunkcyjne;</a:t>
            </a:r>
          </a:p>
          <a:p>
            <a:pPr>
              <a:buNone/>
            </a:pPr>
            <a:r>
              <a:rPr lang="pl-PL" sz="1200" dirty="0" smtClean="0"/>
              <a:t> ~ umiejętnie posługuje się słownikiem języka polskiego i słownikiem ortograficznym;</a:t>
            </a:r>
            <a:endParaRPr lang="pl-PL" sz="1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DOBRA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~ uzasadnia w oparciu o tekst motywy działania, przeżycia i uczucia bohaterów;</a:t>
            </a:r>
          </a:p>
          <a:p>
            <a:pPr>
              <a:buNone/>
            </a:pPr>
            <a:r>
              <a:rPr lang="pl-PL" dirty="0" smtClean="0"/>
              <a:t> ~ potrafi zanalizować i zinterpretować utwór literacki, teatralny, filmowy;</a:t>
            </a:r>
          </a:p>
          <a:p>
            <a:pPr>
              <a:buNone/>
            </a:pPr>
            <a:r>
              <a:rPr lang="pl-PL" dirty="0" smtClean="0"/>
              <a:t> ~ potrafi samodzielnie formułować wnioski;</a:t>
            </a:r>
          </a:p>
          <a:p>
            <a:pPr>
              <a:buNone/>
            </a:pPr>
            <a:r>
              <a:rPr lang="pl-PL" dirty="0" smtClean="0"/>
              <a:t> ~ dokonuje samodzielnej, pełnej charakterystyki bohatera literackiego ;</a:t>
            </a:r>
          </a:p>
          <a:p>
            <a:pPr>
              <a:buNone/>
            </a:pPr>
            <a:r>
              <a:rPr lang="pl-PL" dirty="0" smtClean="0"/>
              <a:t> ~ rozumie i określa funkcję środków stylistycznych (epitetu, metafory, porównania, onomatopei, animizacji, personifikacji, apostrofy, anafory, aliteracji, pytania retorycznego, alegorii);</a:t>
            </a:r>
          </a:p>
          <a:p>
            <a:pPr>
              <a:buNone/>
            </a:pPr>
            <a:r>
              <a:rPr lang="pl-PL" dirty="0" smtClean="0"/>
              <a:t> ~ przekształca tekst epicki lub liryczny w dramatyczny;</a:t>
            </a:r>
          </a:p>
          <a:p>
            <a:pPr>
              <a:buNone/>
            </a:pPr>
            <a:r>
              <a:rPr lang="pl-PL" dirty="0" smtClean="0"/>
              <a:t> ~ samodzielnie, wyczerpująco i zgodnie z zasadami leksykalnymi, składniowymi i kompozycyjnymi redaguje wypowiedzi pisemne w formie recenzji, rozprawki, tekstu użytkowego i reklamowego;</a:t>
            </a:r>
          </a:p>
          <a:p>
            <a:pPr>
              <a:buNone/>
            </a:pPr>
            <a:r>
              <a:rPr lang="pl-PL" dirty="0" smtClean="0"/>
              <a:t> ~ rozróżnia charakterystykę pośrednią, bezpośrednią i porównawczą;</a:t>
            </a:r>
          </a:p>
          <a:p>
            <a:pPr>
              <a:buNone/>
            </a:pPr>
            <a:r>
              <a:rPr lang="pl-PL" dirty="0" smtClean="0"/>
              <a:t> ~ wprowadza do własnej wypowiedzi cytaty;</a:t>
            </a:r>
          </a:p>
          <a:p>
            <a:pPr>
              <a:buNone/>
            </a:pPr>
            <a:r>
              <a:rPr lang="pl-PL" dirty="0" smtClean="0"/>
              <a:t> ~ zabiera głos w dyskusji, sprawnie formułuje wnioski, uzasadnia swoje zdanie, prowadzi logiczną argumentację;</a:t>
            </a:r>
          </a:p>
          <a:p>
            <a:pPr>
              <a:buNone/>
            </a:pPr>
            <a:r>
              <a:rPr lang="pl-PL" dirty="0" smtClean="0"/>
              <a:t> ~ zna cechy gatunków literackich (powieści historycznej, powieści współczesnej dla młodzieży, opowiadania, bajki, opowiadania science </a:t>
            </a:r>
            <a:r>
              <a:rPr lang="pl-PL" dirty="0" err="1" smtClean="0"/>
              <a:t>fiction</a:t>
            </a:r>
            <a:r>
              <a:rPr lang="pl-PL" dirty="0" smtClean="0"/>
              <a:t>, poematu rycerskiego, mitu, fraszki, hymnu, groteski, ballady, dramatu romantycznego);</a:t>
            </a:r>
          </a:p>
          <a:p>
            <a:pPr>
              <a:buNone/>
            </a:pPr>
            <a:r>
              <a:rPr lang="pl-PL" dirty="0" smtClean="0"/>
              <a:t> ~ wyodrębnia w tekście neologizmy i archaizmy;</a:t>
            </a:r>
          </a:p>
          <a:p>
            <a:pPr>
              <a:buNone/>
            </a:pPr>
            <a:r>
              <a:rPr lang="pl-PL" dirty="0" smtClean="0"/>
              <a:t> ~ w swoich wypowiedziach stara się stosować poznane terminy teoretycznoliterackie;</a:t>
            </a:r>
          </a:p>
          <a:p>
            <a:pPr>
              <a:buNone/>
            </a:pPr>
            <a:r>
              <a:rPr lang="pl-PL" dirty="0" smtClean="0"/>
              <a:t> ~ umiejętnie wybiera, gromadzi i notuje materiał na określony temat z różnych źródeł;</a:t>
            </a:r>
          </a:p>
          <a:p>
            <a:pPr>
              <a:buNone/>
            </a:pPr>
            <a:r>
              <a:rPr lang="pl-PL" dirty="0" smtClean="0"/>
              <a:t> ~ mówi o własnych przeżyciach związanych z lekturą, filmem czy widowiskiem teatralnym;</a:t>
            </a:r>
          </a:p>
          <a:p>
            <a:pPr>
              <a:buNone/>
            </a:pPr>
            <a:r>
              <a:rPr lang="pl-PL" dirty="0" smtClean="0"/>
              <a:t> ~ dokonuje analizy zdań podrzędnie i współrzędnie złożonych;</a:t>
            </a:r>
          </a:p>
          <a:p>
            <a:pPr>
              <a:buNone/>
            </a:pPr>
            <a:r>
              <a:rPr lang="pl-PL" dirty="0" smtClean="0"/>
              <a:t> ~ rozpoznaje imiesłowowy równoważnik zdania;</a:t>
            </a:r>
          </a:p>
          <a:p>
            <a:pPr>
              <a:buNone/>
            </a:pPr>
            <a:r>
              <a:rPr lang="pl-PL" dirty="0" smtClean="0"/>
              <a:t> ~ odróżnia imiesłów od przymiotnika;</a:t>
            </a:r>
          </a:p>
          <a:p>
            <a:pPr>
              <a:buNone/>
            </a:pPr>
            <a:r>
              <a:rPr lang="pl-PL" dirty="0" smtClean="0"/>
              <a:t> ~ umiejętnie posługuje się słownikami: frazeologicznym, wyrazów bliskoznacznych, poprawnej polszczyzny, wyrazów obcych;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BARDZO DOBRA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~ samodzielnie poszerza własną lekturę o pozycje spoza kanonu;</a:t>
            </a:r>
          </a:p>
          <a:p>
            <a:pPr>
              <a:buNone/>
            </a:pPr>
            <a:r>
              <a:rPr lang="pl-PL" dirty="0" smtClean="0"/>
              <a:t> ~ samodzielnie i twórczo, wzorowo pod względem tematycznym, kompozycyjnym, leksykalnym i stylistycznym redaguje praca pisemne;</a:t>
            </a:r>
          </a:p>
          <a:p>
            <a:pPr>
              <a:buNone/>
            </a:pPr>
            <a:r>
              <a:rPr lang="pl-PL" dirty="0" smtClean="0"/>
              <a:t> ~ potrafi kreatywnie myśleć;</a:t>
            </a:r>
          </a:p>
          <a:p>
            <a:pPr>
              <a:buNone/>
            </a:pPr>
            <a:r>
              <a:rPr lang="pl-PL" dirty="0" smtClean="0"/>
              <a:t> ~ rozszerza wiadomości z poszczególnych działów nauki o języku;</a:t>
            </a:r>
          </a:p>
          <a:p>
            <a:pPr>
              <a:buNone/>
            </a:pPr>
            <a:r>
              <a:rPr lang="pl-PL" dirty="0" smtClean="0"/>
              <a:t> ~ podejmuje działania twórcze;</a:t>
            </a:r>
          </a:p>
          <a:p>
            <a:pPr>
              <a:buNone/>
            </a:pPr>
            <a:r>
              <a:rPr lang="pl-PL" dirty="0" smtClean="0"/>
              <a:t> ~ pisze bezbłędnie;</a:t>
            </a:r>
          </a:p>
          <a:p>
            <a:pPr>
              <a:buNone/>
            </a:pPr>
            <a:r>
              <a:rPr lang="pl-PL" smtClean="0"/>
              <a:t> ~ osiąga sukcesy w konkursach przedmiotowych, ortograficznych, poetyckich, recytatorskich, czytelniczych.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CELUJĄCA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Ocenianiu podlegają:</a:t>
            </a:r>
          </a:p>
          <a:p>
            <a:r>
              <a:rPr lang="pl-PL" dirty="0" smtClean="0"/>
              <a:t> prace stylistyczne - w tym:</a:t>
            </a:r>
          </a:p>
          <a:p>
            <a:r>
              <a:rPr lang="pl-PL" dirty="0" smtClean="0"/>
              <a:t>- prace klasowe,</a:t>
            </a:r>
          </a:p>
          <a:p>
            <a:r>
              <a:rPr lang="pl-PL" dirty="0" smtClean="0"/>
              <a:t>- wypracowania domowe,</a:t>
            </a:r>
          </a:p>
          <a:p>
            <a:r>
              <a:rPr lang="pl-PL" dirty="0" smtClean="0"/>
              <a:t> dyktanda ortograficzne i interpunkcyjne,</a:t>
            </a:r>
          </a:p>
          <a:p>
            <a:r>
              <a:rPr lang="pl-PL" dirty="0" smtClean="0"/>
              <a:t> sprawdziany gramatyczne,</a:t>
            </a:r>
          </a:p>
          <a:p>
            <a:r>
              <a:rPr lang="pl-PL" dirty="0" smtClean="0"/>
              <a:t> testy,</a:t>
            </a:r>
          </a:p>
          <a:p>
            <a:r>
              <a:rPr lang="pl-PL" dirty="0" smtClean="0"/>
              <a:t> kartkówki dotyczące materiału gramatycznego, znajomości</a:t>
            </a:r>
          </a:p>
          <a:p>
            <a:r>
              <a:rPr lang="pl-PL" dirty="0" smtClean="0"/>
              <a:t>czytanych tekstów i lektur oraz materiału z trzech ostatnich lekcji,</a:t>
            </a:r>
          </a:p>
          <a:p>
            <a:r>
              <a:rPr lang="pl-PL" dirty="0" smtClean="0"/>
              <a:t> recytacja tekstów z pamięci,</a:t>
            </a:r>
          </a:p>
          <a:p>
            <a:r>
              <a:rPr lang="pl-PL" dirty="0" smtClean="0"/>
              <a:t> technika czytania,</a:t>
            </a:r>
          </a:p>
          <a:p>
            <a:r>
              <a:rPr lang="pl-PL" dirty="0" smtClean="0"/>
              <a:t> technika czytania ze zrozumieniem – samodzielna praca z tekstem,</a:t>
            </a:r>
          </a:p>
          <a:p>
            <a:r>
              <a:rPr lang="pl-PL" dirty="0" smtClean="0"/>
              <a:t> konkursy,</a:t>
            </a:r>
          </a:p>
          <a:p>
            <a:r>
              <a:rPr lang="pl-PL" dirty="0" smtClean="0"/>
              <a:t>aktywność i praca na lekcji, odpowiedzi ustne, zadania domowe.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NARZĘDZIA I METODY OCENIANIA</a:t>
            </a:r>
            <a:br>
              <a:rPr lang="pl-PL" sz="2800" b="1" dirty="0" smtClean="0"/>
            </a:br>
            <a:r>
              <a:rPr lang="pl-PL" sz="2800" b="1" dirty="0" smtClean="0"/>
              <a:t>(SZKOŁA PODSTAWOWA)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l"/>
            <a:r>
              <a:rPr lang="pl-PL" sz="1600" dirty="0" smtClean="0">
                <a:solidFill>
                  <a:schemeClr val="tx1"/>
                </a:solidFill>
              </a:rPr>
              <a:t>ŹRÓDŁA: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b="0" dirty="0" smtClean="0">
                <a:solidFill>
                  <a:schemeClr val="tx1"/>
                </a:solidFill>
              </a:rPr>
              <a:t> http://spdrozki.eu/wp-content/uploads/2011/08/JezykPolski.pdf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http://gim.koszecin.pl/kryt%20j.polski%20popr.pdf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815290" cy="60321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sz="2200" dirty="0" smtClean="0"/>
              <a:t> Zgodność z tematem i rozwinięcie tematu.</a:t>
            </a:r>
          </a:p>
          <a:p>
            <a:r>
              <a:rPr lang="pl-PL" sz="2200" dirty="0" smtClean="0"/>
              <a:t> Dobór treści (w zależności od tematu twórcze lub odtwórcze, formułowanie wniosków w zależności od tematu).</a:t>
            </a:r>
          </a:p>
          <a:p>
            <a:r>
              <a:rPr lang="pl-PL" sz="2200" dirty="0" smtClean="0"/>
              <a:t> Forma wypowiedzi (lub jej stosowne dobranie).</a:t>
            </a:r>
          </a:p>
          <a:p>
            <a:r>
              <a:rPr lang="pl-PL" sz="2200" dirty="0" smtClean="0"/>
              <a:t> Kompozycja wypowiedzi, logiczne uporządkowanie treści z zachowaniem proporcji, spójność tekstu.</a:t>
            </a:r>
          </a:p>
          <a:p>
            <a:r>
              <a:rPr lang="pl-PL" sz="2200" dirty="0" smtClean="0"/>
              <a:t> Język i jego komunikatywność, poprawność językowa, urozmaicenie składni, bogactwo języka.</a:t>
            </a:r>
          </a:p>
          <a:p>
            <a:r>
              <a:rPr lang="pl-PL" sz="2200" dirty="0" smtClean="0"/>
              <a:t> Pisownia (ortografia, interpunkcja, czytelność i estetyka zapisu).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1. OGÓLNE KRYTERIA OCENIANIA PRAC STYLISTYCZNYCH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800" dirty="0" smtClean="0"/>
              <a:t>Przy ocenianiu dyktand ortograficznych stosuje się klasyfikację błędów:</a:t>
            </a:r>
          </a:p>
          <a:p>
            <a:r>
              <a:rPr lang="pl-PL" sz="1800" dirty="0" smtClean="0"/>
              <a:t> Błędy I stopnia: </a:t>
            </a:r>
            <a:r>
              <a:rPr lang="pl-PL" sz="1800" b="1" dirty="0" smtClean="0"/>
              <a:t>( - 1 punkt) </a:t>
            </a:r>
            <a:r>
              <a:rPr lang="pl-PL" sz="1800" dirty="0" smtClean="0"/>
              <a:t>pisownia </a:t>
            </a:r>
            <a:r>
              <a:rPr lang="pl-PL" sz="1800" i="1" dirty="0" smtClean="0"/>
              <a:t>ó, u, </a:t>
            </a:r>
            <a:r>
              <a:rPr lang="pl-PL" sz="1800" i="1" dirty="0" err="1" smtClean="0"/>
              <a:t>rz</a:t>
            </a:r>
            <a:r>
              <a:rPr lang="pl-PL" sz="1800" i="1" dirty="0" smtClean="0"/>
              <a:t>, ż, </a:t>
            </a:r>
            <a:r>
              <a:rPr lang="pl-PL" sz="1800" i="1" dirty="0" err="1" smtClean="0"/>
              <a:t>ch</a:t>
            </a:r>
            <a:r>
              <a:rPr lang="pl-PL" sz="1800" i="1" dirty="0" smtClean="0"/>
              <a:t>, h, </a:t>
            </a:r>
            <a:r>
              <a:rPr lang="pl-PL" sz="1800" dirty="0" smtClean="0"/>
              <a:t>wielkich i małych liter</a:t>
            </a:r>
            <a:r>
              <a:rPr lang="pl-PL" sz="1800" i="1" dirty="0" smtClean="0"/>
              <a:t>, </a:t>
            </a:r>
            <a:r>
              <a:rPr lang="pl-PL" sz="1800" dirty="0" smtClean="0"/>
              <a:t>pisownia </a:t>
            </a:r>
            <a:r>
              <a:rPr lang="pl-PL" sz="1800" i="1" dirty="0" smtClean="0"/>
              <a:t>nie </a:t>
            </a:r>
            <a:r>
              <a:rPr lang="pl-PL" sz="1800" dirty="0" smtClean="0"/>
              <a:t>z czasownikami.</a:t>
            </a:r>
          </a:p>
          <a:p>
            <a:r>
              <a:rPr lang="pl-PL" sz="1800" dirty="0" smtClean="0"/>
              <a:t> Błędy II stopnia: </a:t>
            </a:r>
            <a:r>
              <a:rPr lang="pl-PL" sz="1800" b="1" dirty="0" smtClean="0"/>
              <a:t>( - 0,5 punktu) </a:t>
            </a:r>
            <a:r>
              <a:rPr lang="pl-PL" sz="1800" dirty="0" smtClean="0"/>
              <a:t>pisownia </a:t>
            </a:r>
            <a:r>
              <a:rPr lang="pl-PL" sz="1800" i="1" dirty="0" smtClean="0"/>
              <a:t>ą, ę, on, om, en, </a:t>
            </a:r>
            <a:r>
              <a:rPr lang="pl-PL" sz="1800" i="1" dirty="0" err="1" smtClean="0"/>
              <a:t>em</a:t>
            </a:r>
            <a:r>
              <a:rPr lang="pl-PL" sz="1800" i="1" dirty="0" smtClean="0"/>
              <a:t>, </a:t>
            </a:r>
            <a:r>
              <a:rPr lang="pl-PL" sz="1800" dirty="0" smtClean="0"/>
              <a:t>pisownia</a:t>
            </a:r>
            <a:r>
              <a:rPr lang="pl-PL" sz="1800" i="1" dirty="0" smtClean="0"/>
              <a:t> i, j, </a:t>
            </a:r>
            <a:r>
              <a:rPr lang="pl-PL" sz="1800" dirty="0" smtClean="0"/>
              <a:t>pisownia partykuły </a:t>
            </a:r>
            <a:r>
              <a:rPr lang="pl-PL" sz="1800" i="1" dirty="0" smtClean="0"/>
              <a:t>by, </a:t>
            </a:r>
            <a:r>
              <a:rPr lang="pl-PL" sz="1800" dirty="0" smtClean="0"/>
              <a:t>pisownia wyrażeń przyimkowych, pisownia przyimków złożonych, pisownia </a:t>
            </a:r>
            <a:r>
              <a:rPr lang="pl-PL" sz="1800" i="1" dirty="0" smtClean="0"/>
              <a:t>nie </a:t>
            </a:r>
            <a:r>
              <a:rPr lang="pl-PL" sz="1800" dirty="0" smtClean="0"/>
              <a:t>z innymi częściami mowy, użycie łącznika.</a:t>
            </a:r>
          </a:p>
          <a:p>
            <a:r>
              <a:rPr lang="pl-PL" sz="1800" dirty="0" smtClean="0"/>
              <a:t> Błędy III stopnia: </a:t>
            </a:r>
            <a:r>
              <a:rPr lang="pl-PL" sz="1800" b="1" dirty="0" smtClean="0"/>
              <a:t>( - 0,25 punktu) </a:t>
            </a:r>
            <a:r>
              <a:rPr lang="pl-PL" sz="1800" dirty="0" smtClean="0"/>
              <a:t>zamiana, opuszczenie lub dodanie głosek (nie dotyczy przypadków wyrazów z </a:t>
            </a:r>
            <a:r>
              <a:rPr lang="pl-PL" sz="1800" i="1" dirty="0" smtClean="0"/>
              <a:t>ó, u, </a:t>
            </a:r>
            <a:r>
              <a:rPr lang="pl-PL" sz="1800" i="1" dirty="0" err="1" smtClean="0"/>
              <a:t>rz</a:t>
            </a:r>
            <a:r>
              <a:rPr lang="pl-PL" sz="1800" i="1" dirty="0" smtClean="0"/>
              <a:t>, ż, </a:t>
            </a:r>
            <a:r>
              <a:rPr lang="pl-PL" sz="1800" i="1" dirty="0" err="1" smtClean="0"/>
              <a:t>ch</a:t>
            </a:r>
            <a:r>
              <a:rPr lang="pl-PL" sz="1800" i="1" dirty="0" smtClean="0"/>
              <a:t>, h, ą, ę, on, om, en, </a:t>
            </a:r>
            <a:r>
              <a:rPr lang="pl-PL" sz="1800" i="1" dirty="0" err="1" smtClean="0"/>
              <a:t>em</a:t>
            </a:r>
            <a:r>
              <a:rPr lang="pl-PL" sz="1800" i="1" dirty="0" smtClean="0"/>
              <a:t>, i, j), </a:t>
            </a:r>
            <a:r>
              <a:rPr lang="pl-PL" sz="1800" dirty="0" smtClean="0"/>
              <a:t>nieprawidłowe przenoszenie wyrazów, błędy interpunkcyjne.</a:t>
            </a:r>
          </a:p>
          <a:p>
            <a:endParaRPr lang="pl-PL" sz="1800" dirty="0" smtClean="0"/>
          </a:p>
          <a:p>
            <a:pPr>
              <a:buNone/>
            </a:pPr>
            <a:r>
              <a:rPr lang="pl-PL" sz="1900" dirty="0" smtClean="0"/>
              <a:t>20 p. </a:t>
            </a:r>
            <a:r>
              <a:rPr lang="pl-PL" sz="1900" b="1" dirty="0" smtClean="0"/>
              <a:t>cel</a:t>
            </a:r>
          </a:p>
          <a:p>
            <a:pPr>
              <a:buNone/>
            </a:pPr>
            <a:r>
              <a:rPr lang="da-DK" sz="1900" dirty="0" smtClean="0"/>
              <a:t>19 - 18p. </a:t>
            </a:r>
            <a:r>
              <a:rPr lang="da-DK" sz="1900" b="1" dirty="0" smtClean="0"/>
              <a:t>bdb </a:t>
            </a:r>
            <a:r>
              <a:rPr lang="pl-PL" sz="1900" b="1" dirty="0" smtClean="0"/>
              <a:t>     </a:t>
            </a:r>
            <a:r>
              <a:rPr lang="da-DK" sz="1900" dirty="0" smtClean="0"/>
              <a:t>15 – 13p</a:t>
            </a:r>
            <a:r>
              <a:rPr lang="da-DK" sz="1900" b="1" dirty="0" smtClean="0"/>
              <a:t>. dst </a:t>
            </a:r>
            <a:r>
              <a:rPr lang="pl-PL" sz="1900" b="1" dirty="0" smtClean="0"/>
              <a:t>          </a:t>
            </a:r>
            <a:r>
              <a:rPr lang="da-DK" sz="1900" dirty="0" smtClean="0"/>
              <a:t>9 – 0p. </a:t>
            </a:r>
            <a:r>
              <a:rPr lang="da-DK" sz="1900" b="1" dirty="0" smtClean="0"/>
              <a:t>ndst</a:t>
            </a:r>
          </a:p>
          <a:p>
            <a:pPr>
              <a:buNone/>
            </a:pPr>
            <a:r>
              <a:rPr lang="pl-PL" sz="1900" dirty="0" smtClean="0"/>
              <a:t>17 – 16p. </a:t>
            </a:r>
            <a:r>
              <a:rPr lang="pl-PL" sz="1900" b="1" dirty="0" err="1" smtClean="0"/>
              <a:t>db</a:t>
            </a:r>
            <a:r>
              <a:rPr lang="pl-PL" sz="1900" b="1" dirty="0" smtClean="0"/>
              <a:t>        </a:t>
            </a:r>
            <a:r>
              <a:rPr lang="pl-PL" sz="2000" dirty="0" smtClean="0"/>
              <a:t>12 – 10p. </a:t>
            </a:r>
            <a:r>
              <a:rPr lang="pl-PL" sz="2000" b="1" dirty="0" err="1" smtClean="0"/>
              <a:t>dop</a:t>
            </a:r>
            <a:endParaRPr lang="pl-PL" sz="19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2. PUNKTACJA I OCENA DYKTAND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dirty="0" smtClean="0"/>
              <a:t>Celujący</a:t>
            </a:r>
            <a:r>
              <a:rPr lang="pl-PL" sz="3200" dirty="0" smtClean="0">
                <a:solidFill>
                  <a:srgbClr val="FF0000"/>
                </a:solidFill>
              </a:rPr>
              <a:t>   </a:t>
            </a:r>
            <a:r>
              <a:rPr lang="pl-PL" sz="3200" dirty="0" smtClean="0"/>
              <a:t>100%</a:t>
            </a:r>
          </a:p>
          <a:p>
            <a:pPr algn="ctr">
              <a:buNone/>
            </a:pPr>
            <a:r>
              <a:rPr lang="pl-PL" sz="3200" dirty="0" smtClean="0"/>
              <a:t>Bardzo dobry   99 – 91%</a:t>
            </a:r>
          </a:p>
          <a:p>
            <a:pPr algn="ctr">
              <a:buNone/>
            </a:pPr>
            <a:r>
              <a:rPr lang="pl-PL" sz="3200" dirty="0" smtClean="0"/>
              <a:t>Dobry   90 – 75%</a:t>
            </a:r>
          </a:p>
          <a:p>
            <a:pPr algn="ctr">
              <a:buNone/>
            </a:pPr>
            <a:r>
              <a:rPr lang="pl-PL" sz="3200" dirty="0" smtClean="0"/>
              <a:t>Dostateczny   74 – 51%</a:t>
            </a:r>
          </a:p>
          <a:p>
            <a:pPr algn="ctr">
              <a:buNone/>
            </a:pPr>
            <a:r>
              <a:rPr lang="pl-PL" sz="3200" dirty="0" smtClean="0"/>
              <a:t>Dopuszczający   50 – 35%</a:t>
            </a:r>
          </a:p>
          <a:p>
            <a:pPr algn="ctr">
              <a:buNone/>
            </a:pPr>
            <a:r>
              <a:rPr lang="pl-PL" sz="3200" dirty="0" smtClean="0"/>
              <a:t>Niedostateczny   34 – 0%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3. PUNKTACJA SPRAWDZIANÓW, TESTÓW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/>
              <a:t>Ocenę niedostateczną otrzymuje uczeń, który:</a:t>
            </a:r>
          </a:p>
          <a:p>
            <a:r>
              <a:rPr lang="pl-PL" sz="1600" dirty="0" smtClean="0"/>
              <a:t> nie opanował wiadomości i umiejętności koniecznych do dalszego kształcenia,</a:t>
            </a:r>
          </a:p>
          <a:p>
            <a:r>
              <a:rPr lang="pl-PL" sz="1600" dirty="0" smtClean="0"/>
              <a:t> nie potrafi samodzielnie tworzyć prostych wypowiedzi pisemnych i ustnych,</a:t>
            </a:r>
          </a:p>
          <a:p>
            <a:r>
              <a:rPr lang="pl-PL" sz="1600" dirty="0" smtClean="0"/>
              <a:t>ma poważne kłopoty z czytaniem i zrozumieniem tekstu prozatorskiego,</a:t>
            </a:r>
          </a:p>
          <a:p>
            <a:r>
              <a:rPr lang="pl-PL" sz="1600" dirty="0" smtClean="0"/>
              <a:t> nie potrafi rozwiązać prostych ćwiczeń ortograficznych i gramatycznych wymagających znajomości podstawowych zasad ortografii i gramatyki polskiej,</a:t>
            </a:r>
          </a:p>
          <a:p>
            <a:r>
              <a:rPr lang="pl-PL" sz="1600" dirty="0" smtClean="0"/>
              <a:t> nie potrafi pracować ze słownikiem i korzystać z zawartych w nim wiadomości,</a:t>
            </a:r>
          </a:p>
          <a:p>
            <a:r>
              <a:rPr lang="pl-PL" sz="1600" dirty="0" smtClean="0"/>
              <a:t> często jest nieprzygotowany do zajęć lekcyjnych,</a:t>
            </a:r>
          </a:p>
          <a:p>
            <a:r>
              <a:rPr lang="pl-PL" sz="1600" dirty="0" smtClean="0"/>
              <a:t> nie odrabia prac domowych i nie stara się poprawić ocen niedostatecznych,</a:t>
            </a:r>
          </a:p>
          <a:p>
            <a:r>
              <a:rPr lang="pl-PL" sz="1600" dirty="0" smtClean="0"/>
              <a:t> nie wykazuje się znajomością lektur przewidzianych programem danej klasy,</a:t>
            </a:r>
          </a:p>
          <a:p>
            <a:r>
              <a:rPr lang="pl-PL" sz="1600" dirty="0" smtClean="0"/>
              <a:t> zeszyt przedmiotowy prowadzi niestarannie, niesystematycznie,</a:t>
            </a:r>
          </a:p>
          <a:p>
            <a:r>
              <a:rPr lang="pl-PL" sz="1600" dirty="0" smtClean="0"/>
              <a:t>nie wykazuje zainteresowania możliwością poprawy swoich osiągnięć szkolnych z języka polskiego.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4. KRYTERIA OCEN</a:t>
            </a:r>
            <a:br>
              <a:rPr lang="pl-PL" sz="2800" dirty="0" smtClean="0"/>
            </a:br>
            <a:r>
              <a:rPr lang="pl-PL" sz="2800" dirty="0" smtClean="0"/>
              <a:t>OKRESOWYCH I KOŃCOWOROCZNYCH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</a:t>
            </a:r>
            <a:r>
              <a:rPr lang="pl-PL" sz="2000" dirty="0" smtClean="0"/>
              <a:t>Ocenę dopuszczającą otrzymuje uczeń, który:</a:t>
            </a:r>
          </a:p>
          <a:p>
            <a:r>
              <a:rPr lang="pl-PL" sz="1600" dirty="0" smtClean="0"/>
              <a:t>opanował w ograniczonym stopniu wymagania konieczne na danym poziomie kształcenia,</a:t>
            </a:r>
          </a:p>
          <a:p>
            <a:r>
              <a:rPr lang="pl-PL" sz="1600" dirty="0" smtClean="0"/>
              <a:t>ma braki w wiadomościach i umiejętnościach, które jednak nie przekreślają możliwości dalszej nauki,</a:t>
            </a:r>
          </a:p>
          <a:p>
            <a:r>
              <a:rPr lang="pl-PL" sz="1600" dirty="0" smtClean="0"/>
              <a:t>bardzo często popełnia błędy ortograficzne i interpunkcyjne – co wynika z nieznajomości zasad pisowni – lecz pracując ze słownikiem, jest w stanie w znacznym stopniu je skorygować,</a:t>
            </a:r>
          </a:p>
          <a:p>
            <a:r>
              <a:rPr lang="pl-PL" sz="1600" dirty="0" smtClean="0"/>
              <a:t>posiada podstawowe wiadomości z zakresu gramatyki i przy pomocy nauczyciela potrafi wykorzystać je w ćwiczeniach praktycznych,</a:t>
            </a:r>
          </a:p>
          <a:p>
            <a:r>
              <a:rPr lang="pl-PL" sz="1600" dirty="0" smtClean="0"/>
              <a:t>rozumie proste polecenia, z pomocą nauczyciela (pytania pomocnicze, plan wypowiedzi) pisze krótkie teksty na określony temat,</a:t>
            </a:r>
          </a:p>
          <a:p>
            <a:r>
              <a:rPr lang="pl-PL" sz="1600" dirty="0" smtClean="0"/>
              <a:t>wypowiada się ustnie na określone tematy,</a:t>
            </a:r>
          </a:p>
          <a:p>
            <a:r>
              <a:rPr lang="pl-PL" sz="1600" dirty="0" smtClean="0"/>
              <a:t>wykazuje się minimalną znajomością lektur przewidzianych programem danej</a:t>
            </a:r>
          </a:p>
          <a:p>
            <a:r>
              <a:rPr lang="pl-PL" sz="1600" dirty="0" smtClean="0"/>
              <a:t>klasy,</a:t>
            </a:r>
          </a:p>
          <a:p>
            <a:r>
              <a:rPr lang="pl-PL" sz="1600" dirty="0" smtClean="0"/>
              <a:t>jest przygotowany do lekcji, odrabia prace domowe,</a:t>
            </a:r>
          </a:p>
          <a:p>
            <a:r>
              <a:rPr lang="pl-PL" sz="1600" dirty="0" smtClean="0"/>
              <a:t>prowadzi w miarę starannie i systematycznie zeszyt przedmiotowy.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OCENA DOPUSZCZAJĄCA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200" dirty="0" smtClean="0"/>
              <a:t>Ocenę dostateczną otrzymuje uczeń, który:</a:t>
            </a:r>
          </a:p>
          <a:p>
            <a:r>
              <a:rPr lang="pl-PL" sz="6400" dirty="0" smtClean="0"/>
              <a:t>opanował umiejętności i wiadomości podstawowe z danego zakresu,</a:t>
            </a:r>
          </a:p>
          <a:p>
            <a:r>
              <a:rPr lang="pl-PL" sz="6400" dirty="0" smtClean="0"/>
              <a:t>zamyka myśli w obrębie rożnego rodzaju zadań,</a:t>
            </a:r>
          </a:p>
          <a:p>
            <a:r>
              <a:rPr lang="pl-PL" sz="6400" dirty="0" smtClean="0"/>
              <a:t>stosuje zasady ortograficzne i interpunkcyjne,</a:t>
            </a:r>
          </a:p>
          <a:p>
            <a:r>
              <a:rPr lang="pl-PL" sz="6400" dirty="0" smtClean="0"/>
              <a:t>rozumie wprowadzane pojęcia z zakresu nauki o języku, nauki o literaturze, gramatyki polskiej,</a:t>
            </a:r>
          </a:p>
          <a:p>
            <a:r>
              <a:rPr lang="pl-PL" sz="6400" dirty="0" smtClean="0"/>
              <a:t>w miarę samodzielnie rozwiązuje ćwiczenia wymagające znajomości zasad gramatyki i ortografii oraz interpunkcji polskiej (lub samodzielnie rozwiązuje ćwiczenia o ograniczonym stopniu trudności),</a:t>
            </a:r>
          </a:p>
          <a:p>
            <a:r>
              <a:rPr lang="pl-PL" sz="6400" dirty="0" smtClean="0"/>
              <a:t>czyta poprawnie i wyraźnie oraz wygłasza tekst poetycki,</a:t>
            </a:r>
          </a:p>
          <a:p>
            <a:r>
              <a:rPr lang="pl-PL" sz="6400" dirty="0" smtClean="0"/>
              <a:t>w miarę samodzielnie wypowiada się w szkolnych formach wypowiedzi przewidzianych programem danej klasy,</a:t>
            </a:r>
          </a:p>
          <a:p>
            <a:r>
              <a:rPr lang="pl-PL" sz="6400" dirty="0" smtClean="0"/>
              <a:t>potrafi wymienić części mowy i zdania w zakresie przewidzianym programem danej klasy oraz scharakteryzować najważniejsze z nich,</a:t>
            </a:r>
          </a:p>
          <a:p>
            <a:r>
              <a:rPr lang="pl-PL" sz="6400" dirty="0" smtClean="0"/>
              <a:t>potrafi w miarę samodzielnie korzystać z książkowych źródeł informacji (słowniki i encyklopedie),</a:t>
            </a:r>
          </a:p>
          <a:p>
            <a:r>
              <a:rPr lang="pl-PL" sz="6400" dirty="0" smtClean="0"/>
              <a:t>ma świadomość błędów i potrafi je poprawić zgodnie ze wskazówkami nauczyciela,</a:t>
            </a:r>
          </a:p>
          <a:p>
            <a:r>
              <a:rPr lang="pl-PL" sz="6400" dirty="0" smtClean="0"/>
              <a:t>wykazuje się podstawową znajomością lektur przewidzianych programem danej klasy,</a:t>
            </a:r>
          </a:p>
          <a:p>
            <a:pPr>
              <a:buNone/>
            </a:pPr>
            <a:endParaRPr lang="pl-PL" sz="6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OCENA DOSTATECZNA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1900" dirty="0" smtClean="0"/>
              <a:t>Ocenę dobrą otrzymuje uczeń, który:</a:t>
            </a:r>
          </a:p>
          <a:p>
            <a:r>
              <a:rPr lang="pl-PL" sz="1800" dirty="0" smtClean="0"/>
              <a:t>samodzielnie potrafi redagować notatki lekcyjne w rożnych formach,</a:t>
            </a:r>
          </a:p>
          <a:p>
            <a:r>
              <a:rPr lang="pl-PL" sz="1800" dirty="0" smtClean="0"/>
              <a:t>podejmuje udane próby dokonania selekcji informacji według stopnia ich ważności,</a:t>
            </a:r>
          </a:p>
          <a:p>
            <a:r>
              <a:rPr lang="pl-PL" sz="1800" dirty="0" smtClean="0"/>
              <a:t>czyta płynnie, zwraca uwagę na sensy przenośne,</a:t>
            </a:r>
          </a:p>
          <a:p>
            <a:r>
              <a:rPr lang="pl-PL" sz="1800" dirty="0" smtClean="0"/>
              <a:t>podejmuje próby porównania rożnych form przekazu treści,</a:t>
            </a:r>
          </a:p>
          <a:p>
            <a:r>
              <a:rPr lang="pl-PL" sz="1800" dirty="0" smtClean="0"/>
              <a:t>formułuje pytania, na które tekst nie daje odpowiedzi,</a:t>
            </a:r>
          </a:p>
          <a:p>
            <a:r>
              <a:rPr lang="pl-PL" sz="1800" dirty="0" smtClean="0"/>
              <a:t>analizuje i interpretuje tekst poetycki ze świadomością budowy wiersza, roli i charakterystyki podmiotu mówiącego, właściwej intonacji, dostrzega poetycką funkcję środków artystycznych, dostrzega podstawowe środki poetyckiego wyrazu,</a:t>
            </a:r>
          </a:p>
          <a:p>
            <a:r>
              <a:rPr lang="pl-PL" sz="1800" dirty="0" smtClean="0"/>
              <a:t>korzysta sprawnie z rożnych źródeł wiedzy,</a:t>
            </a:r>
          </a:p>
          <a:p>
            <a:r>
              <a:rPr lang="pl-PL" sz="1800" dirty="0" smtClean="0"/>
              <a:t>rozróżnia utwory należące do liryki, epiki i dramatu,</a:t>
            </a:r>
          </a:p>
          <a:p>
            <a:r>
              <a:rPr lang="pl-PL" sz="1800" dirty="0" smtClean="0"/>
              <a:t>zna pojęcia z zakresu nauki o literaturze, nauki o języku oraz gramatyki polskiej,</a:t>
            </a:r>
          </a:p>
          <a:p>
            <a:r>
              <a:rPr lang="pl-PL" sz="1800" dirty="0" smtClean="0"/>
              <a:t>zna zasady i poprawnie pisze pod względem ortograficznym i interpunkcyjnym,</a:t>
            </a:r>
          </a:p>
          <a:p>
            <a:r>
              <a:rPr lang="pl-PL" sz="1800" dirty="0" smtClean="0"/>
              <a:t>potrafi wymienić najważniejszych twórców literatury polskiej i przypisać im najważniejsze dzieła,</a:t>
            </a:r>
          </a:p>
          <a:p>
            <a:r>
              <a:rPr lang="pl-PL" sz="1800" dirty="0" smtClean="0"/>
              <a:t>posiada wiedzę z zakresu filmu i teatru (zna podstawowe pojęcia)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OCENA DOBRA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2465</Words>
  <PresentationFormat>Pokaz na ekranie (4:3)</PresentationFormat>
  <Paragraphs>242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Ocenianie</vt:lpstr>
      <vt:lpstr>NARZĘDZIA I METODY OCENIANIA (SZKOŁA PODSTAWOWA)</vt:lpstr>
      <vt:lpstr>1. OGÓLNE KRYTERIA OCENIANIA PRAC STYLISTYCZNYCH</vt:lpstr>
      <vt:lpstr>2. PUNKTACJA I OCENA DYKTAND</vt:lpstr>
      <vt:lpstr>3. PUNKTACJA SPRAWDZIANÓW, TESTÓW</vt:lpstr>
      <vt:lpstr>4. KRYTERIA OCEN OKRESOWYCH I KOŃCOWOROCZNYCH</vt:lpstr>
      <vt:lpstr>OCENA DOPUSZCZAJĄCA</vt:lpstr>
      <vt:lpstr>OCENA DOSTATECZNA</vt:lpstr>
      <vt:lpstr>OCENA DOBRA</vt:lpstr>
      <vt:lpstr>OCENA BARDZO DOBRA</vt:lpstr>
      <vt:lpstr>c.d. </vt:lpstr>
      <vt:lpstr>OCENA CELUJĄCA</vt:lpstr>
      <vt:lpstr>PRZEDMIOTOWY SYSTEM OCENIANIA (GIMNAZJUM)</vt:lpstr>
      <vt:lpstr>OCENIANIE</vt:lpstr>
      <vt:lpstr>OCENA DOPUSZCZAJĄCA</vt:lpstr>
      <vt:lpstr>OCENA DOSTATECZNA</vt:lpstr>
      <vt:lpstr>OCENA DOBRA</vt:lpstr>
      <vt:lpstr>OCENA BARDZO DOBRA</vt:lpstr>
      <vt:lpstr>OCENA CELUJĄCA</vt:lpstr>
      <vt:lpstr>ŹRÓDŁA:  http://spdrozki.eu/wp-content/uploads/2011/08/JezykPolski.pdf    http://gim.koszecin.pl/kryt%20j.polski%20popr.pdf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Ocenianie</dc:title>
  <dc:creator>Ewelinka</dc:creator>
  <cp:lastModifiedBy>Ewelinka</cp:lastModifiedBy>
  <cp:revision>18</cp:revision>
  <dcterms:created xsi:type="dcterms:W3CDTF">2011-11-27T12:35:55Z</dcterms:created>
  <dcterms:modified xsi:type="dcterms:W3CDTF">2011-11-27T15:22:59Z</dcterms:modified>
</cp:coreProperties>
</file>