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68" r:id="rId6"/>
    <p:sldId id="277" r:id="rId7"/>
    <p:sldId id="258" r:id="rId8"/>
    <p:sldId id="269" r:id="rId9"/>
    <p:sldId id="270" r:id="rId10"/>
    <p:sldId id="271" r:id="rId11"/>
    <p:sldId id="261" r:id="rId12"/>
    <p:sldId id="262" r:id="rId13"/>
    <p:sldId id="263" r:id="rId14"/>
    <p:sldId id="264" r:id="rId15"/>
    <p:sldId id="265" r:id="rId16"/>
    <p:sldId id="259" r:id="rId17"/>
    <p:sldId id="272" r:id="rId18"/>
    <p:sldId id="274" r:id="rId19"/>
    <p:sldId id="273" r:id="rId20"/>
    <p:sldId id="276" r:id="rId21"/>
    <p:sldId id="275" r:id="rId22"/>
    <p:sldId id="260" r:id="rId23"/>
    <p:sldId id="278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17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878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224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252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050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29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49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32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718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78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754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207D8-79D0-49F0-BE7E-B7C0C5F11CB9}" type="datetimeFigureOut">
              <a:rPr lang="pl-PL" smtClean="0"/>
              <a:t>2019-04-14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8B9FE-20AF-4C5B-9620-B7FE138BE2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14568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Praktyki studenckie na kierunku </a:t>
            </a:r>
            <a:r>
              <a:rPr lang="pl-PL" dirty="0" smtClean="0"/>
              <a:t>Administracja</a:t>
            </a:r>
            <a:br>
              <a:rPr lang="pl-PL" dirty="0" smtClean="0"/>
            </a:br>
            <a:r>
              <a:rPr lang="pl-PL" dirty="0" smtClean="0"/>
              <a:t>studia stacjonarne </a:t>
            </a:r>
            <a:r>
              <a:rPr lang="pl-PL" smtClean="0"/>
              <a:t>I stopnia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</a:t>
            </a:r>
            <a:r>
              <a:rPr lang="pl-PL" dirty="0" smtClean="0"/>
              <a:t>r Bożena Czech-Jezierska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715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podczas praktyk?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4000" dirty="0" smtClean="0"/>
              <a:t>Realizujemy Ramowy Program Praktyk i osiągamy efekty kształcenia w nim zawarte</a:t>
            </a:r>
          </a:p>
          <a:p>
            <a:r>
              <a:rPr lang="pl-PL" sz="4000" dirty="0" smtClean="0"/>
              <a:t>Wypełniamy dzienniczek praktyk (</a:t>
            </a:r>
            <a:r>
              <a:rPr lang="pl-PL" sz="4000" b="1" u="sng" dirty="0" smtClean="0"/>
              <a:t>pobrany ze strony Instytutu czy Opiekuna Praktyk, nie z zarządzenia Rektora KUL!</a:t>
            </a:r>
            <a:r>
              <a:rPr lang="pl-PL" sz="4000" u="sng" dirty="0" smtClean="0"/>
              <a:t>)</a:t>
            </a:r>
            <a:endParaRPr lang="pl-PL" sz="4000" u="sng" dirty="0"/>
          </a:p>
        </p:txBody>
      </p:sp>
    </p:spTree>
    <p:extLst>
      <p:ext uri="{BB962C8B-B14F-4D97-AF65-F5344CB8AC3E}">
        <p14:creationId xmlns:p14="http://schemas.microsoft.com/office/powerpoint/2010/main" val="3970470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Ramowy Program </a:t>
            </a:r>
            <a:r>
              <a:rPr lang="pl-PL" dirty="0" smtClean="0"/>
              <a:t>Praktyk  na stronie Opiekuna i Instytutu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/>
              <a:t>Studenci powinni zapoznać się z praktycznym stosowaniem prawa i źródłami prawa administracyjnego, na podstawie których organizowana jest praca w instytucji, </a:t>
            </a:r>
            <a:br>
              <a:rPr lang="pl-PL" sz="3200" dirty="0"/>
            </a:br>
            <a:r>
              <a:rPr lang="pl-PL" sz="3200" dirty="0"/>
              <a:t>a w szczególności ze </a:t>
            </a:r>
            <a:r>
              <a:rPr lang="pl-PL" sz="3200" b="1" u="sng" dirty="0"/>
              <a:t>statutem oraz regulaminem organizacyjnym </a:t>
            </a:r>
            <a:r>
              <a:rPr lang="pl-PL" sz="3200" dirty="0"/>
              <a:t>instytucji, z działaniami urzędników administracji rządowej i samorządowej, z pracą sekretariatów i biur obsługi administracyjnej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0075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Ramowy Program Praktyk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3200" dirty="0"/>
              <a:t>Praktyka powinna zapewniać możliwość uzyskania przez studentów praktycznej wiedzy </a:t>
            </a:r>
            <a:br>
              <a:rPr lang="pl-PL" sz="3200" dirty="0"/>
            </a:br>
            <a:r>
              <a:rPr lang="pl-PL" sz="3200" dirty="0"/>
              <a:t>i umiejętności stanowiących uzupełnienie wiedzy uzyskanej w czasie studiów;</a:t>
            </a:r>
          </a:p>
          <a:p>
            <a:pPr marL="0" indent="0">
              <a:buNone/>
            </a:pPr>
            <a:r>
              <a:rPr lang="pl-PL" sz="3200" dirty="0"/>
              <a:t>II. Program praktyki obejmuje sferę techniczno-organizacyjną i sferę merytoryczną;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5005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Ramowy Program Praktyk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a)	W ramach </a:t>
            </a:r>
            <a:r>
              <a:rPr lang="pl-PL" b="1" u="sng" dirty="0"/>
              <a:t>sfery techniczno-organizacyjnej </a:t>
            </a:r>
            <a:r>
              <a:rPr lang="pl-PL" dirty="0"/>
              <a:t>student powinien:</a:t>
            </a:r>
          </a:p>
          <a:p>
            <a:r>
              <a:rPr lang="pl-PL" dirty="0"/>
              <a:t>-	zapoznać się ze strukturą organizacyjną instytucji, w której odbywa praktykę oraz przepisami regulującymi działanie instytucji,</a:t>
            </a:r>
          </a:p>
          <a:p>
            <a:r>
              <a:rPr lang="pl-PL" dirty="0"/>
              <a:t>-	zapoznać się z zakresem działania poszczególnych komórek organizacyjnych i stanowisk komórki, gdzie odbywana jest praktyka,</a:t>
            </a:r>
          </a:p>
          <a:p>
            <a:r>
              <a:rPr lang="pl-PL" dirty="0"/>
              <a:t>-	zapoznać się zasadami obiegu dokumentacji,</a:t>
            </a:r>
          </a:p>
          <a:p>
            <a:r>
              <a:rPr lang="pl-PL" dirty="0"/>
              <a:t>-	uczestniczyć w czynnościach techniczno-organizacyjnych komórki, gdzie odbywana jest praktyka,</a:t>
            </a:r>
          </a:p>
          <a:p>
            <a:r>
              <a:rPr lang="pl-PL" dirty="0"/>
              <a:t>-	wykonywać inne zadania techniczno-organizacyjne, uznane przez osoby bezpośrednio nadzorujące przebieg praktyki za istotne, z punktu widzenia specyfiki działalności instytucji, w której student odbywa praktykę oraz kierunku studiów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1955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Ramowy Program Praktyk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32186"/>
            <a:ext cx="10515600" cy="5068614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W ramach </a:t>
            </a:r>
            <a:r>
              <a:rPr lang="pl-PL" b="1" u="sng" dirty="0"/>
              <a:t>sfery merytorycznej </a:t>
            </a:r>
            <a:r>
              <a:rPr lang="pl-PL" dirty="0"/>
              <a:t>student powinien:</a:t>
            </a:r>
          </a:p>
          <a:p>
            <a:r>
              <a:rPr lang="pl-PL" dirty="0"/>
              <a:t>-	zapoznać się z przedmiotem działania instytucji, w której odbywa praktykę,</a:t>
            </a:r>
          </a:p>
          <a:p>
            <a:r>
              <a:rPr lang="pl-PL" dirty="0"/>
              <a:t>-	zapoznać się z poszczególnymi czynnościami podejmowanymi w związku z przedmiotem działania instytucji,</a:t>
            </a:r>
          </a:p>
          <a:p>
            <a:r>
              <a:rPr lang="pl-PL" dirty="0"/>
              <a:t>-	poznać praktyczne zastosowanie przepisów stanowiących podstawę podejmowanych w instytucji czynności,</a:t>
            </a:r>
          </a:p>
          <a:p>
            <a:r>
              <a:rPr lang="pl-PL" dirty="0"/>
              <a:t>-	przygotowywać projekty pism i rozstrzygnięć w ramach postępowań prowadzonych w instytucji, w której odbywana jest praktyka,</a:t>
            </a:r>
          </a:p>
          <a:p>
            <a:r>
              <a:rPr lang="pl-PL" dirty="0"/>
              <a:t>-	zapoznać się ze specyfiką czynności podejmowanych przez strony postępowania i organ, przed którym się ono toczy,</a:t>
            </a:r>
          </a:p>
          <a:p>
            <a:r>
              <a:rPr lang="pl-PL" dirty="0"/>
              <a:t>-	uczestniczyć w merytorycznych czynnościach podejmowanych w instytucji, w której odbywana jest praktyka,</a:t>
            </a:r>
          </a:p>
          <a:p>
            <a:r>
              <a:rPr lang="pl-PL" dirty="0"/>
              <a:t>-	wykonywać inne zadania merytoryczne, uznane przez osoby bezpośrednio nadzorujące przebieg praktyki za istotne, z punktu widzenia specyfiki działalności instytucji, w której student odbywa praktykę oraz kierunku studiów.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09514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praktyki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•</a:t>
            </a:r>
            <a:r>
              <a:rPr lang="pl-PL" dirty="0"/>
              <a:t>	zapoznanie się ze Statutem i innymi przepisami normującymi działalność jednostki oraz wewnętrzną organizacją pracy</a:t>
            </a:r>
          </a:p>
          <a:p>
            <a:pPr marL="0" indent="0">
              <a:buNone/>
            </a:pPr>
            <a:r>
              <a:rPr lang="pl-PL" dirty="0"/>
              <a:t>•	zapoznanie się z metodyką pracy stanowisk bezpośrednio współpracujących z elementami prawnymi </a:t>
            </a:r>
          </a:p>
          <a:p>
            <a:pPr marL="0" indent="0">
              <a:buNone/>
            </a:pPr>
            <a:r>
              <a:rPr lang="pl-PL" dirty="0"/>
              <a:t>•	rozpoznanie czynności administracyjnych związanych z koordynacją stanowiska ( uzgodnienia międzyresortowe administracji rządowej; współpraca jednostek samorządu terytorialnego)</a:t>
            </a:r>
          </a:p>
          <a:p>
            <a:pPr marL="0" indent="0">
              <a:buNone/>
            </a:pPr>
            <a:r>
              <a:rPr lang="pl-PL" dirty="0"/>
              <a:t>•	poznanie czynności  w jednostkach prowadzących  prace związane z  administrowaniem  funduszy strukturalnych i projektów współfinansowanych ze środków unijnych</a:t>
            </a:r>
          </a:p>
          <a:p>
            <a:pPr marL="0" indent="0">
              <a:buNone/>
            </a:pPr>
            <a:r>
              <a:rPr lang="pl-PL" dirty="0"/>
              <a:t>•	udział w posiedzeniach organów kolegialnych jednostki w sprawach dotyczących kontaktów z  UE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5056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Podstawa zaliczenia praktyki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/>
              <a:t>Praktykę rozpoczyna się na podstawie </a:t>
            </a:r>
            <a:r>
              <a:rPr lang="pl-PL" sz="3200" dirty="0" smtClean="0"/>
              <a:t>1. </a:t>
            </a:r>
            <a:r>
              <a:rPr lang="pl-PL" sz="3200" b="1" u="sng" dirty="0" smtClean="0"/>
              <a:t>umowy</a:t>
            </a:r>
            <a:r>
              <a:rPr lang="pl-PL" sz="3200" dirty="0" smtClean="0"/>
              <a:t> </a:t>
            </a:r>
            <a:r>
              <a:rPr lang="pl-PL" sz="3200" dirty="0"/>
              <a:t>pomiędzy Uczelnią a instytucją przyjmującą na praktyki. </a:t>
            </a:r>
            <a:endParaRPr lang="pl-PL" sz="3200" dirty="0" smtClean="0"/>
          </a:p>
          <a:p>
            <a:r>
              <a:rPr lang="pl-PL" sz="3200" dirty="0"/>
              <a:t>Warunkiem zaliczenia praktyk jest złożenie przez studenta, w wyznaczonym terminie wymaganej dokumentacji Opiekunowi Praktyk, w tym w szczególności </a:t>
            </a:r>
            <a:r>
              <a:rPr lang="pl-PL" sz="3200" b="1" u="sng" dirty="0" smtClean="0"/>
              <a:t>2. dziennika </a:t>
            </a:r>
            <a:r>
              <a:rPr lang="pl-PL" sz="3200" b="1" u="sng" dirty="0"/>
              <a:t>praktyk</a:t>
            </a:r>
            <a:r>
              <a:rPr lang="pl-PL" sz="3200" b="1" dirty="0"/>
              <a:t> i </a:t>
            </a:r>
            <a:r>
              <a:rPr lang="pl-PL" sz="3200" b="1" u="sng" dirty="0" smtClean="0"/>
              <a:t>3. zaświadczenia </a:t>
            </a:r>
            <a:r>
              <a:rPr lang="pl-PL" sz="3200" b="1" u="sng" dirty="0"/>
              <a:t>o odbyciu praktyk</a:t>
            </a:r>
            <a:r>
              <a:rPr lang="pl-PL" sz="3200" b="1" dirty="0"/>
              <a:t>,</a:t>
            </a:r>
            <a:r>
              <a:rPr lang="pl-PL" sz="3200" dirty="0"/>
              <a:t> potwierdzających osiągnięcie celów praktyki zawodowej, zgodnie z założonymi efektami kształcenia</a:t>
            </a:r>
            <a:r>
              <a:rPr lang="pl-PL" sz="3200" dirty="0" smtClean="0"/>
              <a:t> </a:t>
            </a:r>
            <a:endParaRPr lang="pl-PL" sz="32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7399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Kierownik Praktyki i Mentor Praktyki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 zakończeniu praktyk </a:t>
            </a:r>
            <a:r>
              <a:rPr lang="pl-PL" dirty="0" smtClean="0"/>
              <a:t>uzyskujemy opinię </a:t>
            </a:r>
            <a:r>
              <a:rPr lang="pl-PL" dirty="0"/>
              <a:t>i </a:t>
            </a:r>
            <a:r>
              <a:rPr lang="pl-PL" dirty="0" smtClean="0"/>
              <a:t>potwierdzenie </a:t>
            </a:r>
            <a:r>
              <a:rPr lang="pl-PL" dirty="0"/>
              <a:t>zrealizowania założonych efektów kształcenia od Mentora </a:t>
            </a:r>
            <a:r>
              <a:rPr lang="pl-PL" dirty="0" smtClean="0"/>
              <a:t>Praktykanta (osoba wyznaczona w Instytucji Przyjmującej do opieki nad studentem)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Informacje </a:t>
            </a:r>
            <a:r>
              <a:rPr lang="pl-PL" dirty="0"/>
              <a:t>zawarte w dzienniku praktyk potwierdzone są pieczęcią i podpisem kierownika praktyk w instytucji przyjmującej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69" y="3469914"/>
            <a:ext cx="11621189" cy="108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882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Zaświadczenie o odbyciu praktyki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Zaświadczenie o odbyciu studenckiej praktyki zawodowej stanowi załącznik nr 3 do </a:t>
            </a:r>
            <a:r>
              <a:rPr lang="pl-PL" dirty="0" err="1"/>
              <a:t>do</a:t>
            </a:r>
            <a:r>
              <a:rPr lang="pl-PL" dirty="0"/>
              <a:t> Zarządzenia nr ROP-0101-116/17 Rektora Katolickiego Uniwersytetu Lubelskiego z dnia 19 grudnia 2017 r. w sprawie określenia zasad organizacji i odbywania praktyk obowiązkowych i nadobowiązkowych na studiach wyższych na Katolickim Uniwersytecie Lubelskim Jana Pawła II</a:t>
            </a:r>
            <a:r>
              <a:rPr lang="pl-PL" dirty="0" smtClean="0"/>
              <a:t>. – </a:t>
            </a:r>
            <a:r>
              <a:rPr lang="pl-PL" sz="4000" b="1" u="sng" dirty="0" smtClean="0"/>
              <a:t>drukujemy z zarządzenia Rektora KUL</a:t>
            </a:r>
            <a:endParaRPr lang="pl-PL" sz="4000" b="1" u="sng" dirty="0"/>
          </a:p>
        </p:txBody>
      </p:sp>
    </p:spTree>
    <p:extLst>
      <p:ext uri="{BB962C8B-B14F-4D97-AF65-F5344CB8AC3E}">
        <p14:creationId xmlns:p14="http://schemas.microsoft.com/office/powerpoint/2010/main" val="2061338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Zaliczenie praktyk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4000" dirty="0" smtClean="0"/>
              <a:t>Semestr zimowy - według harmonogramu w danej sesji zimowej</a:t>
            </a:r>
            <a:r>
              <a:rPr lang="pl-PL" dirty="0" smtClean="0"/>
              <a:t> </a:t>
            </a:r>
          </a:p>
          <a:p>
            <a:r>
              <a:rPr lang="pl-PL" sz="4000" dirty="0" smtClean="0"/>
              <a:t>Na podstawie </a:t>
            </a:r>
          </a:p>
          <a:p>
            <a:r>
              <a:rPr lang="pl-PL" sz="4000" dirty="0" smtClean="0"/>
              <a:t>wypełnionego 1. dzienniczka praktyk </a:t>
            </a:r>
          </a:p>
          <a:p>
            <a:r>
              <a:rPr lang="pl-PL" sz="4000" dirty="0" smtClean="0"/>
              <a:t>oraz 2. zaświadczenia o odbyciu praktyki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614291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 odbywania praktyk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 smtClean="0"/>
              <a:t>wymiar </a:t>
            </a:r>
            <a:r>
              <a:rPr lang="pl-PL" sz="3600" dirty="0"/>
              <a:t>praktyk: </a:t>
            </a:r>
          </a:p>
          <a:p>
            <a:r>
              <a:rPr lang="pl-PL" sz="3600" dirty="0"/>
              <a:t>administracja studia stacjonarne I stopnia </a:t>
            </a:r>
            <a:r>
              <a:rPr lang="pl-PL" sz="3600" b="1" u="sng" dirty="0"/>
              <a:t>160 godzin</a:t>
            </a:r>
          </a:p>
          <a:p>
            <a:pPr marL="0" indent="0">
              <a:buNone/>
            </a:pPr>
            <a:r>
              <a:rPr lang="pl-PL" sz="3600" dirty="0" smtClean="0"/>
              <a:t> </a:t>
            </a:r>
            <a:endParaRPr lang="pl-PL" sz="3600" dirty="0"/>
          </a:p>
          <a:p>
            <a:pPr marL="0" indent="0">
              <a:buNone/>
            </a:pPr>
            <a:r>
              <a:rPr lang="pl-PL" sz="3600" dirty="0"/>
              <a:t>czas odbywania praktyk:</a:t>
            </a:r>
          </a:p>
          <a:p>
            <a:r>
              <a:rPr lang="pl-PL" sz="3600" dirty="0"/>
              <a:t> </a:t>
            </a:r>
            <a:r>
              <a:rPr lang="pl-PL" sz="3200" b="1" dirty="0"/>
              <a:t>po III </a:t>
            </a:r>
            <a:r>
              <a:rPr lang="pl-PL" sz="3200" b="1" dirty="0" smtClean="0"/>
              <a:t>semestrze </a:t>
            </a:r>
            <a:r>
              <a:rPr lang="pl-PL" dirty="0" smtClean="0"/>
              <a:t>- </a:t>
            </a:r>
            <a:r>
              <a:rPr lang="pl-PL" sz="3600" b="1" u="sng" dirty="0" smtClean="0"/>
              <a:t>wakacje</a:t>
            </a:r>
            <a:r>
              <a:rPr lang="pl-PL" sz="3600" dirty="0" smtClean="0"/>
              <a:t> </a:t>
            </a:r>
            <a:r>
              <a:rPr lang="pl-PL" sz="3600" dirty="0"/>
              <a:t>lub w </a:t>
            </a:r>
            <a:r>
              <a:rPr lang="pl-PL" sz="3600" b="1" dirty="0"/>
              <a:t>trakcie roku akademickiego za zgodą </a:t>
            </a:r>
            <a:r>
              <a:rPr lang="pl-PL" sz="3600" b="1" dirty="0" smtClean="0"/>
              <a:t>przełożonego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496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510" y="141898"/>
            <a:ext cx="4697063" cy="652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462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Zwolnienie z praktyk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 wniosek studenta istnieje możliwość zwolnienia z odbywania obowiązkowych praktyk. Warunkiem zwolnienia z odbywania obowiązkowych praktyk jest udokumentowanie doświadczenia w pracy na stanowisku związanym ze stosowaniem prawa, w wymiarze nie mniejszym niż wskazany w § 4, na podstawie umowy o pracę lub innej umowy </a:t>
            </a:r>
            <a:r>
              <a:rPr lang="pl-PL" dirty="0" smtClean="0"/>
              <a:t>cywilnoprawnej</a:t>
            </a:r>
          </a:p>
          <a:p>
            <a:r>
              <a:rPr lang="pl-PL" dirty="0"/>
              <a:t>Zwolnienia studenta z praktyk obowiązkowych dokonuje Opiekun Praktyk po przedstawieniu</a:t>
            </a:r>
            <a:r>
              <a:rPr lang="pl-PL" b="1" dirty="0"/>
              <a:t> przez studenta stosownej dokumentacji potwierdzającej doświadczenie </a:t>
            </a:r>
            <a:r>
              <a:rPr lang="pl-PL" dirty="0"/>
              <a:t>w pracy na stanowisku związanym ze stosowaniem prawa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4640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Staże – 3. edycja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Projekt </a:t>
            </a:r>
            <a:r>
              <a:rPr lang="pl-PL" sz="4000" b="1" dirty="0"/>
              <a:t>„Staż dla studenta kierunku administracja KUL - start do dobrej pracy”</a:t>
            </a:r>
            <a:r>
              <a:rPr lang="pl-PL" sz="4000" dirty="0"/>
              <a:t> przewiduje realizację </a:t>
            </a:r>
            <a:r>
              <a:rPr lang="pl-PL" sz="4000" b="1" dirty="0"/>
              <a:t>płatnych staży</a:t>
            </a:r>
            <a:r>
              <a:rPr lang="pl-PL" sz="4000" dirty="0"/>
              <a:t> adresowanych do </a:t>
            </a:r>
            <a:r>
              <a:rPr lang="pl-PL" sz="4000" dirty="0" smtClean="0"/>
              <a:t>studentów/tek </a:t>
            </a:r>
            <a:r>
              <a:rPr lang="pl-PL" sz="4000" dirty="0"/>
              <a:t>studiów stacjonarnych kierunku administracja I </a:t>
            </a:r>
            <a:r>
              <a:rPr lang="pl-PL" sz="4000" dirty="0" err="1"/>
              <a:t>i</a:t>
            </a:r>
            <a:r>
              <a:rPr lang="pl-PL" sz="4000" dirty="0"/>
              <a:t> II </a:t>
            </a:r>
            <a:r>
              <a:rPr lang="pl-PL" sz="4000" dirty="0" smtClean="0"/>
              <a:t>stopnia (koordynator dr hab. Anna </a:t>
            </a:r>
            <a:r>
              <a:rPr lang="pl-PL" sz="4000" dirty="0" err="1" smtClean="0"/>
              <a:t>Haładyj</a:t>
            </a:r>
            <a:r>
              <a:rPr lang="pl-PL" sz="4000" dirty="0" smtClean="0"/>
              <a:t>, prof. KUL)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703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Opiekun praktyk I stopnia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razie wątpliwości piszemy na adres:</a:t>
            </a:r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 </a:t>
            </a:r>
            <a:r>
              <a:rPr lang="pl-PL" sz="4000" b="1" dirty="0" smtClean="0"/>
              <a:t>bczechjez@kul.pl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05548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Inny termin niż wakacje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. Odbycie praktyki w innym terminie niż wskazany w programie studiów, bądź odbycie jej w okresie trwania roku akademickiego możliwe jest po uprzednim uzyskaniu pisemnej zgody Prodziekana ds. Studenckich Wydziału Prawa, Prawa Kanonicznego i Administracji Katolickiego Uniwersytetu Lubelskiego Jana Pawła II w Lublinie. </a:t>
            </a:r>
          </a:p>
          <a:p>
            <a:r>
              <a:rPr lang="pl-PL" dirty="0" smtClean="0"/>
              <a:t>Podanie należy </a:t>
            </a:r>
            <a:r>
              <a:rPr lang="pl-PL" dirty="0"/>
              <a:t>uprzednio przedłożyć do zaopiniowania Opiekunowi Praktyk. Opiekun wydaje pozytywna opinię pod warunkiem braku kolizji między obowiązkami studenta wynikającymi z planu zajęć oraz wybranym terminem praktyki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111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zgłoszenia miejsca praktyki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Student ma obowiązek zgłosić Opiekunowi Praktyk studenckich miejsce i czas odbywania praktyki studenckiej w nieprzekraczalnym terminie do dnia:</a:t>
            </a:r>
          </a:p>
          <a:p>
            <a:pPr lvl="0"/>
            <a:r>
              <a:rPr lang="pl-PL" dirty="0"/>
              <a:t>30 kwietnia – w przypadku praktyk organizowanych w sądach i w prokuraturze,</a:t>
            </a:r>
          </a:p>
          <a:p>
            <a:pPr lvl="0"/>
            <a:r>
              <a:rPr lang="pl-PL" dirty="0"/>
              <a:t>31 maja – w razie złożenia oświadczenia woli odbycia praktyk w innych instytucjach zajmujących się stosowaniem prawa.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29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trzeba zrobić po wyborze miejsca?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przypadku sądu </a:t>
            </a:r>
            <a:r>
              <a:rPr lang="pl-PL" dirty="0"/>
              <a:t>potrzebne </a:t>
            </a:r>
            <a:r>
              <a:rPr lang="pl-PL" dirty="0" smtClean="0"/>
              <a:t>jest skierowanie, które wystawia Opiekun Praktyk KUL i wysyła do sądu, można wskazać sugerowany termin praktyki  oraz wydział sądu (sąd sam zadecyduje ostatecznie)</a:t>
            </a:r>
          </a:p>
          <a:p>
            <a:r>
              <a:rPr lang="pl-PL" dirty="0" smtClean="0"/>
              <a:t>W przypadku innych instytucji niż sądy i prokuratury, student </a:t>
            </a:r>
            <a:r>
              <a:rPr lang="pl-PL" dirty="0"/>
              <a:t>obowiązany jest do złożenia Opiekunowi Praktyk wypełnionej przez Instytucję Przyjmującą Deklaracji przyjęcia studenta Katolickiego Uniwersytetu Lubelskiego Jana Pawła </a:t>
            </a:r>
            <a:r>
              <a:rPr lang="pl-PL" dirty="0" smtClean="0"/>
              <a:t>II </a:t>
            </a:r>
            <a:r>
              <a:rPr lang="pl-PL" dirty="0"/>
              <a:t>w celu odbycia przez niego </a:t>
            </a:r>
            <a:r>
              <a:rPr lang="pl-PL" dirty="0" smtClean="0"/>
              <a:t>praktyki (plik do pobrania) – </a:t>
            </a:r>
            <a:r>
              <a:rPr lang="pl-PL" b="1" dirty="0" smtClean="0"/>
              <a:t>drukujemy z Zarządzenia Rektora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50217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301" y="430825"/>
            <a:ext cx="4633253" cy="614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98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425669"/>
            <a:ext cx="10515600" cy="504497"/>
          </a:xfrm>
        </p:spPr>
        <p:txBody>
          <a:bodyPr>
            <a:normAutofit fontScale="90000"/>
          </a:bodyPr>
          <a:lstStyle/>
          <a:p>
            <a:r>
              <a:rPr lang="pl-PL" dirty="0"/>
              <a:t>Miejsce praktyki: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930166"/>
            <a:ext cx="10515600" cy="5246797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sądy</a:t>
            </a:r>
            <a:r>
              <a:rPr lang="pl-PL" dirty="0"/>
              <a:t>, prokuratury, kancelarie prawne</a:t>
            </a:r>
          </a:p>
          <a:p>
            <a:r>
              <a:rPr lang="pl-PL" dirty="0" smtClean="0"/>
              <a:t>urzędy </a:t>
            </a:r>
            <a:r>
              <a:rPr lang="pl-PL" dirty="0"/>
              <a:t>gminy, urzędy miejskie</a:t>
            </a:r>
          </a:p>
          <a:p>
            <a:r>
              <a:rPr lang="pl-PL" dirty="0" smtClean="0"/>
              <a:t>ministerstwa </a:t>
            </a:r>
            <a:r>
              <a:rPr lang="pl-PL" dirty="0"/>
              <a:t>po nawiązaniu porozumienia i uzyskaniu zgody Instytucji</a:t>
            </a:r>
          </a:p>
          <a:p>
            <a:r>
              <a:rPr lang="pl-PL" dirty="0" smtClean="0"/>
              <a:t>Kancelaria </a:t>
            </a:r>
            <a:r>
              <a:rPr lang="pl-PL" dirty="0"/>
              <a:t>Prezesa Rady Ministrów, Departament Spraw Zagranicznych</a:t>
            </a:r>
          </a:p>
          <a:p>
            <a:r>
              <a:rPr lang="pl-PL" dirty="0" smtClean="0"/>
              <a:t>Kancelaria </a:t>
            </a:r>
            <a:r>
              <a:rPr lang="pl-PL" dirty="0"/>
              <a:t>Prezydenta RP, Biuro Spraw Międzynarodowych </a:t>
            </a:r>
          </a:p>
          <a:p>
            <a:r>
              <a:rPr lang="pl-PL" dirty="0" smtClean="0"/>
              <a:t>inne </a:t>
            </a:r>
            <a:r>
              <a:rPr lang="pl-PL" dirty="0"/>
              <a:t>ministerstwa i państwowe urzędy centralne i ich  jednostki organizacyjne ds. współpracy międzynarodowej</a:t>
            </a:r>
          </a:p>
          <a:p>
            <a:r>
              <a:rPr lang="pl-PL" dirty="0" smtClean="0"/>
              <a:t>polskie </a:t>
            </a:r>
            <a:r>
              <a:rPr lang="pl-PL" dirty="0"/>
              <a:t>placówki dyplomatyczne i konsularne</a:t>
            </a:r>
          </a:p>
          <a:p>
            <a:r>
              <a:rPr lang="pl-PL" dirty="0" smtClean="0"/>
              <a:t>jednostki </a:t>
            </a:r>
            <a:r>
              <a:rPr lang="pl-PL" dirty="0"/>
              <a:t>organizacyjne ministerstw, jednostek samorządu terytorialnego  i państwowych urzędów centralnych</a:t>
            </a:r>
          </a:p>
          <a:p>
            <a:r>
              <a:rPr lang="pl-PL" dirty="0" smtClean="0"/>
              <a:t>wyspecjalizowane </a:t>
            </a:r>
            <a:r>
              <a:rPr lang="pl-PL" dirty="0"/>
              <a:t>agencje, fundacje itp. zajmujące się wdrażaniem funduszy strukturalnych  </a:t>
            </a:r>
          </a:p>
          <a:p>
            <a:r>
              <a:rPr lang="pl-PL" dirty="0" smtClean="0"/>
              <a:t>instytucje </a:t>
            </a:r>
            <a:r>
              <a:rPr lang="pl-PL" dirty="0"/>
              <a:t>i agendy Unii Europejskiej</a:t>
            </a:r>
          </a:p>
          <a:p>
            <a:r>
              <a:rPr lang="pl-PL" dirty="0" smtClean="0"/>
              <a:t>przedsiębiorstwa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9729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Szczegółowe zasady odbywania studenckich praktyk zawodowych określa umowa, zawarta pomiędzy Uniwersytetem a Instytucją </a:t>
            </a:r>
            <a:r>
              <a:rPr lang="pl-PL" dirty="0" smtClean="0"/>
              <a:t>Przyjmującą</a:t>
            </a:r>
          </a:p>
          <a:p>
            <a:r>
              <a:rPr lang="pl-PL" dirty="0" smtClean="0"/>
              <a:t>Umowę sporządza Opiekun Praktyk KUL, po przyjęciu od studenta wypełnionej i podpisanej </a:t>
            </a:r>
            <a:r>
              <a:rPr lang="pl-PL" dirty="0"/>
              <a:t>Deklaracji przyjęcia studenta Katolickiego Uniwersytetu Lubelskiego Jana Pawła II w celu odbycia przez niego praktyki </a:t>
            </a:r>
            <a:endParaRPr lang="pl-PL" dirty="0" smtClean="0"/>
          </a:p>
          <a:p>
            <a:r>
              <a:rPr lang="pl-PL" dirty="0" smtClean="0"/>
              <a:t>Umowa jest sporządzona </a:t>
            </a:r>
            <a:r>
              <a:rPr lang="pl-PL" b="1" dirty="0" smtClean="0"/>
              <a:t>przez Opiekuna Praktyk </a:t>
            </a:r>
            <a:r>
              <a:rPr lang="pl-PL" dirty="0" smtClean="0"/>
              <a:t>w dwóch egzemplarzach, jeden po podpisaniu w Instytucji Przyjmującej przez upoważnioną osobę, należy oddać Opiekunowi Praktyk lub odesłać pocztą na nazwisko Opiekuna Praktyk na adres Instytutu Administracji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8503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Nie wolno rozpoczynać praktyki bez podpisanej umowy!!!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934749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biesk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818</Words>
  <Application>Microsoft Office PowerPoint</Application>
  <PresentationFormat>Panoramiczny</PresentationFormat>
  <Paragraphs>93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Praktyki studenckie na kierunku Administracja studia stacjonarne I stopnia</vt:lpstr>
      <vt:lpstr>Zasady odbywania praktyk</vt:lpstr>
      <vt:lpstr>Inny termin niż wakacje</vt:lpstr>
      <vt:lpstr>Termin zgłoszenia miejsca praktyki</vt:lpstr>
      <vt:lpstr>Co trzeba zrobić po wyborze miejsca?</vt:lpstr>
      <vt:lpstr> </vt:lpstr>
      <vt:lpstr>Miejsce praktyki: </vt:lpstr>
      <vt:lpstr>Umowa </vt:lpstr>
      <vt:lpstr>Umowa</vt:lpstr>
      <vt:lpstr>Co podczas praktyk?</vt:lpstr>
      <vt:lpstr>Ramowy Program Praktyk  na stronie Opiekuna i Instytutu</vt:lpstr>
      <vt:lpstr>Ramowy Program Praktyk</vt:lpstr>
      <vt:lpstr>Ramowy Program Praktyk</vt:lpstr>
      <vt:lpstr>Ramowy Program Praktyk</vt:lpstr>
      <vt:lpstr>Zakres praktyki</vt:lpstr>
      <vt:lpstr>Podstawa zaliczenia praktyki</vt:lpstr>
      <vt:lpstr>Kierownik Praktyki i Mentor Praktyki</vt:lpstr>
      <vt:lpstr>Zaświadczenie o odbyciu praktyki</vt:lpstr>
      <vt:lpstr>Zaliczenie praktyk</vt:lpstr>
      <vt:lpstr> </vt:lpstr>
      <vt:lpstr>Zwolnienie z praktyk</vt:lpstr>
      <vt:lpstr>Staże – 3. edycja</vt:lpstr>
      <vt:lpstr>Opiekun praktyk I stopnia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Praktyki studenckie na kierunku Administracja</dc:title>
  <dc:creator>Ja</dc:creator>
  <cp:lastModifiedBy>Marek Jezierski</cp:lastModifiedBy>
  <cp:revision>20</cp:revision>
  <dcterms:created xsi:type="dcterms:W3CDTF">2016-05-09T09:23:21Z</dcterms:created>
  <dcterms:modified xsi:type="dcterms:W3CDTF">2019-04-14T20:20:19Z</dcterms:modified>
</cp:coreProperties>
</file>