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>
        <p:scale>
          <a:sx n="50" d="100"/>
          <a:sy n="50" d="100"/>
        </p:scale>
        <p:origin x="-152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A5905-AF37-4672-8EDE-7C049B10CDF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15A63E9-B7DD-442E-809F-75F602B9DF4D}">
      <dgm:prSet phldrT="[Tekst]"/>
      <dgm:spPr/>
      <dgm:t>
        <a:bodyPr/>
        <a:lstStyle/>
        <a:p>
          <a:r>
            <a:rPr lang="pl-PL" b="1" dirty="0" smtClean="0"/>
            <a:t>Generowanie, tworzenie, budowanie pomysłów, idei rozwiązywania problemów w procesie edukacyjnym</a:t>
          </a:r>
          <a:r>
            <a:rPr lang="pl-PL" dirty="0" smtClean="0"/>
            <a:t> </a:t>
          </a:r>
          <a:endParaRPr lang="pl-PL" dirty="0"/>
        </a:p>
      </dgm:t>
    </dgm:pt>
    <dgm:pt modelId="{D8BC6971-D604-4784-91AF-F1C8649840F1}" type="parTrans" cxnId="{74C63E7F-96C2-4145-8FA8-67D5458C701F}">
      <dgm:prSet/>
      <dgm:spPr/>
      <dgm:t>
        <a:bodyPr/>
        <a:lstStyle/>
        <a:p>
          <a:endParaRPr lang="pl-PL"/>
        </a:p>
      </dgm:t>
    </dgm:pt>
    <dgm:pt modelId="{3651D7F0-C6BE-4C91-96B1-702D20609C57}" type="sibTrans" cxnId="{74C63E7F-96C2-4145-8FA8-67D5458C701F}">
      <dgm:prSet/>
      <dgm:spPr/>
      <dgm:t>
        <a:bodyPr/>
        <a:lstStyle/>
        <a:p>
          <a:endParaRPr lang="pl-PL"/>
        </a:p>
      </dgm:t>
    </dgm:pt>
    <dgm:pt modelId="{B4722C01-751D-41DA-BE0D-A1106286FD85}" type="pres">
      <dgm:prSet presAssocID="{455A5905-AF37-4672-8EDE-7C049B10CD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A2B3797-E85F-4D04-8122-15AEC069A862}" type="pres">
      <dgm:prSet presAssocID="{915A63E9-B7DD-442E-809F-75F602B9DF4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65C1384-555D-46CE-8068-A426C353EE52}" type="presOf" srcId="{915A63E9-B7DD-442E-809F-75F602B9DF4D}" destId="{0A2B3797-E85F-4D04-8122-15AEC069A862}" srcOrd="0" destOrd="0" presId="urn:microsoft.com/office/officeart/2005/8/layout/default"/>
    <dgm:cxn modelId="{C7653B33-41B6-4EE3-A2A3-F738ED371B13}" type="presOf" srcId="{455A5905-AF37-4672-8EDE-7C049B10CDF9}" destId="{B4722C01-751D-41DA-BE0D-A1106286FD85}" srcOrd="0" destOrd="0" presId="urn:microsoft.com/office/officeart/2005/8/layout/default"/>
    <dgm:cxn modelId="{74C63E7F-96C2-4145-8FA8-67D5458C701F}" srcId="{455A5905-AF37-4672-8EDE-7C049B10CDF9}" destId="{915A63E9-B7DD-442E-809F-75F602B9DF4D}" srcOrd="0" destOrd="0" parTransId="{D8BC6971-D604-4784-91AF-F1C8649840F1}" sibTransId="{3651D7F0-C6BE-4C91-96B1-702D20609C57}"/>
    <dgm:cxn modelId="{F06835FA-B402-455A-B93E-32A7D268A74B}" type="presParOf" srcId="{B4722C01-751D-41DA-BE0D-A1106286FD85}" destId="{0A2B3797-E85F-4D04-8122-15AEC069A86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Próba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dirty="0" smtClean="0"/>
            <a:t>W każdej szkole zostanie zarejestrowany lub poddany obserwacji uczestniczącej cykl zajęć – </a:t>
          </a:r>
          <a:r>
            <a:rPr lang="pl-PL" dirty="0" err="1" smtClean="0"/>
            <a:t>zajęć</a:t>
          </a:r>
          <a:r>
            <a:rPr lang="pl-PL" dirty="0" smtClean="0"/>
            <a:t> z literatury, zajęć językowych i poświęconych problematyce wielokulturowości, kultury regionalnej, lokalnej. </a:t>
          </a:r>
          <a:endParaRPr lang="pl-PL" dirty="0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8FF5CC22-D26B-4CEB-BB95-4CC441FF1E75}">
      <dgm:prSet/>
      <dgm:spPr/>
      <dgm:t>
        <a:bodyPr/>
        <a:lstStyle/>
        <a:p>
          <a:endParaRPr lang="pl-PL" dirty="0"/>
        </a:p>
      </dgm:t>
    </dgm:pt>
    <dgm:pt modelId="{D078F69E-11CC-40F9-87AA-25F8D2F88C94}" type="parTrans" cxnId="{7C89A975-D6D8-461E-8A4B-DB38A5A91946}">
      <dgm:prSet/>
      <dgm:spPr/>
      <dgm:t>
        <a:bodyPr/>
        <a:lstStyle/>
        <a:p>
          <a:endParaRPr lang="pl-PL"/>
        </a:p>
      </dgm:t>
    </dgm:pt>
    <dgm:pt modelId="{2E0FE838-1747-469E-A6AB-54506402E055}" type="sibTrans" cxnId="{7C89A975-D6D8-461E-8A4B-DB38A5A91946}">
      <dgm:prSet/>
      <dgm:spPr/>
      <dgm:t>
        <a:bodyPr/>
        <a:lstStyle/>
        <a:p>
          <a:endParaRPr lang="pl-PL"/>
        </a:p>
      </dgm:t>
    </dgm:pt>
    <dgm:pt modelId="{0A4DCFA2-6B2A-4D51-B5D4-B66518B8CFB2}">
      <dgm:prSet/>
      <dgm:spPr/>
      <dgm:t>
        <a:bodyPr/>
        <a:lstStyle/>
        <a:p>
          <a:r>
            <a:rPr lang="pl-PL" dirty="0" smtClean="0"/>
            <a:t>Każdy cykl obejmować będzie po 3 jednostki lekcyjne. </a:t>
          </a:r>
          <a:endParaRPr lang="pl-PL" dirty="0"/>
        </a:p>
      </dgm:t>
    </dgm:pt>
    <dgm:pt modelId="{30476A82-D208-46F9-9388-466DE51711EF}" type="parTrans" cxnId="{CCAB23F6-F14D-4EBF-9022-A65A35A84E9B}">
      <dgm:prSet/>
      <dgm:spPr/>
      <dgm:t>
        <a:bodyPr/>
        <a:lstStyle/>
        <a:p>
          <a:endParaRPr lang="pl-PL"/>
        </a:p>
      </dgm:t>
    </dgm:pt>
    <dgm:pt modelId="{313395A2-E2D6-4FE5-B22A-42CF850513D4}" type="sibTrans" cxnId="{CCAB23F6-F14D-4EBF-9022-A65A35A84E9B}">
      <dgm:prSet/>
      <dgm:spPr/>
      <dgm:t>
        <a:bodyPr/>
        <a:lstStyle/>
        <a:p>
          <a:endParaRPr lang="pl-PL"/>
        </a:p>
      </dgm:t>
    </dgm:pt>
    <dgm:pt modelId="{3CF51A8F-22C9-4DC7-8678-AB2E7C5120F7}">
      <dgm:prSet/>
      <dgm:spPr/>
      <dgm:t>
        <a:bodyPr/>
        <a:lstStyle/>
        <a:p>
          <a:r>
            <a:rPr lang="pl-PL" dirty="0" smtClean="0"/>
            <a:t>Ponadto w każdej klasie badacze zrealizują po 1 projekcie edukacyjnym typu </a:t>
          </a:r>
          <a:r>
            <a:rPr lang="pl-PL" dirty="0" err="1" smtClean="0"/>
            <a:t>WebQuest</a:t>
          </a:r>
          <a:r>
            <a:rPr lang="pl-PL" dirty="0" smtClean="0"/>
            <a:t>, który również będzie rejestrowany. </a:t>
          </a:r>
          <a:endParaRPr lang="pl-PL" dirty="0"/>
        </a:p>
      </dgm:t>
    </dgm:pt>
    <dgm:pt modelId="{8F6611F3-8ADC-4CDB-B943-1049FF731794}" type="parTrans" cxnId="{CD82495D-9231-4231-98BF-84BE251F1ACE}">
      <dgm:prSet/>
      <dgm:spPr/>
      <dgm:t>
        <a:bodyPr/>
        <a:lstStyle/>
        <a:p>
          <a:endParaRPr lang="pl-PL"/>
        </a:p>
      </dgm:t>
    </dgm:pt>
    <dgm:pt modelId="{00583A81-CEF0-45CD-8E8E-CD75C1AE2B8F}" type="sibTrans" cxnId="{CD82495D-9231-4231-98BF-84BE251F1ACE}">
      <dgm:prSet/>
      <dgm:spPr/>
      <dgm:t>
        <a:bodyPr/>
        <a:lstStyle/>
        <a:p>
          <a:endParaRPr lang="pl-PL"/>
        </a:p>
      </dgm:t>
    </dgm:pt>
    <dgm:pt modelId="{DC5DD1B5-1578-4D76-9185-BFD59A686868}">
      <dgm:prSet/>
      <dgm:spPr/>
      <dgm:t>
        <a:bodyPr/>
        <a:lstStyle/>
        <a:p>
          <a:r>
            <a:rPr lang="pl-PL" dirty="0" smtClean="0"/>
            <a:t>Zakładając, że w każdej szkole będzie po 3 nauczycieli, rejestracji zostanie poddanych 90 jednostek lekcyjnych oraz dodatkowych 10 w ramach projektu </a:t>
          </a:r>
          <a:r>
            <a:rPr lang="pl-PL" dirty="0" err="1" smtClean="0"/>
            <a:t>WebQuest</a:t>
          </a:r>
          <a:r>
            <a:rPr lang="pl-PL" dirty="0" smtClean="0"/>
            <a:t> – łącznie 100 lekcji</a:t>
          </a:r>
          <a:endParaRPr lang="pl-PL" dirty="0"/>
        </a:p>
      </dgm:t>
    </dgm:pt>
    <dgm:pt modelId="{3C7E0C25-9C1B-489B-90DF-6E86C1199301}" type="parTrans" cxnId="{A42F3B73-DC1F-4F89-848C-77EFB2643D8E}">
      <dgm:prSet/>
      <dgm:spPr/>
      <dgm:t>
        <a:bodyPr/>
        <a:lstStyle/>
        <a:p>
          <a:endParaRPr lang="pl-PL"/>
        </a:p>
      </dgm:t>
    </dgm:pt>
    <dgm:pt modelId="{88D6AD30-93C7-4EFD-9019-8C6350D9FDB1}" type="sibTrans" cxnId="{A42F3B73-DC1F-4F89-848C-77EFB2643D8E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7F568FC-3600-4679-9424-80CB516AC8B4}" type="presOf" srcId="{3CF51A8F-22C9-4DC7-8678-AB2E7C5120F7}" destId="{A7F411B6-FEC4-4E4D-AC12-266146B24411}" srcOrd="0" destOrd="2" presId="urn:microsoft.com/office/officeart/2005/8/layout/list1"/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CD82495D-9231-4231-98BF-84BE251F1ACE}" srcId="{82DAEBC7-9B93-4E3A-A479-EF5DF2584183}" destId="{3CF51A8F-22C9-4DC7-8678-AB2E7C5120F7}" srcOrd="2" destOrd="0" parTransId="{8F6611F3-8ADC-4CDB-B943-1049FF731794}" sibTransId="{00583A81-CEF0-45CD-8E8E-CD75C1AE2B8F}"/>
    <dgm:cxn modelId="{A1BC7718-85F2-4B52-8272-92174988A814}" type="presOf" srcId="{82DAEBC7-9B93-4E3A-A479-EF5DF2584183}" destId="{56231E31-B8BB-4A87-AC6B-95DA0919EA9B}" srcOrd="1" destOrd="0" presId="urn:microsoft.com/office/officeart/2005/8/layout/list1"/>
    <dgm:cxn modelId="{7C89A975-D6D8-461E-8A4B-DB38A5A91946}" srcId="{82DAEBC7-9B93-4E3A-A479-EF5DF2584183}" destId="{8FF5CC22-D26B-4CEB-BB95-4CC441FF1E75}" srcOrd="4" destOrd="0" parTransId="{D078F69E-11CC-40F9-87AA-25F8D2F88C94}" sibTransId="{2E0FE838-1747-469E-A6AB-54506402E055}"/>
    <dgm:cxn modelId="{931AE2A7-04FE-4EDB-AE7C-8EE3D1D0F73C}" type="presOf" srcId="{EBE3E42B-2EB4-469E-B95D-CB8BB3FADFDB}" destId="{6F030F77-A3AF-44C0-A84C-6E3D6ECC7BA2}" srcOrd="0" destOrd="0" presId="urn:microsoft.com/office/officeart/2005/8/layout/list1"/>
    <dgm:cxn modelId="{48B3D7B6-CA91-465E-9173-850A2155934B}" type="presOf" srcId="{DC5DD1B5-1578-4D76-9185-BFD59A686868}" destId="{A7F411B6-FEC4-4E4D-AC12-266146B24411}" srcOrd="0" destOrd="3" presId="urn:microsoft.com/office/officeart/2005/8/layout/list1"/>
    <dgm:cxn modelId="{6370F4C8-7600-4BB4-8067-F6166BBCEF97}" type="presOf" srcId="{0A4DCFA2-6B2A-4D51-B5D4-B66518B8CFB2}" destId="{A7F411B6-FEC4-4E4D-AC12-266146B24411}" srcOrd="0" destOrd="1" presId="urn:microsoft.com/office/officeart/2005/8/layout/list1"/>
    <dgm:cxn modelId="{A7488EE2-CFB5-4288-AAB6-D337D78436A7}" type="presOf" srcId="{B265478F-2F76-488B-A059-E5368E274F1B}" destId="{A7F411B6-FEC4-4E4D-AC12-266146B24411}" srcOrd="0" destOrd="0" presId="urn:microsoft.com/office/officeart/2005/8/layout/list1"/>
    <dgm:cxn modelId="{A42F3B73-DC1F-4F89-848C-77EFB2643D8E}" srcId="{82DAEBC7-9B93-4E3A-A479-EF5DF2584183}" destId="{DC5DD1B5-1578-4D76-9185-BFD59A686868}" srcOrd="3" destOrd="0" parTransId="{3C7E0C25-9C1B-489B-90DF-6E86C1199301}" sibTransId="{88D6AD30-93C7-4EFD-9019-8C6350D9FDB1}"/>
    <dgm:cxn modelId="{0DE186CC-4BE8-46B7-8FDB-4E21F99039ED}" type="presOf" srcId="{82DAEBC7-9B93-4E3A-A479-EF5DF2584183}" destId="{CC565D57-0EDC-4E23-90F2-13E46F43E7E5}" srcOrd="0" destOrd="0" presId="urn:microsoft.com/office/officeart/2005/8/layout/list1"/>
    <dgm:cxn modelId="{CCAB23F6-F14D-4EBF-9022-A65A35A84E9B}" srcId="{82DAEBC7-9B93-4E3A-A479-EF5DF2584183}" destId="{0A4DCFA2-6B2A-4D51-B5D4-B66518B8CFB2}" srcOrd="1" destOrd="0" parTransId="{30476A82-D208-46F9-9388-466DE51711EF}" sibTransId="{313395A2-E2D6-4FE5-B22A-42CF850513D4}"/>
    <dgm:cxn modelId="{2CEDAC14-E7CB-44C5-B54F-7D3C8FB00421}" type="presOf" srcId="{8FF5CC22-D26B-4CEB-BB95-4CC441FF1E75}" destId="{A7F411B6-FEC4-4E4D-AC12-266146B24411}" srcOrd="0" destOrd="4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292D6E64-1BA7-4200-BBA1-163EF58F77E5}" type="presParOf" srcId="{6F030F77-A3AF-44C0-A84C-6E3D6ECC7BA2}" destId="{C4CF0D5F-5656-4DFB-BEAF-A591918CBA19}" srcOrd="0" destOrd="0" presId="urn:microsoft.com/office/officeart/2005/8/layout/list1"/>
    <dgm:cxn modelId="{519491E8-30B5-45C5-B1F0-6356E8A2354B}" type="presParOf" srcId="{C4CF0D5F-5656-4DFB-BEAF-A591918CBA19}" destId="{CC565D57-0EDC-4E23-90F2-13E46F43E7E5}" srcOrd="0" destOrd="0" presId="urn:microsoft.com/office/officeart/2005/8/layout/list1"/>
    <dgm:cxn modelId="{EB122CB5-1FC9-45D9-BAD8-3886CEAB698D}" type="presParOf" srcId="{C4CF0D5F-5656-4DFB-BEAF-A591918CBA19}" destId="{56231E31-B8BB-4A87-AC6B-95DA0919EA9B}" srcOrd="1" destOrd="0" presId="urn:microsoft.com/office/officeart/2005/8/layout/list1"/>
    <dgm:cxn modelId="{A920D9B4-04DD-49BC-B489-F4836EE65D1A}" type="presParOf" srcId="{6F030F77-A3AF-44C0-A84C-6E3D6ECC7BA2}" destId="{46D0A80E-0A32-459D-8C78-46CDADA18628}" srcOrd="1" destOrd="0" presId="urn:microsoft.com/office/officeart/2005/8/layout/list1"/>
    <dgm:cxn modelId="{87D7E5D1-0672-4BE3-8DC7-76D6A21CDC9D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5A5905-AF37-4672-8EDE-7C049B10CDF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15A63E9-B7DD-442E-809F-75F602B9DF4D}">
      <dgm:prSet phldrT="[Tekst]"/>
      <dgm:spPr/>
      <dgm:t>
        <a:bodyPr/>
        <a:lstStyle/>
        <a:p>
          <a:r>
            <a:rPr lang="pl-PL" b="1" dirty="0" smtClean="0"/>
            <a:t>Poznanie i zrozumienie perspektywy nauczycieli, uczniów, psychologów, pedagogów, w tym również poznanie ich języka</a:t>
          </a:r>
          <a:endParaRPr lang="pl-PL" dirty="0"/>
        </a:p>
      </dgm:t>
    </dgm:pt>
    <dgm:pt modelId="{D8BC6971-D604-4784-91AF-F1C8649840F1}" type="parTrans" cxnId="{74C63E7F-96C2-4145-8FA8-67D5458C701F}">
      <dgm:prSet/>
      <dgm:spPr/>
      <dgm:t>
        <a:bodyPr/>
        <a:lstStyle/>
        <a:p>
          <a:endParaRPr lang="pl-PL"/>
        </a:p>
      </dgm:t>
    </dgm:pt>
    <dgm:pt modelId="{3651D7F0-C6BE-4C91-96B1-702D20609C57}" type="sibTrans" cxnId="{74C63E7F-96C2-4145-8FA8-67D5458C701F}">
      <dgm:prSet/>
      <dgm:spPr/>
      <dgm:t>
        <a:bodyPr/>
        <a:lstStyle/>
        <a:p>
          <a:endParaRPr lang="pl-PL"/>
        </a:p>
      </dgm:t>
    </dgm:pt>
    <dgm:pt modelId="{B4722C01-751D-41DA-BE0D-A1106286FD85}" type="pres">
      <dgm:prSet presAssocID="{455A5905-AF37-4672-8EDE-7C049B10CD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A2B3797-E85F-4D04-8122-15AEC069A862}" type="pres">
      <dgm:prSet presAssocID="{915A63E9-B7DD-442E-809F-75F602B9DF4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4095B01-D92D-42F6-983A-7A0BA2D692DD}" type="presOf" srcId="{915A63E9-B7DD-442E-809F-75F602B9DF4D}" destId="{0A2B3797-E85F-4D04-8122-15AEC069A862}" srcOrd="0" destOrd="0" presId="urn:microsoft.com/office/officeart/2005/8/layout/default"/>
    <dgm:cxn modelId="{01A8FB5B-8B2A-4785-89AB-0A1313CB4B5A}" type="presOf" srcId="{455A5905-AF37-4672-8EDE-7C049B10CDF9}" destId="{B4722C01-751D-41DA-BE0D-A1106286FD85}" srcOrd="0" destOrd="0" presId="urn:microsoft.com/office/officeart/2005/8/layout/default"/>
    <dgm:cxn modelId="{74C63E7F-96C2-4145-8FA8-67D5458C701F}" srcId="{455A5905-AF37-4672-8EDE-7C049B10CDF9}" destId="{915A63E9-B7DD-442E-809F-75F602B9DF4D}" srcOrd="0" destOrd="0" parTransId="{D8BC6971-D604-4784-91AF-F1C8649840F1}" sibTransId="{3651D7F0-C6BE-4C91-96B1-702D20609C57}"/>
    <dgm:cxn modelId="{56398A46-3FE0-4C36-A44C-313C88BB8738}" type="presParOf" srcId="{B4722C01-751D-41DA-BE0D-A1106286FD85}" destId="{0A2B3797-E85F-4D04-8122-15AEC069A86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5A5905-AF37-4672-8EDE-7C049B10CDF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15A63E9-B7DD-442E-809F-75F602B9DF4D}">
      <dgm:prSet phldrT="[Tekst]"/>
      <dgm:spPr/>
      <dgm:t>
        <a:bodyPr/>
        <a:lstStyle/>
        <a:p>
          <a:r>
            <a:rPr lang="pl-PL" b="1" dirty="0" smtClean="0"/>
            <a:t>Odkrywanie motywów, potrzeb i postaw związanych z danym działaniem wśród badanych</a:t>
          </a:r>
          <a:endParaRPr lang="pl-PL" dirty="0"/>
        </a:p>
      </dgm:t>
    </dgm:pt>
    <dgm:pt modelId="{D8BC6971-D604-4784-91AF-F1C8649840F1}" type="parTrans" cxnId="{74C63E7F-96C2-4145-8FA8-67D5458C701F}">
      <dgm:prSet/>
      <dgm:spPr/>
      <dgm:t>
        <a:bodyPr/>
        <a:lstStyle/>
        <a:p>
          <a:endParaRPr lang="pl-PL"/>
        </a:p>
      </dgm:t>
    </dgm:pt>
    <dgm:pt modelId="{3651D7F0-C6BE-4C91-96B1-702D20609C57}" type="sibTrans" cxnId="{74C63E7F-96C2-4145-8FA8-67D5458C701F}">
      <dgm:prSet/>
      <dgm:spPr/>
      <dgm:t>
        <a:bodyPr/>
        <a:lstStyle/>
        <a:p>
          <a:endParaRPr lang="pl-PL"/>
        </a:p>
      </dgm:t>
    </dgm:pt>
    <dgm:pt modelId="{B4722C01-751D-41DA-BE0D-A1106286FD85}" type="pres">
      <dgm:prSet presAssocID="{455A5905-AF37-4672-8EDE-7C049B10CD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A2B3797-E85F-4D04-8122-15AEC069A862}" type="pres">
      <dgm:prSet presAssocID="{915A63E9-B7DD-442E-809F-75F602B9DF4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E8856EF-6AA4-4841-B234-ABB127E584C5}" type="presOf" srcId="{455A5905-AF37-4672-8EDE-7C049B10CDF9}" destId="{B4722C01-751D-41DA-BE0D-A1106286FD85}" srcOrd="0" destOrd="0" presId="urn:microsoft.com/office/officeart/2005/8/layout/default"/>
    <dgm:cxn modelId="{74C63E7F-96C2-4145-8FA8-67D5458C701F}" srcId="{455A5905-AF37-4672-8EDE-7C049B10CDF9}" destId="{915A63E9-B7DD-442E-809F-75F602B9DF4D}" srcOrd="0" destOrd="0" parTransId="{D8BC6971-D604-4784-91AF-F1C8649840F1}" sibTransId="{3651D7F0-C6BE-4C91-96B1-702D20609C57}"/>
    <dgm:cxn modelId="{2D14F359-90BF-44E0-8A7D-F7304DD95990}" type="presOf" srcId="{915A63E9-B7DD-442E-809F-75F602B9DF4D}" destId="{0A2B3797-E85F-4D04-8122-15AEC069A862}" srcOrd="0" destOrd="0" presId="urn:microsoft.com/office/officeart/2005/8/layout/default"/>
    <dgm:cxn modelId="{C72AD41A-FA41-46E6-B1A3-7875D5F46186}" type="presParOf" srcId="{B4722C01-751D-41DA-BE0D-A1106286FD85}" destId="{0A2B3797-E85F-4D04-8122-15AEC069A86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5A5905-AF37-4672-8EDE-7C049B10CDF9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15A63E9-B7DD-442E-809F-75F602B9DF4D}">
      <dgm:prSet phldrT="[Tekst]"/>
      <dgm:spPr/>
      <dgm:t>
        <a:bodyPr/>
        <a:lstStyle/>
        <a:p>
          <a:r>
            <a:rPr lang="pl-PL" b="1" dirty="0" smtClean="0"/>
            <a:t>Uzyskanie materiału pozwalającego </a:t>
          </a:r>
          <a:r>
            <a:rPr lang="pl-PL" b="1" dirty="0" err="1" smtClean="0"/>
            <a:t>usensownić</a:t>
          </a:r>
          <a:r>
            <a:rPr lang="pl-PL" b="1" dirty="0" smtClean="0"/>
            <a:t> wyniki uzyskane następnie w badaniach ilościowych</a:t>
          </a:r>
          <a:endParaRPr lang="pl-PL" dirty="0"/>
        </a:p>
      </dgm:t>
    </dgm:pt>
    <dgm:pt modelId="{D8BC6971-D604-4784-91AF-F1C8649840F1}" type="parTrans" cxnId="{74C63E7F-96C2-4145-8FA8-67D5458C701F}">
      <dgm:prSet/>
      <dgm:spPr/>
      <dgm:t>
        <a:bodyPr/>
        <a:lstStyle/>
        <a:p>
          <a:endParaRPr lang="pl-PL"/>
        </a:p>
      </dgm:t>
    </dgm:pt>
    <dgm:pt modelId="{3651D7F0-C6BE-4C91-96B1-702D20609C57}" type="sibTrans" cxnId="{74C63E7F-96C2-4145-8FA8-67D5458C701F}">
      <dgm:prSet/>
      <dgm:spPr/>
      <dgm:t>
        <a:bodyPr/>
        <a:lstStyle/>
        <a:p>
          <a:endParaRPr lang="pl-PL"/>
        </a:p>
      </dgm:t>
    </dgm:pt>
    <dgm:pt modelId="{B4722C01-751D-41DA-BE0D-A1106286FD85}" type="pres">
      <dgm:prSet presAssocID="{455A5905-AF37-4672-8EDE-7C049B10CD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A2B3797-E85F-4D04-8122-15AEC069A862}" type="pres">
      <dgm:prSet presAssocID="{915A63E9-B7DD-442E-809F-75F602B9DF4D}" presName="node" presStyleLbl="node1" presStyleIdx="0" presStyleCnt="1" custLinFactNeighborX="10607" custLinFactNeighborY="-1402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AB6710-4B17-4D20-BCBD-2FA1DD8D4007}" type="presOf" srcId="{455A5905-AF37-4672-8EDE-7C049B10CDF9}" destId="{B4722C01-751D-41DA-BE0D-A1106286FD85}" srcOrd="0" destOrd="0" presId="urn:microsoft.com/office/officeart/2005/8/layout/default"/>
    <dgm:cxn modelId="{74C63E7F-96C2-4145-8FA8-67D5458C701F}" srcId="{455A5905-AF37-4672-8EDE-7C049B10CDF9}" destId="{915A63E9-B7DD-442E-809F-75F602B9DF4D}" srcOrd="0" destOrd="0" parTransId="{D8BC6971-D604-4784-91AF-F1C8649840F1}" sibTransId="{3651D7F0-C6BE-4C91-96B1-702D20609C57}"/>
    <dgm:cxn modelId="{C73EE1B6-83B2-4D52-AFEC-392036C90396}" type="presOf" srcId="{915A63E9-B7DD-442E-809F-75F602B9DF4D}" destId="{0A2B3797-E85F-4D04-8122-15AEC069A862}" srcOrd="0" destOrd="0" presId="urn:microsoft.com/office/officeart/2005/8/layout/default"/>
    <dgm:cxn modelId="{EFA28F70-C332-4608-81D8-50F3E1492F81}" type="presParOf" srcId="{B4722C01-751D-41DA-BE0D-A1106286FD85}" destId="{0A2B3797-E85F-4D04-8122-15AEC069A862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Technika i przebieg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smtClean="0"/>
            <a:t>Polegać będzie na ustnym zadawaniu pytań respondentowi przez badacza. Pytania będą z góry ustalone, ale niekoniecznie będą zadawane w takim samym brzmieniu i kolejności. Wywiad będzie trwał ok. 1,5 godziny… </a:t>
          </a:r>
          <a:endParaRPr lang="pl-PL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0ACCCA69-2AC8-4609-A369-A85EE33D38E2}" type="presOf" srcId="{EBE3E42B-2EB4-469E-B95D-CB8BB3FADFDB}" destId="{6F030F77-A3AF-44C0-A84C-6E3D6ECC7BA2}" srcOrd="0" destOrd="0" presId="urn:microsoft.com/office/officeart/2005/8/layout/list1"/>
    <dgm:cxn modelId="{9678B9EE-3053-477F-BA17-6E9A68ACF50A}" type="presOf" srcId="{82DAEBC7-9B93-4E3A-A479-EF5DF2584183}" destId="{56231E31-B8BB-4A87-AC6B-95DA0919EA9B}" srcOrd="1" destOrd="0" presId="urn:microsoft.com/office/officeart/2005/8/layout/list1"/>
    <dgm:cxn modelId="{74716F9A-AB15-4E31-8F5D-6066E46FFA72}" type="presOf" srcId="{82DAEBC7-9B93-4E3A-A479-EF5DF2584183}" destId="{CC565D57-0EDC-4E23-90F2-13E46F43E7E5}" srcOrd="0" destOrd="0" presId="urn:microsoft.com/office/officeart/2005/8/layout/list1"/>
    <dgm:cxn modelId="{4524DAD6-EC0F-4003-835C-0453835958FA}" type="presOf" srcId="{B265478F-2F76-488B-A059-E5368E274F1B}" destId="{A7F411B6-FEC4-4E4D-AC12-266146B24411}" srcOrd="0" destOrd="0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8E627D78-990B-4656-85A1-8A021A72EB82}" type="presParOf" srcId="{6F030F77-A3AF-44C0-A84C-6E3D6ECC7BA2}" destId="{C4CF0D5F-5656-4DFB-BEAF-A591918CBA19}" srcOrd="0" destOrd="0" presId="urn:microsoft.com/office/officeart/2005/8/layout/list1"/>
    <dgm:cxn modelId="{43C27870-85E1-4A93-9F0C-4DA61C6CC391}" type="presParOf" srcId="{C4CF0D5F-5656-4DFB-BEAF-A591918CBA19}" destId="{CC565D57-0EDC-4E23-90F2-13E46F43E7E5}" srcOrd="0" destOrd="0" presId="urn:microsoft.com/office/officeart/2005/8/layout/list1"/>
    <dgm:cxn modelId="{D568D642-500B-4191-9289-4D44BC56CD44}" type="presParOf" srcId="{C4CF0D5F-5656-4DFB-BEAF-A591918CBA19}" destId="{56231E31-B8BB-4A87-AC6B-95DA0919EA9B}" srcOrd="1" destOrd="0" presId="urn:microsoft.com/office/officeart/2005/8/layout/list1"/>
    <dgm:cxn modelId="{1E1D86D6-E603-440D-BE45-956B91CCFE31}" type="presParOf" srcId="{6F030F77-A3AF-44C0-A84C-6E3D6ECC7BA2}" destId="{46D0A80E-0A32-459D-8C78-46CDADA18628}" srcOrd="1" destOrd="0" presId="urn:microsoft.com/office/officeart/2005/8/layout/list1"/>
    <dgm:cxn modelId="{1BCD2516-52A4-42D0-AF6A-0EA4B966593E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Próba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b="1" dirty="0" smtClean="0"/>
            <a:t>Wywiady z nauczycielami</a:t>
          </a:r>
          <a:r>
            <a:rPr lang="pl-PL" dirty="0" smtClean="0"/>
            <a:t>: wywiadami pogłębionymi zostaną objęci wszyscy nauczyciele języka polskiego w gimnazjum</a:t>
          </a:r>
          <a:endParaRPr lang="pl-PL" dirty="0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3138DF90-B73B-4821-ADDB-9759D1ADA032}">
      <dgm:prSet/>
      <dgm:spPr/>
      <dgm:t>
        <a:bodyPr/>
        <a:lstStyle/>
        <a:p>
          <a:r>
            <a:rPr lang="pl-PL" dirty="0" smtClean="0"/>
            <a:t>Wywiady z pedagogami, psychologami: wywiadami pogłębionymi zostaną objęci wszyscy pedagogowie, psychologowie w gimnazjach.</a:t>
          </a:r>
          <a:endParaRPr lang="pl-PL" dirty="0"/>
        </a:p>
      </dgm:t>
    </dgm:pt>
    <dgm:pt modelId="{B1A7FE44-1586-4252-A7F5-DEF2196AE1E5}" type="parTrans" cxnId="{4DEAA789-B5BF-433B-ABE7-57DF6ABE120C}">
      <dgm:prSet/>
      <dgm:spPr/>
      <dgm:t>
        <a:bodyPr/>
        <a:lstStyle/>
        <a:p>
          <a:endParaRPr lang="pl-PL"/>
        </a:p>
      </dgm:t>
    </dgm:pt>
    <dgm:pt modelId="{E17CBEB4-00A5-4713-8BAB-98E95B8E40BD}" type="sibTrans" cxnId="{4DEAA789-B5BF-433B-ABE7-57DF6ABE120C}">
      <dgm:prSet/>
      <dgm:spPr/>
      <dgm:t>
        <a:bodyPr/>
        <a:lstStyle/>
        <a:p>
          <a:endParaRPr lang="pl-PL"/>
        </a:p>
      </dgm:t>
    </dgm:pt>
    <dgm:pt modelId="{2144BCED-F6A0-4B29-965C-3CCB8B1D1C33}">
      <dgm:prSet/>
      <dgm:spPr/>
      <dgm:t>
        <a:bodyPr/>
        <a:lstStyle/>
        <a:p>
          <a:r>
            <a:rPr lang="pl-PL" b="1" dirty="0" smtClean="0"/>
            <a:t>Wywiady z uczniami</a:t>
          </a:r>
          <a:r>
            <a:rPr lang="pl-PL" dirty="0" smtClean="0"/>
            <a:t>: wywiadami pogłębionymi zostaną objęci wylosowani uczniowie na każdym poziomie nauczania gimnazjum w każdej szkole. Z różnych klas wylosowanych zostanie po 6 uczniów na każdym poziomie nauczania. Oznacza to, że w każdym gimnazjum zrealizowanych zostanie po 18 wywiadów. </a:t>
          </a:r>
          <a:endParaRPr lang="pl-PL" dirty="0"/>
        </a:p>
      </dgm:t>
    </dgm:pt>
    <dgm:pt modelId="{05F8EA71-39FF-4648-AF15-3D7ECC55EFF4}" type="parTrans" cxnId="{E964B6AA-45A6-4A65-9AA5-6B881BE3CBB4}">
      <dgm:prSet/>
      <dgm:spPr/>
      <dgm:t>
        <a:bodyPr/>
        <a:lstStyle/>
        <a:p>
          <a:endParaRPr lang="pl-PL"/>
        </a:p>
      </dgm:t>
    </dgm:pt>
    <dgm:pt modelId="{DE3E4DBC-C491-4122-8214-DD9353D1E5BB}" type="sibTrans" cxnId="{E964B6AA-45A6-4A65-9AA5-6B881BE3CBB4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043909E4-5E74-4234-A7AB-2A333CF86394}" type="presOf" srcId="{82DAEBC7-9B93-4E3A-A479-EF5DF2584183}" destId="{56231E31-B8BB-4A87-AC6B-95DA0919EA9B}" srcOrd="1" destOrd="0" presId="urn:microsoft.com/office/officeart/2005/8/layout/list1"/>
    <dgm:cxn modelId="{BD0B848A-DBB4-4380-866A-353937F51B88}" type="presOf" srcId="{B265478F-2F76-488B-A059-E5368E274F1B}" destId="{A7F411B6-FEC4-4E4D-AC12-266146B24411}" srcOrd="0" destOrd="0" presId="urn:microsoft.com/office/officeart/2005/8/layout/list1"/>
    <dgm:cxn modelId="{82BC0039-F8AF-480A-926C-CF4EA699DC4D}" type="presOf" srcId="{3138DF90-B73B-4821-ADDB-9759D1ADA032}" destId="{A7F411B6-FEC4-4E4D-AC12-266146B24411}" srcOrd="0" destOrd="1" presId="urn:microsoft.com/office/officeart/2005/8/layout/list1"/>
    <dgm:cxn modelId="{4DEAA789-B5BF-433B-ABE7-57DF6ABE120C}" srcId="{82DAEBC7-9B93-4E3A-A479-EF5DF2584183}" destId="{3138DF90-B73B-4821-ADDB-9759D1ADA032}" srcOrd="1" destOrd="0" parTransId="{B1A7FE44-1586-4252-A7F5-DEF2196AE1E5}" sibTransId="{E17CBEB4-00A5-4713-8BAB-98E95B8E40BD}"/>
    <dgm:cxn modelId="{E964B6AA-45A6-4A65-9AA5-6B881BE3CBB4}" srcId="{82DAEBC7-9B93-4E3A-A479-EF5DF2584183}" destId="{2144BCED-F6A0-4B29-965C-3CCB8B1D1C33}" srcOrd="2" destOrd="0" parTransId="{05F8EA71-39FF-4648-AF15-3D7ECC55EFF4}" sibTransId="{DE3E4DBC-C491-4122-8214-DD9353D1E5BB}"/>
    <dgm:cxn modelId="{FB62C1AF-7677-4294-A350-DEBC3717B20D}" type="presOf" srcId="{2144BCED-F6A0-4B29-965C-3CCB8B1D1C33}" destId="{A7F411B6-FEC4-4E4D-AC12-266146B24411}" srcOrd="0" destOrd="2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9E00C669-4722-49B5-B398-5C2E6E6DED0B}" type="presOf" srcId="{82DAEBC7-9B93-4E3A-A479-EF5DF2584183}" destId="{CC565D57-0EDC-4E23-90F2-13E46F43E7E5}" srcOrd="0" destOrd="0" presId="urn:microsoft.com/office/officeart/2005/8/layout/list1"/>
    <dgm:cxn modelId="{1FDD372C-A252-42D7-8E6E-71E24E210C0F}" type="presOf" srcId="{EBE3E42B-2EB4-469E-B95D-CB8BB3FADFDB}" destId="{6F030F77-A3AF-44C0-A84C-6E3D6ECC7BA2}" srcOrd="0" destOrd="0" presId="urn:microsoft.com/office/officeart/2005/8/layout/list1"/>
    <dgm:cxn modelId="{E73B3FE5-3735-4A55-BD67-15CFE5127011}" type="presParOf" srcId="{6F030F77-A3AF-44C0-A84C-6E3D6ECC7BA2}" destId="{C4CF0D5F-5656-4DFB-BEAF-A591918CBA19}" srcOrd="0" destOrd="0" presId="urn:microsoft.com/office/officeart/2005/8/layout/list1"/>
    <dgm:cxn modelId="{20193619-0319-4CA9-9ECE-020D2DCA6379}" type="presParOf" srcId="{C4CF0D5F-5656-4DFB-BEAF-A591918CBA19}" destId="{CC565D57-0EDC-4E23-90F2-13E46F43E7E5}" srcOrd="0" destOrd="0" presId="urn:microsoft.com/office/officeart/2005/8/layout/list1"/>
    <dgm:cxn modelId="{803146C6-8A31-469E-A0E6-85EA4CF68406}" type="presParOf" srcId="{C4CF0D5F-5656-4DFB-BEAF-A591918CBA19}" destId="{56231E31-B8BB-4A87-AC6B-95DA0919EA9B}" srcOrd="1" destOrd="0" presId="urn:microsoft.com/office/officeart/2005/8/layout/list1"/>
    <dgm:cxn modelId="{6E1D0C0F-EE78-4D7C-9656-73921A842F74}" type="presParOf" srcId="{6F030F77-A3AF-44C0-A84C-6E3D6ECC7BA2}" destId="{46D0A80E-0A32-459D-8C78-46CDADA18628}" srcOrd="1" destOrd="0" presId="urn:microsoft.com/office/officeart/2005/8/layout/list1"/>
    <dgm:cxn modelId="{3804D636-E416-4BAE-9DAF-7740960225F8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Technika i przebieg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dirty="0" smtClean="0"/>
            <a:t>Polegać będzie na prowadzeniu przez moderatora dyskusji grupowej zgodnych ze scenariuszem, przy czym pytania będą zadawane w zależności od dynamiki rozmowy. Wywiad będzie trwał ok. 1,5 godziny… </a:t>
          </a:r>
          <a:endParaRPr lang="pl-PL" dirty="0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CB93329D-15AC-401E-AAEA-17B3DBE0A788}" type="presOf" srcId="{82DAEBC7-9B93-4E3A-A479-EF5DF2584183}" destId="{56231E31-B8BB-4A87-AC6B-95DA0919EA9B}" srcOrd="1" destOrd="0" presId="urn:microsoft.com/office/officeart/2005/8/layout/list1"/>
    <dgm:cxn modelId="{6F06553A-5394-42DD-BB7F-49609A0A4E0A}" type="presOf" srcId="{B265478F-2F76-488B-A059-E5368E274F1B}" destId="{A7F411B6-FEC4-4E4D-AC12-266146B24411}" srcOrd="0" destOrd="0" presId="urn:microsoft.com/office/officeart/2005/8/layout/list1"/>
    <dgm:cxn modelId="{4B0553C6-9690-4768-8A0A-CB3B6AA5DFF3}" type="presOf" srcId="{EBE3E42B-2EB4-469E-B95D-CB8BB3FADFDB}" destId="{6F030F77-A3AF-44C0-A84C-6E3D6ECC7BA2}" srcOrd="0" destOrd="0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EEF8DC86-7256-4731-B2D8-43B9FF73DE0D}" type="presOf" srcId="{82DAEBC7-9B93-4E3A-A479-EF5DF2584183}" destId="{CC565D57-0EDC-4E23-90F2-13E46F43E7E5}" srcOrd="0" destOrd="0" presId="urn:microsoft.com/office/officeart/2005/8/layout/list1"/>
    <dgm:cxn modelId="{1E3CBF0D-A3C3-412B-B94F-700BC4E18342}" type="presParOf" srcId="{6F030F77-A3AF-44C0-A84C-6E3D6ECC7BA2}" destId="{C4CF0D5F-5656-4DFB-BEAF-A591918CBA19}" srcOrd="0" destOrd="0" presId="urn:microsoft.com/office/officeart/2005/8/layout/list1"/>
    <dgm:cxn modelId="{7E448D0C-041E-48B6-B2D6-461CCF39001B}" type="presParOf" srcId="{C4CF0D5F-5656-4DFB-BEAF-A591918CBA19}" destId="{CC565D57-0EDC-4E23-90F2-13E46F43E7E5}" srcOrd="0" destOrd="0" presId="urn:microsoft.com/office/officeart/2005/8/layout/list1"/>
    <dgm:cxn modelId="{1A007281-F2A4-48B9-9F9B-8D0D9785F900}" type="presParOf" srcId="{C4CF0D5F-5656-4DFB-BEAF-A591918CBA19}" destId="{56231E31-B8BB-4A87-AC6B-95DA0919EA9B}" srcOrd="1" destOrd="0" presId="urn:microsoft.com/office/officeart/2005/8/layout/list1"/>
    <dgm:cxn modelId="{DB6CEBBB-98C5-4D0B-A9AD-32D5C982F5C5}" type="presParOf" srcId="{6F030F77-A3AF-44C0-A84C-6E3D6ECC7BA2}" destId="{46D0A80E-0A32-459D-8C78-46CDADA18628}" srcOrd="1" destOrd="0" presId="urn:microsoft.com/office/officeart/2005/8/layout/list1"/>
    <dgm:cxn modelId="{19022C1E-E200-4890-9E35-4FCC50383987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Próba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b="1" dirty="0" smtClean="0"/>
            <a:t>Wywiady grupowe z nauczycielami</a:t>
          </a:r>
          <a:r>
            <a:rPr lang="pl-PL" dirty="0" smtClean="0"/>
            <a:t>: w każdej ze szkół zrealizowany zostanie jeden wywiad grupowy</a:t>
          </a:r>
          <a:endParaRPr lang="pl-PL" dirty="0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8FF5CC22-D26B-4CEB-BB95-4CC441FF1E75}">
      <dgm:prSet/>
      <dgm:spPr/>
      <dgm:t>
        <a:bodyPr/>
        <a:lstStyle/>
        <a:p>
          <a:r>
            <a:rPr lang="pl-PL" b="1" dirty="0" smtClean="0"/>
            <a:t>Wywiady grupowe z uczniami</a:t>
          </a:r>
          <a:r>
            <a:rPr lang="pl-PL" dirty="0" smtClean="0"/>
            <a:t>: wywiady grupowe z uczniami zostaną przeprowadzone na każdym poziomie nauczania gimnazjum w każdej szkole. W wywiadach będzie brało w jednej sesji po 8-10 uczniów. W każdej szkole zostaną zrealizowane 3 fokusy </a:t>
          </a:r>
          <a:endParaRPr lang="pl-PL" dirty="0"/>
        </a:p>
      </dgm:t>
    </dgm:pt>
    <dgm:pt modelId="{D078F69E-11CC-40F9-87AA-25F8D2F88C94}" type="parTrans" cxnId="{7C89A975-D6D8-461E-8A4B-DB38A5A91946}">
      <dgm:prSet/>
      <dgm:spPr/>
      <dgm:t>
        <a:bodyPr/>
        <a:lstStyle/>
        <a:p>
          <a:endParaRPr lang="pl-PL"/>
        </a:p>
      </dgm:t>
    </dgm:pt>
    <dgm:pt modelId="{2E0FE838-1747-469E-A6AB-54506402E055}" type="sibTrans" cxnId="{7C89A975-D6D8-461E-8A4B-DB38A5A91946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F69D9ACE-922E-4358-925A-EA7221A06F0C}" type="presOf" srcId="{82DAEBC7-9B93-4E3A-A479-EF5DF2584183}" destId="{CC565D57-0EDC-4E23-90F2-13E46F43E7E5}" srcOrd="0" destOrd="0" presId="urn:microsoft.com/office/officeart/2005/8/layout/list1"/>
    <dgm:cxn modelId="{7C89A975-D6D8-461E-8A4B-DB38A5A91946}" srcId="{82DAEBC7-9B93-4E3A-A479-EF5DF2584183}" destId="{8FF5CC22-D26B-4CEB-BB95-4CC441FF1E75}" srcOrd="1" destOrd="0" parTransId="{D078F69E-11CC-40F9-87AA-25F8D2F88C94}" sibTransId="{2E0FE838-1747-469E-A6AB-54506402E055}"/>
    <dgm:cxn modelId="{E8504E98-ECB0-4A58-9235-84A33C7D7B9E}" type="presOf" srcId="{EBE3E42B-2EB4-469E-B95D-CB8BB3FADFDB}" destId="{6F030F77-A3AF-44C0-A84C-6E3D6ECC7BA2}" srcOrd="0" destOrd="0" presId="urn:microsoft.com/office/officeart/2005/8/layout/list1"/>
    <dgm:cxn modelId="{F31F47CC-2EE3-44B8-B877-938773F01DF2}" type="presOf" srcId="{8FF5CC22-D26B-4CEB-BB95-4CC441FF1E75}" destId="{A7F411B6-FEC4-4E4D-AC12-266146B24411}" srcOrd="0" destOrd="1" presId="urn:microsoft.com/office/officeart/2005/8/layout/list1"/>
    <dgm:cxn modelId="{ABC09438-5685-4E6D-B050-1C54ACE9CA22}" type="presOf" srcId="{82DAEBC7-9B93-4E3A-A479-EF5DF2584183}" destId="{56231E31-B8BB-4A87-AC6B-95DA0919EA9B}" srcOrd="1" destOrd="0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58E5A3F5-3318-4D64-972D-AB629A2255E5}" type="presOf" srcId="{B265478F-2F76-488B-A059-E5368E274F1B}" destId="{A7F411B6-FEC4-4E4D-AC12-266146B24411}" srcOrd="0" destOrd="0" presId="urn:microsoft.com/office/officeart/2005/8/layout/list1"/>
    <dgm:cxn modelId="{E2EF222A-3203-4868-8EA9-E6DC42873CE1}" type="presParOf" srcId="{6F030F77-A3AF-44C0-A84C-6E3D6ECC7BA2}" destId="{C4CF0D5F-5656-4DFB-BEAF-A591918CBA19}" srcOrd="0" destOrd="0" presId="urn:microsoft.com/office/officeart/2005/8/layout/list1"/>
    <dgm:cxn modelId="{7FC71A3D-3C02-4B1B-B85C-9237A1280017}" type="presParOf" srcId="{C4CF0D5F-5656-4DFB-BEAF-A591918CBA19}" destId="{CC565D57-0EDC-4E23-90F2-13E46F43E7E5}" srcOrd="0" destOrd="0" presId="urn:microsoft.com/office/officeart/2005/8/layout/list1"/>
    <dgm:cxn modelId="{31CFC98D-4592-4D5E-AD42-1013F302C185}" type="presParOf" srcId="{C4CF0D5F-5656-4DFB-BEAF-A591918CBA19}" destId="{56231E31-B8BB-4A87-AC6B-95DA0919EA9B}" srcOrd="1" destOrd="0" presId="urn:microsoft.com/office/officeart/2005/8/layout/list1"/>
    <dgm:cxn modelId="{814BBBFB-4324-409F-A8E6-3F8BAB0AF329}" type="presParOf" srcId="{6F030F77-A3AF-44C0-A84C-6E3D6ECC7BA2}" destId="{46D0A80E-0A32-459D-8C78-46CDADA18628}" srcOrd="1" destOrd="0" presId="urn:microsoft.com/office/officeart/2005/8/layout/list1"/>
    <dgm:cxn modelId="{19AE476D-7138-44EA-BFDF-8ADD1726172D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E3E42B-2EB4-469E-B95D-CB8BB3FADFDB}" type="doc">
      <dgm:prSet loTypeId="urn:microsoft.com/office/officeart/2005/8/layout/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2DAEBC7-9B93-4E3A-A479-EF5DF2584183}">
      <dgm:prSet phldrT="[Tekst]"/>
      <dgm:spPr/>
      <dgm:t>
        <a:bodyPr/>
        <a:lstStyle/>
        <a:p>
          <a:r>
            <a:rPr lang="pl-PL" dirty="0" smtClean="0"/>
            <a:t>Technika i przebieg</a:t>
          </a:r>
          <a:endParaRPr lang="pl-PL" dirty="0"/>
        </a:p>
      </dgm:t>
    </dgm:pt>
    <dgm:pt modelId="{64C1F035-CCFA-4897-8EA3-99B5FF2076B6}" type="parTrans" cxnId="{BA439A32-8EAC-4797-B4C7-A65650FD7A10}">
      <dgm:prSet/>
      <dgm:spPr/>
      <dgm:t>
        <a:bodyPr/>
        <a:lstStyle/>
        <a:p>
          <a:endParaRPr lang="pl-PL"/>
        </a:p>
      </dgm:t>
    </dgm:pt>
    <dgm:pt modelId="{4E2507E6-DAB8-4669-AF9B-B44473AA1BC4}" type="sibTrans" cxnId="{BA439A32-8EAC-4797-B4C7-A65650FD7A10}">
      <dgm:prSet/>
      <dgm:spPr/>
      <dgm:t>
        <a:bodyPr/>
        <a:lstStyle/>
        <a:p>
          <a:endParaRPr lang="pl-PL"/>
        </a:p>
      </dgm:t>
    </dgm:pt>
    <dgm:pt modelId="{B265478F-2F76-488B-A059-E5368E274F1B}">
      <dgm:prSet/>
      <dgm:spPr/>
      <dgm:t>
        <a:bodyPr/>
        <a:lstStyle/>
        <a:p>
          <a:r>
            <a:rPr lang="pl-PL" dirty="0" smtClean="0"/>
            <a:t>Polegać będzie na zaplanowanej obserwacji przebiegu lekcji ze względu na ustalone kryteria zgodnie z kwestionariuszem rejestracji</a:t>
          </a:r>
          <a:endParaRPr lang="pl-PL" dirty="0"/>
        </a:p>
      </dgm:t>
    </dgm:pt>
    <dgm:pt modelId="{A74440AB-4A62-45C2-88FC-D8E572103F43}" type="parTrans" cxnId="{D2B2D09B-15E0-4739-9934-782DF81DBEFE}">
      <dgm:prSet/>
      <dgm:spPr/>
      <dgm:t>
        <a:bodyPr/>
        <a:lstStyle/>
        <a:p>
          <a:endParaRPr lang="pl-PL"/>
        </a:p>
      </dgm:t>
    </dgm:pt>
    <dgm:pt modelId="{E5FF1DED-8AE0-4C4A-B54F-6430BE3CE725}" type="sibTrans" cxnId="{D2B2D09B-15E0-4739-9934-782DF81DBEFE}">
      <dgm:prSet/>
      <dgm:spPr/>
      <dgm:t>
        <a:bodyPr/>
        <a:lstStyle/>
        <a:p>
          <a:endParaRPr lang="pl-PL"/>
        </a:p>
      </dgm:t>
    </dgm:pt>
    <dgm:pt modelId="{6F030F77-A3AF-44C0-A84C-6E3D6ECC7BA2}" type="pres">
      <dgm:prSet presAssocID="{EBE3E42B-2EB4-469E-B95D-CB8BB3FADF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CF0D5F-5656-4DFB-BEAF-A591918CBA19}" type="pres">
      <dgm:prSet presAssocID="{82DAEBC7-9B93-4E3A-A479-EF5DF2584183}" presName="parentLin" presStyleCnt="0"/>
      <dgm:spPr/>
    </dgm:pt>
    <dgm:pt modelId="{CC565D57-0EDC-4E23-90F2-13E46F43E7E5}" type="pres">
      <dgm:prSet presAssocID="{82DAEBC7-9B93-4E3A-A479-EF5DF2584183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6231E31-B8BB-4A87-AC6B-95DA0919EA9B}" type="pres">
      <dgm:prSet presAssocID="{82DAEBC7-9B93-4E3A-A479-EF5DF258418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D0A80E-0A32-459D-8C78-46CDADA18628}" type="pres">
      <dgm:prSet presAssocID="{82DAEBC7-9B93-4E3A-A479-EF5DF2584183}" presName="negativeSpace" presStyleCnt="0"/>
      <dgm:spPr/>
    </dgm:pt>
    <dgm:pt modelId="{A7F411B6-FEC4-4E4D-AC12-266146B24411}" type="pres">
      <dgm:prSet presAssocID="{82DAEBC7-9B93-4E3A-A479-EF5DF25841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E73D036-2372-4B57-99F4-50F76D22FBFF}" type="presOf" srcId="{82DAEBC7-9B93-4E3A-A479-EF5DF2584183}" destId="{CC565D57-0EDC-4E23-90F2-13E46F43E7E5}" srcOrd="0" destOrd="0" presId="urn:microsoft.com/office/officeart/2005/8/layout/list1"/>
    <dgm:cxn modelId="{D2B2D09B-15E0-4739-9934-782DF81DBEFE}" srcId="{82DAEBC7-9B93-4E3A-A479-EF5DF2584183}" destId="{B265478F-2F76-488B-A059-E5368E274F1B}" srcOrd="0" destOrd="0" parTransId="{A74440AB-4A62-45C2-88FC-D8E572103F43}" sibTransId="{E5FF1DED-8AE0-4C4A-B54F-6430BE3CE725}"/>
    <dgm:cxn modelId="{9C50F5C7-3ADA-4158-9E61-AAC2BBF03861}" type="presOf" srcId="{B265478F-2F76-488B-A059-E5368E274F1B}" destId="{A7F411B6-FEC4-4E4D-AC12-266146B24411}" srcOrd="0" destOrd="0" presId="urn:microsoft.com/office/officeart/2005/8/layout/list1"/>
    <dgm:cxn modelId="{B1A4081C-B3F3-4DA8-AB56-DC90C9738719}" type="presOf" srcId="{82DAEBC7-9B93-4E3A-A479-EF5DF2584183}" destId="{56231E31-B8BB-4A87-AC6B-95DA0919EA9B}" srcOrd="1" destOrd="0" presId="urn:microsoft.com/office/officeart/2005/8/layout/list1"/>
    <dgm:cxn modelId="{56FCB75C-F2F9-4727-8DEE-B1520DF07450}" type="presOf" srcId="{EBE3E42B-2EB4-469E-B95D-CB8BB3FADFDB}" destId="{6F030F77-A3AF-44C0-A84C-6E3D6ECC7BA2}" srcOrd="0" destOrd="0" presId="urn:microsoft.com/office/officeart/2005/8/layout/list1"/>
    <dgm:cxn modelId="{BA439A32-8EAC-4797-B4C7-A65650FD7A10}" srcId="{EBE3E42B-2EB4-469E-B95D-CB8BB3FADFDB}" destId="{82DAEBC7-9B93-4E3A-A479-EF5DF2584183}" srcOrd="0" destOrd="0" parTransId="{64C1F035-CCFA-4897-8EA3-99B5FF2076B6}" sibTransId="{4E2507E6-DAB8-4669-AF9B-B44473AA1BC4}"/>
    <dgm:cxn modelId="{0193635A-B577-493F-8519-4BDD504DAB58}" type="presParOf" srcId="{6F030F77-A3AF-44C0-A84C-6E3D6ECC7BA2}" destId="{C4CF0D5F-5656-4DFB-BEAF-A591918CBA19}" srcOrd="0" destOrd="0" presId="urn:microsoft.com/office/officeart/2005/8/layout/list1"/>
    <dgm:cxn modelId="{A5DE7230-D876-4831-9CE0-F21FCA487883}" type="presParOf" srcId="{C4CF0D5F-5656-4DFB-BEAF-A591918CBA19}" destId="{CC565D57-0EDC-4E23-90F2-13E46F43E7E5}" srcOrd="0" destOrd="0" presId="urn:microsoft.com/office/officeart/2005/8/layout/list1"/>
    <dgm:cxn modelId="{6FA36315-DF44-41AC-BA0E-E37E83FD07E6}" type="presParOf" srcId="{C4CF0D5F-5656-4DFB-BEAF-A591918CBA19}" destId="{56231E31-B8BB-4A87-AC6B-95DA0919EA9B}" srcOrd="1" destOrd="0" presId="urn:microsoft.com/office/officeart/2005/8/layout/list1"/>
    <dgm:cxn modelId="{76735C3F-10CA-4242-8F43-637BC77995A5}" type="presParOf" srcId="{6F030F77-A3AF-44C0-A84C-6E3D6ECC7BA2}" destId="{46D0A80E-0A32-459D-8C78-46CDADA18628}" srcOrd="1" destOrd="0" presId="urn:microsoft.com/office/officeart/2005/8/layout/list1"/>
    <dgm:cxn modelId="{57E72EBC-F5C3-4FF7-8913-D12F9FD635AC}" type="presParOf" srcId="{6F030F77-A3AF-44C0-A84C-6E3D6ECC7BA2}" destId="{A7F411B6-FEC4-4E4D-AC12-266146B244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B3797-E85F-4D04-8122-15AEC069A862}">
      <dsp:nvSpPr>
        <dsp:cNvPr id="0" name=""/>
        <dsp:cNvSpPr/>
      </dsp:nvSpPr>
      <dsp:spPr>
        <a:xfrm>
          <a:off x="0" y="286385"/>
          <a:ext cx="6884987" cy="41309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700" b="1" kern="1200" dirty="0" smtClean="0"/>
            <a:t>Generowanie, tworzenie, budowanie pomysłów, idei rozwiązywania problemów w procesie edukacyjnym</a:t>
          </a:r>
          <a:r>
            <a:rPr lang="pl-PL" sz="4700" kern="1200" dirty="0" smtClean="0"/>
            <a:t> </a:t>
          </a:r>
          <a:endParaRPr lang="pl-PL" sz="4700" kern="1200" dirty="0"/>
        </a:p>
      </dsp:txBody>
      <dsp:txXfrm>
        <a:off x="0" y="286385"/>
        <a:ext cx="6884987" cy="413099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482495"/>
          <a:ext cx="6768752" cy="478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5330" tIns="416560" rIns="52533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 każdej szkole zostanie zarejestrowany lub poddany obserwacji uczestniczącej cykl zajęć – </a:t>
          </a:r>
          <a:r>
            <a:rPr lang="pl-PL" sz="2000" kern="1200" dirty="0" err="1" smtClean="0"/>
            <a:t>zajęć</a:t>
          </a:r>
          <a:r>
            <a:rPr lang="pl-PL" sz="2000" kern="1200" dirty="0" smtClean="0"/>
            <a:t> z literatury, zajęć językowych i poświęconych problematyce wielokulturowości, kultury regionalnej, lokalnej. 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Każdy cykl obejmować będzie po 3 jednostki lekcyjne. 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Ponadto w każdej klasie badacze zrealizują po 1 projekcie edukacyjnym typu </a:t>
          </a:r>
          <a:r>
            <a:rPr lang="pl-PL" sz="2000" kern="1200" dirty="0" err="1" smtClean="0"/>
            <a:t>WebQuest</a:t>
          </a:r>
          <a:r>
            <a:rPr lang="pl-PL" sz="2000" kern="1200" dirty="0" smtClean="0"/>
            <a:t>, który również będzie rejestrowany. 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Zakładając, że w każdej szkole będzie po 3 nauczycieli, rejestracji zostanie poddanych 90 jednostek lekcyjnych oraz dodatkowych 10 w ramach projektu </a:t>
          </a:r>
          <a:r>
            <a:rPr lang="pl-PL" sz="2000" kern="1200" dirty="0" err="1" smtClean="0"/>
            <a:t>WebQuest</a:t>
          </a:r>
          <a:r>
            <a:rPr lang="pl-PL" sz="2000" kern="1200" dirty="0" smtClean="0"/>
            <a:t> – łącznie 100 lekcji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kern="1200" dirty="0"/>
        </a:p>
      </dsp:txBody>
      <dsp:txXfrm>
        <a:off x="0" y="482495"/>
        <a:ext cx="6768752" cy="4788000"/>
      </dsp:txXfrm>
    </dsp:sp>
    <dsp:sp modelId="{56231E31-B8BB-4A87-AC6B-95DA0919EA9B}">
      <dsp:nvSpPr>
        <dsp:cNvPr id="0" name=""/>
        <dsp:cNvSpPr/>
      </dsp:nvSpPr>
      <dsp:spPr>
        <a:xfrm>
          <a:off x="338437" y="187295"/>
          <a:ext cx="473812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90" tIns="0" rIns="1790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Próba</a:t>
          </a:r>
          <a:endParaRPr lang="pl-PL" sz="2000" kern="1200" dirty="0"/>
        </a:p>
      </dsp:txBody>
      <dsp:txXfrm>
        <a:off x="338437" y="187295"/>
        <a:ext cx="4738126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B3797-E85F-4D04-8122-15AEC069A862}">
      <dsp:nvSpPr>
        <dsp:cNvPr id="0" name=""/>
        <dsp:cNvSpPr/>
      </dsp:nvSpPr>
      <dsp:spPr>
        <a:xfrm>
          <a:off x="0" y="196532"/>
          <a:ext cx="7467600" cy="44805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600" b="1" kern="1200" dirty="0" smtClean="0"/>
            <a:t>Poznanie i zrozumienie perspektywy nauczycieli, uczniów, psychologów, pedagogów, w tym również poznanie ich języka</a:t>
          </a:r>
          <a:endParaRPr lang="pl-PL" sz="4600" kern="1200" dirty="0"/>
        </a:p>
      </dsp:txBody>
      <dsp:txXfrm>
        <a:off x="0" y="196532"/>
        <a:ext cx="7467600" cy="44805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B3797-E85F-4D04-8122-15AEC069A862}">
      <dsp:nvSpPr>
        <dsp:cNvPr id="0" name=""/>
        <dsp:cNvSpPr/>
      </dsp:nvSpPr>
      <dsp:spPr>
        <a:xfrm>
          <a:off x="0" y="196532"/>
          <a:ext cx="7467600" cy="44805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800" b="1" kern="1200" dirty="0" smtClean="0"/>
            <a:t>Odkrywanie motywów, potrzeb i postaw związanych z danym działaniem wśród badanych</a:t>
          </a:r>
          <a:endParaRPr lang="pl-PL" sz="5800" kern="1200" dirty="0"/>
        </a:p>
      </dsp:txBody>
      <dsp:txXfrm>
        <a:off x="0" y="196532"/>
        <a:ext cx="7467600" cy="44805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2B3797-E85F-4D04-8122-15AEC069A862}">
      <dsp:nvSpPr>
        <dsp:cNvPr id="0" name=""/>
        <dsp:cNvSpPr/>
      </dsp:nvSpPr>
      <dsp:spPr>
        <a:xfrm>
          <a:off x="0" y="0"/>
          <a:ext cx="7467600" cy="44805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100" b="1" kern="1200" dirty="0" smtClean="0"/>
            <a:t>Uzyskanie materiału pozwalającego </a:t>
          </a:r>
          <a:r>
            <a:rPr lang="pl-PL" sz="5100" b="1" kern="1200" dirty="0" err="1" smtClean="0"/>
            <a:t>usensownić</a:t>
          </a:r>
          <a:r>
            <a:rPr lang="pl-PL" sz="5100" b="1" kern="1200" dirty="0" smtClean="0"/>
            <a:t> wyniki uzyskane następnie w badaniach ilościowych</a:t>
          </a:r>
          <a:endParaRPr lang="pl-PL" sz="5100" kern="1200" dirty="0"/>
        </a:p>
      </dsp:txBody>
      <dsp:txXfrm>
        <a:off x="0" y="0"/>
        <a:ext cx="7467600" cy="44805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653327"/>
          <a:ext cx="7467600" cy="4054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687324" rIns="579569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300" kern="1200" smtClean="0"/>
            <a:t>Polegać będzie na ustnym zadawaniu pytań respondentowi przez badacza. Pytania będą z góry ustalone, ale niekoniecznie będą zadawane w takim samym brzmieniu i kolejności. Wywiad będzie trwał ok. 1,5 godziny… </a:t>
          </a:r>
          <a:endParaRPr lang="pl-PL" sz="3300" kern="1200"/>
        </a:p>
      </dsp:txBody>
      <dsp:txXfrm>
        <a:off x="0" y="653327"/>
        <a:ext cx="7467600" cy="4054050"/>
      </dsp:txXfrm>
    </dsp:sp>
    <dsp:sp modelId="{56231E31-B8BB-4A87-AC6B-95DA0919EA9B}">
      <dsp:nvSpPr>
        <dsp:cNvPr id="0" name=""/>
        <dsp:cNvSpPr/>
      </dsp:nvSpPr>
      <dsp:spPr>
        <a:xfrm>
          <a:off x="373380" y="166247"/>
          <a:ext cx="52273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kern="1200" dirty="0" smtClean="0"/>
            <a:t>Technika i przebieg</a:t>
          </a:r>
          <a:endParaRPr lang="pl-PL" sz="3300" kern="1200" dirty="0"/>
        </a:p>
      </dsp:txBody>
      <dsp:txXfrm>
        <a:off x="373380" y="166247"/>
        <a:ext cx="5227320" cy="9741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378264"/>
          <a:ext cx="6624736" cy="4895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153" tIns="437388" rIns="514153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b="1" kern="1200" dirty="0" smtClean="0"/>
            <a:t>Wywiady z nauczycielami</a:t>
          </a:r>
          <a:r>
            <a:rPr lang="pl-PL" sz="2100" kern="1200" dirty="0" smtClean="0"/>
            <a:t>: wywiadami pogłębionymi zostaną objęci wszyscy nauczyciele języka polskiego w gimnazjum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 smtClean="0"/>
            <a:t>Wywiady z pedagogami, psychologami: wywiadami pogłębionymi zostaną objęci wszyscy pedagogowie, psychologowie w gimnazjach.</a:t>
          </a:r>
          <a:endParaRPr lang="pl-P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b="1" kern="1200" dirty="0" smtClean="0"/>
            <a:t>Wywiady z uczniami</a:t>
          </a:r>
          <a:r>
            <a:rPr lang="pl-PL" sz="2100" kern="1200" dirty="0" smtClean="0"/>
            <a:t>: wywiadami pogłębionymi zostaną objęci wylosowani uczniowie na każdym poziomie nauczania gimnazjum w każdej szkole. Z różnych klas wylosowanych zostanie po 6 uczniów na każdym poziomie nauczania. Oznacza to, że w każdym gimnazjum zrealizowanych zostanie po 18 wywiadów. </a:t>
          </a:r>
          <a:endParaRPr lang="pl-PL" sz="2100" kern="1200" dirty="0"/>
        </a:p>
      </dsp:txBody>
      <dsp:txXfrm>
        <a:off x="0" y="378264"/>
        <a:ext cx="6624736" cy="4895100"/>
      </dsp:txXfrm>
    </dsp:sp>
    <dsp:sp modelId="{56231E31-B8BB-4A87-AC6B-95DA0919EA9B}">
      <dsp:nvSpPr>
        <dsp:cNvPr id="0" name=""/>
        <dsp:cNvSpPr/>
      </dsp:nvSpPr>
      <dsp:spPr>
        <a:xfrm>
          <a:off x="331236" y="68304"/>
          <a:ext cx="463731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79" tIns="0" rIns="175279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Próba</a:t>
          </a:r>
          <a:endParaRPr lang="pl-PL" sz="2100" kern="1200" dirty="0"/>
        </a:p>
      </dsp:txBody>
      <dsp:txXfrm>
        <a:off x="331236" y="68304"/>
        <a:ext cx="4637315" cy="6199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707372"/>
          <a:ext cx="7467600" cy="393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666496" rIns="57956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200" kern="1200" dirty="0" smtClean="0"/>
            <a:t>Polegać będzie na prowadzeniu przez moderatora dyskusji grupowej zgodnych ze scenariuszem, przy czym pytania będą zadawane w zależności od dynamiki rozmowy. Wywiad będzie trwał ok. 1,5 godziny… </a:t>
          </a:r>
          <a:endParaRPr lang="pl-PL" sz="3200" kern="1200" dirty="0"/>
        </a:p>
      </dsp:txBody>
      <dsp:txXfrm>
        <a:off x="0" y="707372"/>
        <a:ext cx="7467600" cy="3931199"/>
      </dsp:txXfrm>
    </dsp:sp>
    <dsp:sp modelId="{56231E31-B8BB-4A87-AC6B-95DA0919EA9B}">
      <dsp:nvSpPr>
        <dsp:cNvPr id="0" name=""/>
        <dsp:cNvSpPr/>
      </dsp:nvSpPr>
      <dsp:spPr>
        <a:xfrm>
          <a:off x="373380" y="235052"/>
          <a:ext cx="522732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Technika i przebieg</a:t>
          </a:r>
          <a:endParaRPr lang="pl-PL" sz="3200" kern="1200" dirty="0"/>
        </a:p>
      </dsp:txBody>
      <dsp:txXfrm>
        <a:off x="373380" y="235052"/>
        <a:ext cx="5227320" cy="94464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434717"/>
          <a:ext cx="6912768" cy="510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508" tIns="562356" rIns="53650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b="1" kern="1200" dirty="0" smtClean="0"/>
            <a:t>Wywiady grupowe z nauczycielami</a:t>
          </a:r>
          <a:r>
            <a:rPr lang="pl-PL" sz="2700" kern="1200" dirty="0" smtClean="0"/>
            <a:t>: w każdej ze szkół zrealizowany zostanie jeden wywiad grupowy</a:t>
          </a:r>
          <a:endParaRPr lang="pl-PL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700" b="1" kern="1200" dirty="0" smtClean="0"/>
            <a:t>Wywiady grupowe z uczniami</a:t>
          </a:r>
          <a:r>
            <a:rPr lang="pl-PL" sz="2700" kern="1200" dirty="0" smtClean="0"/>
            <a:t>: wywiady grupowe z uczniami zostaną przeprowadzone na każdym poziomie nauczania gimnazjum w każdej szkole. W wywiadach będzie brało w jednej sesji po 8-10 uczniów. W każdej szkole zostaną zrealizowane 3 fokusy </a:t>
          </a:r>
          <a:endParaRPr lang="pl-PL" sz="2700" kern="1200" dirty="0"/>
        </a:p>
      </dsp:txBody>
      <dsp:txXfrm>
        <a:off x="0" y="434717"/>
        <a:ext cx="6912768" cy="5103000"/>
      </dsp:txXfrm>
    </dsp:sp>
    <dsp:sp modelId="{56231E31-B8BB-4A87-AC6B-95DA0919EA9B}">
      <dsp:nvSpPr>
        <dsp:cNvPr id="0" name=""/>
        <dsp:cNvSpPr/>
      </dsp:nvSpPr>
      <dsp:spPr>
        <a:xfrm>
          <a:off x="345638" y="36197"/>
          <a:ext cx="4838937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smtClean="0"/>
            <a:t>Próba</a:t>
          </a:r>
          <a:endParaRPr lang="pl-PL" sz="2700" kern="1200" dirty="0"/>
        </a:p>
      </dsp:txBody>
      <dsp:txXfrm>
        <a:off x="345638" y="36197"/>
        <a:ext cx="4838937" cy="7970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411B6-FEC4-4E4D-AC12-266146B24411}">
      <dsp:nvSpPr>
        <dsp:cNvPr id="0" name=""/>
        <dsp:cNvSpPr/>
      </dsp:nvSpPr>
      <dsp:spPr>
        <a:xfrm>
          <a:off x="0" y="728522"/>
          <a:ext cx="7467600" cy="396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770636" rIns="579569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3700" kern="1200" dirty="0" smtClean="0"/>
            <a:t>Polegać będzie na zaplanowanej obserwacji przebiegu lekcji ze względu na ustalone kryteria zgodnie z kwestionariuszem rejestracji</a:t>
          </a:r>
          <a:endParaRPr lang="pl-PL" sz="3700" kern="1200" dirty="0"/>
        </a:p>
      </dsp:txBody>
      <dsp:txXfrm>
        <a:off x="0" y="728522"/>
        <a:ext cx="7467600" cy="3962700"/>
      </dsp:txXfrm>
    </dsp:sp>
    <dsp:sp modelId="{56231E31-B8BB-4A87-AC6B-95DA0919EA9B}">
      <dsp:nvSpPr>
        <dsp:cNvPr id="0" name=""/>
        <dsp:cNvSpPr/>
      </dsp:nvSpPr>
      <dsp:spPr>
        <a:xfrm>
          <a:off x="373380" y="182402"/>
          <a:ext cx="5227320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Technika i przebieg</a:t>
          </a:r>
          <a:endParaRPr lang="pl-PL" sz="3700" kern="1200" dirty="0"/>
        </a:p>
      </dsp:txBody>
      <dsp:txXfrm>
        <a:off x="373380" y="182402"/>
        <a:ext cx="5227320" cy="109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6E7D5-1AE4-4645-9575-9FE0DC584DB6}" type="datetimeFigureOut">
              <a:rPr lang="pl-PL" smtClean="0"/>
              <a:pPr/>
              <a:t>2012-10-31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2AF1A-3CD9-430F-B853-9F9D0B589FA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dirty="0" smtClean="0"/>
              <a:t>Nie są to metody przeciwstawne, lecz komplementarne </a:t>
            </a:r>
          </a:p>
          <a:p>
            <a:pPr eaLnBrk="1" hangingPunct="1"/>
            <a:r>
              <a:rPr lang="pl-PL" dirty="0" smtClean="0"/>
              <a:t>Badania jakościowe stanowią 10-20% badań prowadzonych ad hoc. 60% badań jakościowych stanowią fokusy.</a:t>
            </a:r>
          </a:p>
          <a:p>
            <a:pPr eaLnBrk="1" hangingPunct="1"/>
            <a:r>
              <a:rPr lang="pl-PL" dirty="0" smtClean="0"/>
              <a:t>W Polsce 11% badań w ogóle (25% ad hoc), z czego 8% to fokusy. W Polsce fokusy stanowią 73% badań jakościowych. </a:t>
            </a:r>
          </a:p>
          <a:p>
            <a:pPr eaLnBrk="1" hangingPunct="1"/>
            <a:endParaRPr lang="pl-PL" dirty="0" smtClean="0"/>
          </a:p>
          <a:p>
            <a:pPr eaLnBrk="1" hangingPunct="1"/>
            <a:endParaRPr lang="pl-PL" dirty="0" smtClean="0"/>
          </a:p>
          <a:p>
            <a:pPr eaLnBrk="1" hangingPunct="1"/>
            <a:endParaRPr lang="pl-PL" dirty="0" smtClean="0"/>
          </a:p>
          <a:p>
            <a:pPr eaLnBrk="1" hangingPunct="1"/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2AF1A-3CD9-430F-B853-9F9D0B589FA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2AF1A-3CD9-430F-B853-9F9D0B589FA6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BE-projekt-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28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32616" y="1339060"/>
            <a:ext cx="5725860" cy="3984062"/>
          </a:xfrm>
        </p:spPr>
        <p:txBody>
          <a:bodyPr/>
          <a:lstStyle>
            <a:lvl1pPr>
              <a:defRPr sz="2500"/>
            </a:lvl1pPr>
          </a:lstStyle>
          <a:p>
            <a:r>
              <a:rPr lang="pl-PL" smtClean="0"/>
              <a:t>Kliknij, aby edytować styl</a:t>
            </a:r>
            <a:endParaRPr lang="pt-P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32616" y="5583733"/>
            <a:ext cx="5725860" cy="380120"/>
          </a:xfrm>
        </p:spPr>
        <p:txBody>
          <a:bodyPr/>
          <a:lstStyle>
            <a:lvl1pPr>
              <a:defRPr sz="900"/>
            </a:lvl1pPr>
          </a:lstStyle>
          <a:p>
            <a:r>
              <a:rPr lang="pl-PL" smtClean="0"/>
              <a:t>Kliknij, aby edytować styl wzorca podtytułu</a:t>
            </a:r>
            <a:endParaRPr lang="pt-PT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65242" y="293729"/>
            <a:ext cx="1721287" cy="548582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801379" y="293729"/>
            <a:ext cx="5033544" cy="548582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531" y="2130976"/>
            <a:ext cx="7772943" cy="1470086"/>
          </a:xfrm>
          <a:prstGeom prst="rect">
            <a:avLst/>
          </a:prstGeom>
        </p:spPr>
        <p:txBody>
          <a:bodyPr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057" y="3886155"/>
            <a:ext cx="6401886" cy="1752295"/>
          </a:xfrm>
          <a:prstGeom prst="rect">
            <a:avLst/>
          </a:prstGeom>
        </p:spPr>
        <p:txBody>
          <a:bodyPr lIns="80119" tIns="40060" rIns="80119" bIns="40060"/>
          <a:lstStyle>
            <a:lvl1pPr marL="0" indent="0" algn="ctr">
              <a:buNone/>
              <a:defRPr/>
            </a:lvl1pPr>
            <a:lvl2pPr marL="400596" indent="0" algn="ctr">
              <a:buNone/>
              <a:defRPr/>
            </a:lvl2pPr>
            <a:lvl3pPr marL="801188" indent="0" algn="ctr">
              <a:buNone/>
              <a:defRPr/>
            </a:lvl3pPr>
            <a:lvl4pPr marL="1201783" indent="0" algn="ctr">
              <a:buNone/>
              <a:defRPr/>
            </a:lvl4pPr>
            <a:lvl5pPr marL="1602377" indent="0" algn="ctr">
              <a:buNone/>
              <a:defRPr/>
            </a:lvl5pPr>
            <a:lvl6pPr marL="2002973" indent="0" algn="ctr">
              <a:buNone/>
              <a:defRPr/>
            </a:lvl6pPr>
            <a:lvl7pPr marL="2403567" indent="0" algn="ctr">
              <a:buNone/>
              <a:defRPr/>
            </a:lvl7pPr>
            <a:lvl8pPr marL="2804161" indent="0" algn="ctr">
              <a:buNone/>
              <a:defRPr/>
            </a:lvl8pPr>
            <a:lvl9pPr marL="3204755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5014"/>
            <a:ext cx="8229057" cy="1143240"/>
          </a:xfrm>
          <a:prstGeom prst="rect">
            <a:avLst/>
          </a:prstGeom>
        </p:spPr>
        <p:txBody>
          <a:bodyPr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474" y="1599673"/>
            <a:ext cx="8229057" cy="4526884"/>
          </a:xfrm>
          <a:prstGeom prst="rect">
            <a:avLst/>
          </a:prstGeom>
        </p:spPr>
        <p:txBody>
          <a:bodyPr lIns="80119" tIns="40060" rIns="80119" bIns="4006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183" y="4407380"/>
            <a:ext cx="7772943" cy="1362097"/>
          </a:xfrm>
          <a:prstGeom prst="rect">
            <a:avLst/>
          </a:prstGeom>
        </p:spPr>
        <p:txBody>
          <a:bodyPr lIns="80119" tIns="40060" rIns="80119" bIns="40060" anchor="t"/>
          <a:lstStyle>
            <a:lvl1pPr algn="l">
              <a:defRPr sz="35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183" y="2907058"/>
            <a:ext cx="7772943" cy="1500322"/>
          </a:xfrm>
          <a:prstGeom prst="rect">
            <a:avLst/>
          </a:prstGeom>
        </p:spPr>
        <p:txBody>
          <a:bodyPr lIns="80119" tIns="40060" rIns="80119" bIns="40060" anchor="b"/>
          <a:lstStyle>
            <a:lvl1pPr marL="0" indent="0">
              <a:buNone/>
              <a:defRPr sz="1800"/>
            </a:lvl1pPr>
            <a:lvl2pPr marL="400596" indent="0">
              <a:buNone/>
              <a:defRPr sz="1600"/>
            </a:lvl2pPr>
            <a:lvl3pPr marL="801188" indent="0">
              <a:buNone/>
              <a:defRPr sz="1400"/>
            </a:lvl3pPr>
            <a:lvl4pPr marL="1201783" indent="0">
              <a:buNone/>
              <a:defRPr sz="1200"/>
            </a:lvl4pPr>
            <a:lvl5pPr marL="1602377" indent="0">
              <a:buNone/>
              <a:defRPr sz="1200"/>
            </a:lvl5pPr>
            <a:lvl6pPr marL="2002973" indent="0">
              <a:buNone/>
              <a:defRPr sz="1200"/>
            </a:lvl6pPr>
            <a:lvl7pPr marL="2403567" indent="0">
              <a:buNone/>
              <a:defRPr sz="1200"/>
            </a:lvl7pPr>
            <a:lvl8pPr marL="2804161" indent="0">
              <a:buNone/>
              <a:defRPr sz="1200"/>
            </a:lvl8pPr>
            <a:lvl9pPr marL="3204755" indent="0">
              <a:buNone/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5014"/>
            <a:ext cx="8229057" cy="1143240"/>
          </a:xfrm>
          <a:prstGeom prst="rect">
            <a:avLst/>
          </a:prstGeom>
        </p:spPr>
        <p:txBody>
          <a:bodyPr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474" y="1599673"/>
            <a:ext cx="4049369" cy="4526884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37159" y="1599673"/>
            <a:ext cx="4049370" cy="4526884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5014"/>
            <a:ext cx="8229057" cy="1143240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474" y="1534880"/>
            <a:ext cx="4039867" cy="639293"/>
          </a:xfrm>
          <a:prstGeom prst="rect">
            <a:avLst/>
          </a:prstGeom>
        </p:spPr>
        <p:txBody>
          <a:bodyPr lIns="80119" tIns="40060" rIns="80119" bIns="40060" anchor="b"/>
          <a:lstStyle>
            <a:lvl1pPr marL="0" indent="0">
              <a:buNone/>
              <a:defRPr sz="2100" b="1"/>
            </a:lvl1pPr>
            <a:lvl2pPr marL="400596" indent="0">
              <a:buNone/>
              <a:defRPr sz="1800" b="1"/>
            </a:lvl2pPr>
            <a:lvl3pPr marL="801188" indent="0">
              <a:buNone/>
              <a:defRPr sz="1600" b="1"/>
            </a:lvl3pPr>
            <a:lvl4pPr marL="1201783" indent="0">
              <a:buNone/>
              <a:defRPr sz="1400" b="1"/>
            </a:lvl4pPr>
            <a:lvl5pPr marL="1602377" indent="0">
              <a:buNone/>
              <a:defRPr sz="1400" b="1"/>
            </a:lvl5pPr>
            <a:lvl6pPr marL="2002973" indent="0">
              <a:buNone/>
              <a:defRPr sz="1400" b="1"/>
            </a:lvl6pPr>
            <a:lvl7pPr marL="2403567" indent="0">
              <a:buNone/>
              <a:defRPr sz="1400" b="1"/>
            </a:lvl7pPr>
            <a:lvl8pPr marL="2804161" indent="0">
              <a:buNone/>
              <a:defRPr sz="1400" b="1"/>
            </a:lvl8pPr>
            <a:lvl9pPr marL="3204755" indent="0">
              <a:buNone/>
              <a:defRPr sz="1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474" y="2174174"/>
            <a:ext cx="4039867" cy="3952385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306" y="1534880"/>
            <a:ext cx="4041225" cy="639293"/>
          </a:xfrm>
          <a:prstGeom prst="rect">
            <a:avLst/>
          </a:prstGeom>
        </p:spPr>
        <p:txBody>
          <a:bodyPr lIns="80119" tIns="40060" rIns="80119" bIns="40060" anchor="b"/>
          <a:lstStyle>
            <a:lvl1pPr marL="0" indent="0">
              <a:buNone/>
              <a:defRPr sz="2100" b="1"/>
            </a:lvl1pPr>
            <a:lvl2pPr marL="400596" indent="0">
              <a:buNone/>
              <a:defRPr sz="1800" b="1"/>
            </a:lvl2pPr>
            <a:lvl3pPr marL="801188" indent="0">
              <a:buNone/>
              <a:defRPr sz="1600" b="1"/>
            </a:lvl3pPr>
            <a:lvl4pPr marL="1201783" indent="0">
              <a:buNone/>
              <a:defRPr sz="1400" b="1"/>
            </a:lvl4pPr>
            <a:lvl5pPr marL="1602377" indent="0">
              <a:buNone/>
              <a:defRPr sz="1400" b="1"/>
            </a:lvl5pPr>
            <a:lvl6pPr marL="2002973" indent="0">
              <a:buNone/>
              <a:defRPr sz="1400" b="1"/>
            </a:lvl6pPr>
            <a:lvl7pPr marL="2403567" indent="0">
              <a:buNone/>
              <a:defRPr sz="1400" b="1"/>
            </a:lvl7pPr>
            <a:lvl8pPr marL="2804161" indent="0">
              <a:buNone/>
              <a:defRPr sz="1400" b="1"/>
            </a:lvl8pPr>
            <a:lvl9pPr marL="3204755" indent="0">
              <a:buNone/>
              <a:defRPr sz="1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306" y="2174174"/>
            <a:ext cx="4041225" cy="3952385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5014"/>
            <a:ext cx="8229057" cy="1143240"/>
          </a:xfrm>
          <a:prstGeom prst="rect">
            <a:avLst/>
          </a:prstGeom>
        </p:spPr>
        <p:txBody>
          <a:bodyPr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3574"/>
            <a:ext cx="3008181" cy="1161958"/>
          </a:xfrm>
          <a:prstGeom prst="rect">
            <a:avLst/>
          </a:prstGeom>
        </p:spPr>
        <p:txBody>
          <a:bodyPr lIns="80119" tIns="40060" rIns="80119" bIns="40060" anchor="b"/>
          <a:lstStyle>
            <a:lvl1pPr algn="l"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610" y="273571"/>
            <a:ext cx="5110921" cy="5852986"/>
          </a:xfrm>
          <a:prstGeom prst="rect">
            <a:avLst/>
          </a:prstGeom>
        </p:spPr>
        <p:txBody>
          <a:bodyPr lIns="80119" tIns="40060" rIns="80119" bIns="40060"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474" y="1435532"/>
            <a:ext cx="3008181" cy="4691027"/>
          </a:xfrm>
          <a:prstGeom prst="rect">
            <a:avLst/>
          </a:prstGeom>
        </p:spPr>
        <p:txBody>
          <a:bodyPr lIns="80119" tIns="40060" rIns="80119" bIns="40060"/>
          <a:lstStyle>
            <a:lvl1pPr marL="0" indent="0">
              <a:buNone/>
              <a:defRPr sz="1200"/>
            </a:lvl1pPr>
            <a:lvl2pPr marL="400596" indent="0">
              <a:buNone/>
              <a:defRPr sz="1100"/>
            </a:lvl2pPr>
            <a:lvl3pPr marL="801188" indent="0">
              <a:buNone/>
              <a:defRPr sz="900"/>
            </a:lvl3pPr>
            <a:lvl4pPr marL="1201783" indent="0">
              <a:buNone/>
              <a:defRPr sz="800"/>
            </a:lvl4pPr>
            <a:lvl5pPr marL="1602377" indent="0">
              <a:buNone/>
              <a:defRPr sz="800"/>
            </a:lvl5pPr>
            <a:lvl6pPr marL="2002973" indent="0">
              <a:buNone/>
              <a:defRPr sz="800"/>
            </a:lvl6pPr>
            <a:lvl7pPr marL="2403567" indent="0">
              <a:buNone/>
              <a:defRPr sz="800"/>
            </a:lvl7pPr>
            <a:lvl8pPr marL="2804161" indent="0">
              <a:buNone/>
              <a:defRPr sz="800"/>
            </a:lvl8pPr>
            <a:lvl9pPr marL="3204755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1879" y="4800456"/>
            <a:ext cx="5486943" cy="567300"/>
          </a:xfrm>
          <a:prstGeom prst="rect">
            <a:avLst/>
          </a:prstGeom>
        </p:spPr>
        <p:txBody>
          <a:bodyPr lIns="80119" tIns="40060" rIns="80119" bIns="40060" anchor="b"/>
          <a:lstStyle>
            <a:lvl1pPr algn="l"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1879" y="613376"/>
            <a:ext cx="5486943" cy="4113648"/>
          </a:xfrm>
          <a:prstGeom prst="rect">
            <a:avLst/>
          </a:prstGeom>
        </p:spPr>
        <p:txBody>
          <a:bodyPr lIns="80119" tIns="40060" rIns="80119" bIns="40060"/>
          <a:lstStyle>
            <a:lvl1pPr marL="0" indent="0">
              <a:buNone/>
              <a:defRPr sz="2800"/>
            </a:lvl1pPr>
            <a:lvl2pPr marL="400596" indent="0">
              <a:buNone/>
              <a:defRPr sz="2500"/>
            </a:lvl2pPr>
            <a:lvl3pPr marL="801188" indent="0">
              <a:buNone/>
              <a:defRPr sz="2100"/>
            </a:lvl3pPr>
            <a:lvl4pPr marL="1201783" indent="0">
              <a:buNone/>
              <a:defRPr sz="1800"/>
            </a:lvl4pPr>
            <a:lvl5pPr marL="1602377" indent="0">
              <a:buNone/>
              <a:defRPr sz="1800"/>
            </a:lvl5pPr>
            <a:lvl6pPr marL="2002973" indent="0">
              <a:buNone/>
              <a:defRPr sz="1800"/>
            </a:lvl6pPr>
            <a:lvl7pPr marL="2403567" indent="0">
              <a:buNone/>
              <a:defRPr sz="1800"/>
            </a:lvl7pPr>
            <a:lvl8pPr marL="2804161" indent="0">
              <a:buNone/>
              <a:defRPr sz="1800"/>
            </a:lvl8pPr>
            <a:lvl9pPr marL="3204755" indent="0">
              <a:buNone/>
              <a:defRPr sz="18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1879" y="5367757"/>
            <a:ext cx="5486943" cy="804876"/>
          </a:xfrm>
          <a:prstGeom prst="rect">
            <a:avLst/>
          </a:prstGeom>
        </p:spPr>
        <p:txBody>
          <a:bodyPr lIns="80119" tIns="40060" rIns="80119" bIns="40060"/>
          <a:lstStyle>
            <a:lvl1pPr marL="0" indent="0">
              <a:buNone/>
              <a:defRPr sz="1200"/>
            </a:lvl1pPr>
            <a:lvl2pPr marL="400596" indent="0">
              <a:buNone/>
              <a:defRPr sz="1100"/>
            </a:lvl2pPr>
            <a:lvl3pPr marL="801188" indent="0">
              <a:buNone/>
              <a:defRPr sz="900"/>
            </a:lvl3pPr>
            <a:lvl4pPr marL="1201783" indent="0">
              <a:buNone/>
              <a:defRPr sz="800"/>
            </a:lvl4pPr>
            <a:lvl5pPr marL="1602377" indent="0">
              <a:buNone/>
              <a:defRPr sz="800"/>
            </a:lvl5pPr>
            <a:lvl6pPr marL="2002973" indent="0">
              <a:buNone/>
              <a:defRPr sz="800"/>
            </a:lvl6pPr>
            <a:lvl7pPr marL="2403567" indent="0">
              <a:buNone/>
              <a:defRPr sz="800"/>
            </a:lvl7pPr>
            <a:lvl8pPr marL="2804161" indent="0">
              <a:buNone/>
              <a:defRPr sz="800"/>
            </a:lvl8pPr>
            <a:lvl9pPr marL="3204755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4" y="275014"/>
            <a:ext cx="8229057" cy="1143240"/>
          </a:xfrm>
          <a:prstGeom prst="rect">
            <a:avLst/>
          </a:prstGeom>
        </p:spPr>
        <p:txBody>
          <a:bodyPr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474" y="1599673"/>
            <a:ext cx="8229057" cy="4526884"/>
          </a:xfrm>
          <a:prstGeom prst="rect">
            <a:avLst/>
          </a:prstGeom>
        </p:spPr>
        <p:txBody>
          <a:bodyPr vert="eaVert" lIns="80119" tIns="40060" rIns="80119" bIns="4006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943" y="275014"/>
            <a:ext cx="2056586" cy="5851545"/>
          </a:xfrm>
          <a:prstGeom prst="rect">
            <a:avLst/>
          </a:prstGeom>
        </p:spPr>
        <p:txBody>
          <a:bodyPr vert="eaVert" lIns="80119" tIns="40060" rIns="80119" bIns="40060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474" y="275014"/>
            <a:ext cx="6042153" cy="5851545"/>
          </a:xfrm>
          <a:prstGeom prst="rect">
            <a:avLst/>
          </a:prstGeom>
        </p:spPr>
        <p:txBody>
          <a:bodyPr vert="eaVert" lIns="80119" tIns="40060" rIns="80119" bIns="4006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801379" y="1077007"/>
            <a:ext cx="3377416" cy="470254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09113" y="1077007"/>
            <a:ext cx="3377416" cy="470254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EEpp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39928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01379" y="293730"/>
            <a:ext cx="6885150" cy="40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 wzorca tytułu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01379" y="1077007"/>
            <a:ext cx="6885150" cy="47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style wzorca tekstu</a:t>
            </a:r>
          </a:p>
          <a:p>
            <a:pPr lvl="1"/>
            <a:r>
              <a:rPr lang="pt-PT" smtClean="0"/>
              <a:t>Drugi pozio</a:t>
            </a:r>
            <a:r>
              <a:rPr lang="pl-PL" smtClean="0"/>
              <a:t>m</a:t>
            </a:r>
            <a:endParaRPr lang="pt-P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newsflash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5pPr>
      <a:lvl6pPr marL="400736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6pPr>
      <a:lvl7pPr marL="801472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7pPr>
      <a:lvl8pPr marL="1202207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8pPr>
      <a:lvl9pPr marL="1602943" algn="l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07693" indent="-250460" algn="l" rtl="0" eaLnBrk="1" fontAlgn="base" hangingPunct="1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1152" indent="-200368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38753" indent="-200368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03311" indent="-20036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204047" indent="-20036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604783" indent="-20036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005519" indent="-20036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406254" indent="-20036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IBE-projekt-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39928" cy="685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093702" y="4273471"/>
            <a:ext cx="581545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pl-PL" sz="1200" b="1">
                <a:cs typeface="Arial" charset="0"/>
              </a:rPr>
              <a:t>„</a:t>
            </a:r>
            <a:r>
              <a:rPr lang="pl-PL" sz="1200" b="1"/>
              <a:t>Badanie jakości i efektywności edukacji oraz instytucjonalizacja </a:t>
            </a:r>
            <a:br>
              <a:rPr lang="pl-PL" sz="1200" b="1"/>
            </a:br>
            <a:r>
              <a:rPr lang="pl-PL" sz="1200" b="1"/>
              <a:t>zaplecza badawczego</a:t>
            </a:r>
            <a:r>
              <a:rPr lang="pl-PL" sz="1200" b="1">
                <a:cs typeface="Arial" charset="0"/>
              </a:rPr>
              <a:t>”</a:t>
            </a:r>
            <a:endParaRPr lang="pl-PL" sz="1200">
              <a:cs typeface="Arial" charset="0"/>
            </a:endParaRPr>
          </a:p>
          <a:p>
            <a:pPr eaLnBrk="0" hangingPunct="0">
              <a:defRPr/>
            </a:pPr>
            <a:endParaRPr lang="pl-PL" sz="1200" i="1">
              <a:cs typeface="Arial" charset="0"/>
            </a:endParaRPr>
          </a:p>
          <a:p>
            <a:pPr eaLnBrk="0" hangingPunct="0">
              <a:defRPr/>
            </a:pPr>
            <a:r>
              <a:rPr lang="pl-PL" sz="1100" i="1">
                <a:cs typeface="Arial" charset="0"/>
              </a:rPr>
              <a:t>Projekt współfinansowany ze środków Unii Europejskiej w ramach Europejskiego </a:t>
            </a:r>
            <a:br>
              <a:rPr lang="pl-PL" sz="1100" i="1">
                <a:cs typeface="Arial" charset="0"/>
              </a:rPr>
            </a:br>
            <a:r>
              <a:rPr lang="pl-PL" sz="1100" i="1">
                <a:cs typeface="Arial" charset="0"/>
              </a:rPr>
              <a:t>Funduszu Społecznego</a:t>
            </a:r>
            <a:endParaRPr lang="pl-PL" sz="1100">
              <a:cs typeface="Arial" charset="0"/>
            </a:endParaRPr>
          </a:p>
          <a:p>
            <a:pPr eaLnBrk="0" hangingPunct="0">
              <a:defRPr/>
            </a:pPr>
            <a:endParaRPr lang="pl-PL" sz="1100">
              <a:cs typeface="Arial" charset="0"/>
            </a:endParaRPr>
          </a:p>
          <a:p>
            <a:pPr eaLnBrk="0" hangingPunct="0">
              <a:defRPr/>
            </a:pPr>
            <a:r>
              <a:rPr lang="pl-PL" sz="1100" b="1">
                <a:cs typeface="Arial" charset="0"/>
              </a:rPr>
              <a:t>Instytut Badań Edukacyjnych</a:t>
            </a:r>
          </a:p>
          <a:p>
            <a:pPr eaLnBrk="0" hangingPunct="0">
              <a:defRPr/>
            </a:pPr>
            <a:r>
              <a:rPr lang="pl-PL" sz="1100">
                <a:cs typeface="Arial" charset="0"/>
              </a:rPr>
              <a:t>ul. Górczewska 8, 01-180 Warszawa</a:t>
            </a:r>
          </a:p>
          <a:p>
            <a:pPr eaLnBrk="0" hangingPunct="0">
              <a:defRPr/>
            </a:pPr>
            <a:r>
              <a:rPr lang="pl-PL" sz="1100">
                <a:cs typeface="Arial" charset="0"/>
              </a:rPr>
              <a:t>tel.: (22) 241 71 00, e-mail: </a:t>
            </a:r>
            <a:r>
              <a:rPr lang="pl-PL" sz="1100" u="sng">
                <a:solidFill>
                  <a:srgbClr val="F58220"/>
                </a:solidFill>
                <a:cs typeface="Arial" charset="0"/>
              </a:rPr>
              <a:t>ibe@ibe.edu.pl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00666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80133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20199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60266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00499" indent="-300499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51081" indent="-250416" algn="l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01663" indent="-200333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402327" indent="-200333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802993" indent="-20033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203658" indent="-20033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604323" indent="-20033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004989" indent="-20033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405653" indent="-20033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66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33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995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66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32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3991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4656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320" algn="l" defTabSz="8013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339752" y="1412776"/>
            <a:ext cx="6172200" cy="3888432"/>
          </a:xfrm>
        </p:spPr>
        <p:txBody>
          <a:bodyPr>
            <a:normAutofit/>
          </a:bodyPr>
          <a:lstStyle/>
          <a:p>
            <a:pPr algn="ctr"/>
            <a:r>
              <a:rPr lang="pl-PL" sz="2700" b="1" dirty="0" smtClean="0"/>
              <a:t>Projekt badawczy</a:t>
            </a:r>
            <a:br>
              <a:rPr lang="pl-PL" sz="2700" b="1" dirty="0" smtClean="0"/>
            </a:br>
            <a:r>
              <a:rPr lang="pl-PL" sz="2700" b="1" dirty="0" smtClean="0"/>
              <a:t>Dydaktyka literatury i języka polskiego w gimnazjum w świetle nowej podstawy programowej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200" dirty="0" smtClean="0">
                <a:latin typeface="+mn-lt"/>
              </a:rPr>
              <a:t>Badanie jakości i efektywności edukacji oraz instytucjonalizacja zaplecza badawczego </a:t>
            </a: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badania jakościowe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68144" y="5085184"/>
            <a:ext cx="3003848" cy="1080120"/>
          </a:xfrm>
        </p:spPr>
        <p:txBody>
          <a:bodyPr>
            <a:normAutofit/>
          </a:bodyPr>
          <a:lstStyle/>
          <a:p>
            <a:pPr algn="r"/>
            <a:r>
              <a:rPr lang="pl-PL" sz="2400" dirty="0" smtClean="0"/>
              <a:t>dr Robert Szwed</a:t>
            </a:r>
          </a:p>
          <a:p>
            <a:pPr algn="r"/>
            <a:r>
              <a:rPr lang="pl-PL" sz="1200" dirty="0" smtClean="0"/>
              <a:t>Katolicki Uniwersytet Lubelski Jana Pawła </a:t>
            </a:r>
            <a:r>
              <a:rPr lang="pl-PL" sz="1200" dirty="0" smtClean="0"/>
              <a:t>II</a:t>
            </a:r>
            <a:endParaRPr lang="pl-PL" dirty="0" smtClean="0"/>
          </a:p>
        </p:txBody>
      </p:sp>
      <p:pic>
        <p:nvPicPr>
          <p:cNvPr id="4" name="Obraz 3" descr="Logotyp_KUL_t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365104"/>
            <a:ext cx="720080" cy="72008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260648"/>
            <a:ext cx="7467600" cy="1143000"/>
          </a:xfrm>
        </p:spPr>
        <p:txBody>
          <a:bodyPr/>
          <a:lstStyle/>
          <a:p>
            <a:r>
              <a:rPr lang="pl-PL" dirty="0" smtClean="0"/>
              <a:t>2. Wywiad grupowy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676400" y="908720"/>
            <a:ext cx="7467600" cy="55652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Przykładowe pytania: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b="1" dirty="0" smtClean="0"/>
              <a:t>Wywiady z nauczycielami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Czy powinna w ogóle istnieć podstawa programowa?  Może lepiej dać totalną wolność nauczycielom? Niech uczą tego, co ich zdaniem jest ważne i czym się naprawdę interesują?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 Państwo sądzicie: czy realizując podstawę programową nauczyciele są w stanie </a:t>
            </a:r>
            <a:r>
              <a:rPr lang="pl-PL" b="1" dirty="0" smtClean="0"/>
              <a:t>indywidualizować</a:t>
            </a:r>
            <a:r>
              <a:rPr lang="pl-PL" dirty="0" smtClean="0"/>
              <a:t> pracę z uczniami?</a:t>
            </a:r>
          </a:p>
          <a:p>
            <a:r>
              <a:rPr lang="pl-PL" b="1" dirty="0" smtClean="0"/>
              <a:t>Wywiady z uczniami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Na początek chciał(a)bym się dowiedzieć po co waszym zdaniem jest szkoła? Czy sądzicie, że szkoła może Wam pomóc osiągnąć cele życiowe? Jakie? W jaki sposób?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Czy pamiętacie ciekawą, atrakcyjną lekcję z języka polskiego? Opowiedzcie o niej.</a:t>
            </a:r>
          </a:p>
          <a:p>
            <a:pPr lvl="1">
              <a:buFont typeface="Wingdings" pitchFamily="2" charset="2"/>
              <a:buChar char="Ø"/>
            </a:pPr>
            <a:endParaRPr lang="pl-PL" dirty="0" smtClean="0"/>
          </a:p>
          <a:p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332656"/>
            <a:ext cx="7467600" cy="1143000"/>
          </a:xfrm>
        </p:spPr>
        <p:txBody>
          <a:bodyPr/>
          <a:lstStyle/>
          <a:p>
            <a:r>
              <a:rPr lang="pl-PL" dirty="0" smtClean="0"/>
              <a:t>3. Obserwacja - rejestracja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1691680" y="836712"/>
          <a:ext cx="6768752" cy="5457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332656"/>
            <a:ext cx="7467600" cy="1143000"/>
          </a:xfrm>
        </p:spPr>
        <p:txBody>
          <a:bodyPr/>
          <a:lstStyle/>
          <a:p>
            <a:r>
              <a:rPr lang="pl-PL" dirty="0" smtClean="0"/>
              <a:t>3. Obserwacja - rejestracja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676400" y="908720"/>
            <a:ext cx="7216080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Przykładowe rejestrowane </a:t>
            </a:r>
            <a:r>
              <a:rPr lang="pl-PL" b="1" dirty="0" err="1" smtClean="0"/>
              <a:t>itemy</a:t>
            </a:r>
            <a:r>
              <a:rPr lang="pl-PL" b="1" dirty="0" smtClean="0"/>
              <a:t>:</a:t>
            </a:r>
          </a:p>
          <a:p>
            <a:r>
              <a:rPr lang="pl-PL" b="1" dirty="0" smtClean="0"/>
              <a:t>Analiza </a:t>
            </a:r>
            <a:r>
              <a:rPr lang="pl-PL" b="1" dirty="0" smtClean="0"/>
              <a:t>aktywności ucznia</a:t>
            </a:r>
          </a:p>
          <a:p>
            <a:pPr marL="715963" lvl="2" indent="-441325">
              <a:buSzPct val="90000"/>
              <a:buFont typeface="Wingdings" pitchFamily="2" charset="2"/>
              <a:buChar char="Ø"/>
            </a:pPr>
            <a:r>
              <a:rPr lang="pl-PL" sz="2100" dirty="0" smtClean="0"/>
              <a:t>Gotowość inicjowania dyskusji przez samych uczniów; gotowość do włączania się do dyskusji zainicjowanej przez nauczyciela</a:t>
            </a:r>
          </a:p>
          <a:p>
            <a:pPr marL="715963" lvl="2" indent="-441325">
              <a:buSzPct val="90000"/>
              <a:buFont typeface="Wingdings" pitchFamily="2" charset="2"/>
              <a:buChar char="Ø"/>
            </a:pPr>
            <a:r>
              <a:rPr lang="pl-PL" sz="2100" dirty="0" smtClean="0"/>
              <a:t>Zainteresowanie tekstem</a:t>
            </a:r>
          </a:p>
          <a:p>
            <a:r>
              <a:rPr lang="pl-PL" b="1" dirty="0" smtClean="0"/>
              <a:t>Budowanie kompetencji komunikacyjnych uczniów i kreatywności przez nauczycieli</a:t>
            </a:r>
          </a:p>
          <a:p>
            <a:pPr marL="715963" lvl="2" indent="-441325">
              <a:buSzPct val="110000"/>
              <a:buFont typeface="Wingdings" pitchFamily="2" charset="2"/>
              <a:buChar char="Ø"/>
            </a:pPr>
            <a:r>
              <a:rPr lang="pl-PL" sz="2100" dirty="0" smtClean="0"/>
              <a:t>Rozumienie tekstu – wyjaśnianie trudnych słów, sposoby wzbogacania słownictwa</a:t>
            </a:r>
            <a:endParaRPr lang="pl-PL" sz="2100" b="1" dirty="0" smtClean="0"/>
          </a:p>
          <a:p>
            <a:pPr marL="715963" lvl="2" indent="-441325">
              <a:buSzPct val="110000"/>
              <a:buFont typeface="Wingdings" pitchFamily="2" charset="2"/>
              <a:buChar char="Ø"/>
            </a:pPr>
            <a:r>
              <a:rPr lang="pl-PL" sz="2100" dirty="0" smtClean="0"/>
              <a:t>Tworzy warunki do twórczych działań uczniów (przykłady zadań, poleceń, pytań, projektów, pozwalających uczniom  na tworzenie własnych tekstów, filmów, przedstawień; na realizację samodzielnych projektów itp.)</a:t>
            </a:r>
          </a:p>
          <a:p>
            <a:pPr lvl="1">
              <a:buFont typeface="Wingdings" pitchFamily="2" charset="2"/>
              <a:buChar char="Ø"/>
            </a:pPr>
            <a:endParaRPr lang="pl-PL" dirty="0" smtClean="0"/>
          </a:p>
          <a:p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03648" y="2996952"/>
            <a:ext cx="75073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Dziękuję za uwagę</a:t>
            </a:r>
            <a:endParaRPr lang="pl-P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SzPct val="110000"/>
              <a:buFont typeface="+mj-lt"/>
              <a:buAutoNum type="arabicPeriod"/>
            </a:pPr>
            <a:r>
              <a:rPr lang="pl-PL" sz="2800" dirty="0" smtClean="0"/>
              <a:t>Podstawowe cele badań jakościowych;</a:t>
            </a:r>
          </a:p>
          <a:p>
            <a:pPr marL="457200" indent="-457200">
              <a:lnSpc>
                <a:spcPct val="90000"/>
              </a:lnSpc>
              <a:buSzPct val="110000"/>
              <a:buFont typeface="+mj-lt"/>
              <a:buAutoNum type="arabicPeriod"/>
            </a:pPr>
            <a:r>
              <a:rPr lang="pl-PL" sz="2800" dirty="0" smtClean="0"/>
              <a:t>Charakterystyka celów badań jakościowych w projekcie;</a:t>
            </a:r>
          </a:p>
          <a:p>
            <a:pPr marL="457200" indent="-457200">
              <a:lnSpc>
                <a:spcPct val="90000"/>
              </a:lnSpc>
              <a:buSzPct val="110000"/>
              <a:buFont typeface="+mj-lt"/>
              <a:buAutoNum type="arabicPeriod"/>
            </a:pPr>
            <a:r>
              <a:rPr lang="pl-PL" sz="2800" dirty="0" smtClean="0"/>
              <a:t>Podstawowe metody badań jakościowych stosowane w projekcie:</a:t>
            </a:r>
          </a:p>
          <a:p>
            <a:pPr marL="1965325" indent="-623888"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Char char="Ø"/>
            </a:pPr>
            <a:r>
              <a:rPr lang="pl-PL" sz="2400" dirty="0" smtClean="0"/>
              <a:t>wywiad pogłębiony</a:t>
            </a:r>
          </a:p>
          <a:p>
            <a:pPr marL="1965325" indent="-623888"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Char char="Ø"/>
            </a:pPr>
            <a:r>
              <a:rPr lang="pl-PL" sz="2400" dirty="0" smtClean="0"/>
              <a:t>zogniskowany wywiad grupowy (fokus)</a:t>
            </a:r>
          </a:p>
          <a:p>
            <a:pPr marL="1965325" indent="-623888">
              <a:spcBef>
                <a:spcPts val="600"/>
              </a:spcBef>
              <a:spcAft>
                <a:spcPts val="600"/>
              </a:spcAft>
              <a:buSzPct val="110000"/>
              <a:buFont typeface="Wingdings" pitchFamily="2" charset="2"/>
              <a:buChar char="Ø"/>
            </a:pPr>
            <a:r>
              <a:rPr lang="pl-PL" sz="2400" dirty="0" smtClean="0"/>
              <a:t>obserwacja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619673" y="332656"/>
            <a:ext cx="6912768" cy="1143240"/>
          </a:xfrm>
        </p:spPr>
        <p:txBody>
          <a:bodyPr/>
          <a:lstStyle/>
          <a:p>
            <a:r>
              <a:rPr lang="pl-PL" dirty="0" smtClean="0"/>
              <a:t>Metody ilościowe a jakościowe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331640" y="980728"/>
            <a:ext cx="4039867" cy="639293"/>
          </a:xfrm>
          <a:effectLst>
            <a:reflection blurRad="6350" stA="50000" endA="300" endPos="55500" dist="50800" dir="5400000" sy="-100000" algn="bl" rotWithShape="0"/>
          </a:effectLst>
        </p:spPr>
        <p:txBody>
          <a:bodyPr/>
          <a:lstStyle/>
          <a:p>
            <a:r>
              <a:rPr lang="pl-PL" dirty="0" smtClean="0"/>
              <a:t>ilościowe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1259632" y="2060848"/>
            <a:ext cx="3644464" cy="3952385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odpowiadają na pytanie „ile”</a:t>
            </a:r>
          </a:p>
          <a:p>
            <a:pPr lvl="0"/>
            <a:r>
              <a:rPr lang="pl-PL" dirty="0" smtClean="0"/>
              <a:t>narzędzie pomiaru - kwestionariusz (pytania o stałej, ustalonej formie, przewaga pytań zamkniętych)</a:t>
            </a:r>
          </a:p>
          <a:p>
            <a:pPr lvl="0"/>
            <a:r>
              <a:rPr lang="pl-PL" dirty="0" smtClean="0"/>
              <a:t>koncentracja na pytaniach rozstrzygających</a:t>
            </a:r>
          </a:p>
          <a:p>
            <a:r>
              <a:rPr lang="pl-PL" dirty="0" smtClean="0"/>
              <a:t>dobór próby: losowy, kwotowy</a:t>
            </a:r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5519473" y="980728"/>
            <a:ext cx="3301000" cy="648072"/>
          </a:xfrm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pl-PL" dirty="0" smtClean="0"/>
              <a:t>jakościowe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5447463" y="2060848"/>
            <a:ext cx="3645689" cy="3952385"/>
          </a:xfrm>
        </p:spPr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odpowiadają na pytania: „co”, „jak”, „dlaczego”</a:t>
            </a:r>
          </a:p>
          <a:p>
            <a:pPr lvl="0"/>
            <a:r>
              <a:rPr lang="pl-PL" dirty="0" smtClean="0"/>
              <a:t>swobodny sposób pozyskiwania informacji (scenariusz i pytania jako zarys wywiadu, pytania otwarte)</a:t>
            </a:r>
          </a:p>
          <a:p>
            <a:pPr lvl="0"/>
            <a:r>
              <a:rPr lang="pl-PL" dirty="0" smtClean="0"/>
              <a:t>koncentracja na pytaniach eksploracyjnych</a:t>
            </a:r>
          </a:p>
          <a:p>
            <a:r>
              <a:rPr lang="pl-PL" dirty="0" smtClean="0"/>
              <a:t>dobór próby: celowy</a:t>
            </a: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/>
      <p:bldP spid="7" grpId="0" build="p" animBg="1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691681" y="260648"/>
            <a:ext cx="7200800" cy="1143240"/>
          </a:xfrm>
        </p:spPr>
        <p:txBody>
          <a:bodyPr/>
          <a:lstStyle/>
          <a:p>
            <a:r>
              <a:rPr lang="pl-PL" dirty="0" smtClean="0"/>
              <a:t>Metody ilościowe a jakościowe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612253" y="1124744"/>
            <a:ext cx="4039867" cy="639293"/>
          </a:xfrm>
          <a:effectLst>
            <a:reflection blurRad="6350" stA="50000" endA="300" endPos="55500" dist="50800" dir="5400000" sy="-100000" algn="bl" rotWithShape="0"/>
          </a:effectLst>
        </p:spPr>
        <p:txBody>
          <a:bodyPr/>
          <a:lstStyle/>
          <a:p>
            <a:r>
              <a:rPr lang="pl-PL" dirty="0" smtClean="0"/>
              <a:t>ilościowe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1540244" y="2204864"/>
            <a:ext cx="3383239" cy="3952385"/>
          </a:xfrm>
        </p:spPr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większe próby (200-1000)</a:t>
            </a:r>
          </a:p>
          <a:p>
            <a:pPr lvl="0"/>
            <a:r>
              <a:rPr lang="pl-PL" dirty="0" smtClean="0"/>
              <a:t>mniejszy wpływ osoby prowadzącej (badającego, ankietera) na przebieg badania</a:t>
            </a:r>
          </a:p>
          <a:p>
            <a:pPr lvl="0"/>
            <a:r>
              <a:rPr lang="pl-PL" dirty="0" smtClean="0"/>
              <a:t>możliwość wnioskowania statystycznego</a:t>
            </a:r>
          </a:p>
          <a:p>
            <a:r>
              <a:rPr lang="pl-PL" dirty="0" smtClean="0"/>
              <a:t>metoda interpretacji: z wykorzystaniem analiz statystycznych</a:t>
            </a:r>
            <a:endParaRPr lang="pl-PL" dirty="0"/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>
          <a:xfrm>
            <a:off x="5580112" y="1124744"/>
            <a:ext cx="4041225" cy="639293"/>
          </a:xfrm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pl-PL" dirty="0" smtClean="0"/>
              <a:t>jakościowe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>
          <a:xfrm>
            <a:off x="5508104" y="2204864"/>
            <a:ext cx="3384376" cy="3952385"/>
          </a:xfrm>
        </p:spPr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mniejsze próby (20-50 osób)</a:t>
            </a:r>
          </a:p>
          <a:p>
            <a:pPr lvl="0"/>
            <a:r>
              <a:rPr lang="pl-PL" dirty="0" smtClean="0"/>
              <a:t>większy wpływ osoby prowadzącej (moderatora) na przebieg badania</a:t>
            </a:r>
          </a:p>
          <a:p>
            <a:pPr lvl="0"/>
            <a:r>
              <a:rPr lang="pl-PL" dirty="0" smtClean="0"/>
              <a:t>brak możliwości wnioskowania statystycznego</a:t>
            </a:r>
          </a:p>
          <a:p>
            <a:r>
              <a:rPr lang="pl-PL" dirty="0" smtClean="0"/>
              <a:t>metoda interpretacji: bez wykorzystania analiz statystycznych</a:t>
            </a: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/>
      <p:bldP spid="7" grpId="0" build="p" animBg="1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Cztery główne cele stosowania badań jakościowych w projekcie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801813" y="1076325"/>
          <a:ext cx="6884987" cy="4703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1331640" y="980728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Symbol zastępczy zawartości 3"/>
          <p:cNvGraphicFramePr>
            <a:graphicFrameLocks/>
          </p:cNvGraphicFramePr>
          <p:nvPr/>
        </p:nvGraphicFramePr>
        <p:xfrm>
          <a:off x="1403648" y="90872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Symbol zastępczy zawartości 3"/>
          <p:cNvGraphicFramePr>
            <a:graphicFrameLocks/>
          </p:cNvGraphicFramePr>
          <p:nvPr/>
        </p:nvGraphicFramePr>
        <p:xfrm>
          <a:off x="1403648" y="980728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5" grpId="0">
        <p:bldAsOne/>
      </p:bldGraphic>
      <p:bldGraphic spid="5" grpId="1">
        <p:bldAsOne/>
      </p:bldGraphic>
      <p:bldGraphic spid="6" grpId="0">
        <p:bldAsOne/>
      </p:bldGraphic>
      <p:bldGraphic spid="6" grpId="1">
        <p:bldAsOne/>
      </p:bldGraphic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67600" cy="1143000"/>
          </a:xfrm>
        </p:spPr>
        <p:txBody>
          <a:bodyPr/>
          <a:lstStyle/>
          <a:p>
            <a:r>
              <a:rPr lang="pl-PL" dirty="0" smtClean="0"/>
              <a:t>1. Wywiad pogłębiony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1619672" y="620688"/>
          <a:ext cx="6624736" cy="5341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260648"/>
            <a:ext cx="7467600" cy="1143000"/>
          </a:xfrm>
        </p:spPr>
        <p:txBody>
          <a:bodyPr/>
          <a:lstStyle/>
          <a:p>
            <a:r>
              <a:rPr lang="pl-PL" dirty="0" smtClean="0"/>
              <a:t>1. Wywiad pogłębiony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676400" y="836712"/>
            <a:ext cx="7216080" cy="5565232"/>
          </a:xfrm>
        </p:spPr>
        <p:txBody>
          <a:bodyPr/>
          <a:lstStyle/>
          <a:p>
            <a:pPr>
              <a:buNone/>
            </a:pPr>
            <a:r>
              <a:rPr lang="pl-PL" b="1" dirty="0" smtClean="0"/>
              <a:t>Przykładowe pytania: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b="1" dirty="0" smtClean="0"/>
              <a:t>Wywiady z nauczycielami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 Pan/i myśli, </a:t>
            </a:r>
            <a:r>
              <a:rPr lang="pl-PL" b="1" dirty="0" smtClean="0"/>
              <a:t>kim przede wszystkim jest nauczyciel</a:t>
            </a:r>
            <a:r>
              <a:rPr lang="pl-PL" dirty="0" smtClean="0"/>
              <a:t>: dostarczającym wiedzy dydaktykiem-medium, koordynatorem procesu dydaktycznego czy wychowawcą – przewodnikiem młodego człowieka w skomplikowanym świecie?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 Pan(i) sądzi: czy realizując dany program, nauczyciel jest w stanie </a:t>
            </a:r>
            <a:r>
              <a:rPr lang="pl-PL" b="1" dirty="0" smtClean="0"/>
              <a:t>indywidualizować</a:t>
            </a:r>
            <a:r>
              <a:rPr lang="pl-PL" dirty="0" smtClean="0"/>
              <a:t> pracę z uczniami? Czy dobierając metody jest w stanie uwzględnić specyfikę i preferencje (zainteresowania) danego zespołu klasowego? </a:t>
            </a:r>
          </a:p>
          <a:p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260648"/>
            <a:ext cx="7467600" cy="1143000"/>
          </a:xfrm>
        </p:spPr>
        <p:txBody>
          <a:bodyPr/>
          <a:lstStyle/>
          <a:p>
            <a:r>
              <a:rPr lang="pl-PL" dirty="0" smtClean="0"/>
              <a:t>1. Wywiad pogłębiony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676400" y="836712"/>
            <a:ext cx="7467600" cy="55652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Przykładowe pytania</a:t>
            </a:r>
            <a:r>
              <a:rPr lang="pl-PL" b="1" dirty="0" smtClean="0"/>
              <a:t>:</a:t>
            </a:r>
            <a:endParaRPr lang="pl-PL" b="1" dirty="0" smtClean="0"/>
          </a:p>
          <a:p>
            <a:r>
              <a:rPr lang="pl-PL" b="1" dirty="0" smtClean="0"/>
              <a:t>Wywiady z pedagogami, psychologami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Jakie są P/</a:t>
            </a:r>
            <a:r>
              <a:rPr lang="pl-PL" dirty="0" err="1" smtClean="0"/>
              <a:t>P</a:t>
            </a:r>
            <a:r>
              <a:rPr lang="pl-PL" dirty="0" smtClean="0"/>
              <a:t> zdaniem </a:t>
            </a:r>
            <a:r>
              <a:rPr lang="pl-PL" b="1" dirty="0" smtClean="0"/>
              <a:t>postawy uczniów </a:t>
            </a:r>
            <a:r>
              <a:rPr lang="pl-PL" dirty="0" smtClean="0"/>
              <a:t>w stosunku do szkoły? Z czego ona wynika? Co uczniowie najchętniej by zmienili?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 pedagodzy oceniają </a:t>
            </a:r>
            <a:r>
              <a:rPr lang="pl-PL" b="1" dirty="0" smtClean="0"/>
              <a:t>zaproponowane przez MEN materiały </a:t>
            </a:r>
            <a:r>
              <a:rPr lang="pl-PL" dirty="0" smtClean="0"/>
              <a:t>przygotowane do podnoszenia efektywności uczniów ze specjalnymi potrzebami edukacyjnymi?</a:t>
            </a:r>
          </a:p>
          <a:p>
            <a:r>
              <a:rPr lang="pl-PL" b="1" dirty="0" smtClean="0"/>
              <a:t>Wywiady z uczniami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Jak oceniasz Twój podręcznik do języka polskiego? (Czy są ciekawe teksty, czy jest ciekawa oprawa graficzna? Czy są interesujące ćwiczenia? Co Ci się w nim podoba?) …. Potrafisz podać tytuł? … Czy masz własny podręcznik?</a:t>
            </a:r>
          </a:p>
          <a:p>
            <a:pPr lvl="1">
              <a:buFont typeface="Wingdings" pitchFamily="2" charset="2"/>
              <a:buChar char="Ø"/>
            </a:pPr>
            <a:r>
              <a:rPr lang="pl-PL" dirty="0" smtClean="0"/>
              <a:t>Czy lekcje poświęcone lekturom są ciekawe? Jak, twoim zdaniem, powinny wyglądać?</a:t>
            </a:r>
          </a:p>
          <a:p>
            <a:endParaRPr lang="pl-PL" b="1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2912" y="341784"/>
            <a:ext cx="7467600" cy="1143000"/>
          </a:xfrm>
        </p:spPr>
        <p:txBody>
          <a:bodyPr/>
          <a:lstStyle/>
          <a:p>
            <a:r>
              <a:rPr lang="pl-PL" dirty="0" smtClean="0"/>
              <a:t>2. Wywiad grupowy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/>
        </p:nvGraphicFramePr>
        <p:xfrm>
          <a:off x="1403648" y="692696"/>
          <a:ext cx="6912768" cy="5573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IBE">
  <a:themeElements>
    <a:clrScheme name="Projekt niestandardowy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6891E"/>
      </a:accent1>
      <a:accent2>
        <a:srgbClr val="F15B23"/>
      </a:accent2>
      <a:accent3>
        <a:srgbClr val="FFFFFF"/>
      </a:accent3>
      <a:accent4>
        <a:srgbClr val="000000"/>
      </a:accent4>
      <a:accent5>
        <a:srgbClr val="FAC4AB"/>
      </a:accent5>
      <a:accent6>
        <a:srgbClr val="DA521F"/>
      </a:accent6>
      <a:hlink>
        <a:srgbClr val="FFC10E"/>
      </a:hlink>
      <a:folHlink>
        <a:srgbClr val="FFDD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6891E"/>
        </a:accent1>
        <a:accent2>
          <a:srgbClr val="F15B23"/>
        </a:accent2>
        <a:accent3>
          <a:srgbClr val="FFFFFF"/>
        </a:accent3>
        <a:accent4>
          <a:srgbClr val="000000"/>
        </a:accent4>
        <a:accent5>
          <a:srgbClr val="FAC4AB"/>
        </a:accent5>
        <a:accent6>
          <a:srgbClr val="DA521F"/>
        </a:accent6>
        <a:hlink>
          <a:srgbClr val="FFC10E"/>
        </a:hlink>
        <a:folHlink>
          <a:srgbClr val="FFD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niestandardowy">
  <a:themeElements>
    <a:clrScheme name="1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IBE</Template>
  <TotalTime>203</TotalTime>
  <Words>984</Words>
  <Application>Microsoft Office PowerPoint</Application>
  <PresentationFormat>Pokaz na ekranie (4:3)</PresentationFormat>
  <Paragraphs>100</Paragraphs>
  <Slides>13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15" baseType="lpstr">
      <vt:lpstr>IBE</vt:lpstr>
      <vt:lpstr>1_Projekt niestandardowy</vt:lpstr>
      <vt:lpstr>Projekt badawczy Dydaktyka literatury i języka polskiego w gimnazjum w świetle nowej podstawy programowej  Badanie jakości i efektywności edukacji oraz instytucjonalizacja zaplecza badawczego   badania jakościowe</vt:lpstr>
      <vt:lpstr>Plan prezentacji</vt:lpstr>
      <vt:lpstr>Metody ilościowe a jakościowe</vt:lpstr>
      <vt:lpstr>Metody ilościowe a jakościowe</vt:lpstr>
      <vt:lpstr>Cztery główne cele stosowania badań jakościowych w projekcie</vt:lpstr>
      <vt:lpstr>1. Wywiad pogłębiony</vt:lpstr>
      <vt:lpstr>1. Wywiad pogłębiony</vt:lpstr>
      <vt:lpstr>1. Wywiad pogłębiony</vt:lpstr>
      <vt:lpstr>2. Wywiad grupowy</vt:lpstr>
      <vt:lpstr>2. Wywiad grupowy</vt:lpstr>
      <vt:lpstr>3. Obserwacja - rejestracja</vt:lpstr>
      <vt:lpstr>3. Obserwacja - rejestracja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badawczy Dydaktyka literatury i języka polskiego w gimnazjum w świetle nowej podstawy programowej  badania ilościowe</dc:title>
  <dc:creator>Aleksandra Dziak</dc:creator>
  <cp:lastModifiedBy>Agata Poręba</cp:lastModifiedBy>
  <cp:revision>45</cp:revision>
  <dcterms:created xsi:type="dcterms:W3CDTF">2012-06-29T18:38:08Z</dcterms:created>
  <dcterms:modified xsi:type="dcterms:W3CDTF">2012-10-31T10:35:28Z</dcterms:modified>
</cp:coreProperties>
</file>