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309" r:id="rId3"/>
    <p:sldId id="308" r:id="rId4"/>
    <p:sldId id="257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5" r:id="rId14"/>
    <p:sldId id="307" r:id="rId15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7E"/>
    <a:srgbClr val="000066"/>
    <a:srgbClr val="003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28" autoAdjust="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24BB892-4C74-4B4B-B73F-210B299FE3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B855CFB-F8F1-449E-9E13-522C9D6CCA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F28FE4C-1D3C-4DDE-9A0A-02B0527227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3E3D3-7990-40BA-AC31-BD3075A821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3014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80F8EE9-D2D5-404D-BB24-CAC6B5E5FA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D165B03-1A6C-40E4-AA3E-41DEDEE97D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7F87DB7-DE91-485F-9853-2DA3FEDA9E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3AB1B-C9BF-467C-A8FC-6D304001904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71356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0286B9A-D888-4DC6-B636-3107C1B2CD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DBB6908-3D29-4BEC-8E25-AC147B403D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40D86A-5B0A-451A-9545-DCAB25E12E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96E0B-2AAA-44F6-8009-33A64E439F1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9846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D694286-61B4-4E55-B727-ABF074C64F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124E428-C527-46AF-83F1-B0FA7193CD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4722CF4-9122-428E-A380-4BE5C3F52C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32D1A-399B-472D-93EF-901CA665421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43004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F6F4231-B855-41CF-8CE6-24F8D102B5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BF9ADAD-3229-478D-AF53-872FADFFBB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A43E227-47DC-4F37-8608-61793C88A7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5B1D7-FD5A-4550-9243-7D33F105114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6427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D524CD0-1D03-48EE-8778-1B5A6D12E6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82B802E-E985-46D9-95E0-4F282AE33A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8943C7C-46AF-41B2-AFF6-6EBC68DAB2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EDA5F-6CEB-422A-9287-74CAAFBFAFA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85519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A44CF1D0-5A4C-4DF4-9DD3-BBFF9E8DB3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0158BEA4-9E03-4651-88A7-1E3965D878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F7A042BD-80D2-4798-ADAC-1FBDD191FF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25332-D18C-49A5-8946-4C0854D1EE2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5247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6B088E11-FF24-45C0-B3E1-DBAD466163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AB5946EA-9C35-47A0-99EF-4F3447F552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0F5E4D02-4AF2-45C3-99D1-7EC3983E19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BAA7A-B921-4EB0-A5A4-F6135DED461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7057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331C8E3D-08CC-48A0-AC44-942A40EE0D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F7494D74-72B5-4605-84DA-4E06962E67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E56F03B2-C76C-4772-940F-18F53C95FA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0C56F-4809-4040-AAD5-6D91AD36303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37972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14C00D2-01CD-474B-9392-CB15A41B27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9193DA6-EA7E-4AA4-9311-3B99CA8710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D512E9B-BE25-4060-A532-79CB670625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ADA2C-F32A-41D5-B8C5-977BDFD387B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9350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FE9315C-3733-4064-9001-11672896AD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6F172BF-7B0E-4EC2-94A8-77BE5F7401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3270E9C-AB5B-42E8-A5A7-B75ADE0807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9C43B-B95E-4F9B-BD1B-C9839FE306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7803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1C4C4802-460E-4B20-805C-13CB3F685C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8EF2C8FF-DF72-46DD-8698-3FF1B8D236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xmlns="" id="{B130661A-D27F-4012-B9A9-52B5602B4EA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8C10D250-E47D-4F4F-9B4F-81A89671D45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02E3868F-88E6-4049-AC9D-D097B81005F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FBD9A60-EF8A-480E-9AB0-907814F9A62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5" descr="PREZENTACJA_siw">
            <a:extLst>
              <a:ext uri="{FF2B5EF4-FFF2-40B4-BE49-F238E27FC236}">
                <a16:creationId xmlns:a16="http://schemas.microsoft.com/office/drawing/2014/main" xmlns="" id="{90C7B685-DA3A-4B29-9D87-9762ADA10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213" y="-22225"/>
            <a:ext cx="9828213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17">
            <a:extLst>
              <a:ext uri="{FF2B5EF4-FFF2-40B4-BE49-F238E27FC236}">
                <a16:creationId xmlns:a16="http://schemas.microsoft.com/office/drawing/2014/main" xmlns="" id="{69D82D9D-C403-4303-86F8-D49B99F16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6308725"/>
            <a:ext cx="223361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1">
                <a:solidFill>
                  <a:srgbClr val="003055"/>
                </a:solidFill>
                <a:latin typeface="Calibri" panose="020F0502020204030204" pitchFamily="34" charset="0"/>
              </a:rPr>
              <a:t>www.kul.pl</a:t>
            </a:r>
          </a:p>
        </p:txBody>
      </p:sp>
      <p:pic>
        <p:nvPicPr>
          <p:cNvPr id="2052" name="Picture 18" descr="SIW_KUL_logo_pl">
            <a:extLst>
              <a:ext uri="{FF2B5EF4-FFF2-40B4-BE49-F238E27FC236}">
                <a16:creationId xmlns:a16="http://schemas.microsoft.com/office/drawing/2014/main" xmlns="" id="{6849F3A3-2921-497D-801B-6B9BEE230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3671887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pole tekstowe 2">
            <a:extLst>
              <a:ext uri="{FF2B5EF4-FFF2-40B4-BE49-F238E27FC236}">
                <a16:creationId xmlns:a16="http://schemas.microsoft.com/office/drawing/2014/main" xmlns="" id="{358F479D-BF18-4D63-9646-1BD425B0C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8967" y="3212976"/>
            <a:ext cx="3364447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6000" b="1" dirty="0"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PROJEKTY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6000" b="1" dirty="0"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POWER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 dirty="0"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xmlns="" id="{EE77AD87-0417-454E-AC7B-14E069176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308725"/>
            <a:ext cx="223361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>
                <a:solidFill>
                  <a:srgbClr val="003055"/>
                </a:solidFill>
                <a:latin typeface="Calibri" panose="020F0502020204030204" pitchFamily="34" charset="0"/>
              </a:rPr>
              <a:t>www.kul.pl</a:t>
            </a:r>
          </a:p>
        </p:txBody>
      </p:sp>
      <p:pic>
        <p:nvPicPr>
          <p:cNvPr id="10243" name="Picture 8" descr="SIW_KUL_logo_pl">
            <a:extLst>
              <a:ext uri="{FF2B5EF4-FFF2-40B4-BE49-F238E27FC236}">
                <a16:creationId xmlns:a16="http://schemas.microsoft.com/office/drawing/2014/main" xmlns="" id="{24FCF8F8-54F3-4565-9E2B-8A09B67D4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2376488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pole tekstowe 1">
            <a:extLst>
              <a:ext uri="{FF2B5EF4-FFF2-40B4-BE49-F238E27FC236}">
                <a16:creationId xmlns:a16="http://schemas.microsoft.com/office/drawing/2014/main" xmlns="" id="{8A63A164-8479-4858-A7DD-A29E5BEEC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2788" y="496888"/>
            <a:ext cx="53435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b="1">
                <a:solidFill>
                  <a:srgbClr val="0048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ISTOTNE ZMIANY USTROJOWE</a:t>
            </a:r>
          </a:p>
        </p:txBody>
      </p:sp>
      <p:sp>
        <p:nvSpPr>
          <p:cNvPr id="10245" name="pole tekstowe 2">
            <a:extLst>
              <a:ext uri="{FF2B5EF4-FFF2-40B4-BE49-F238E27FC236}">
                <a16:creationId xmlns:a16="http://schemas.microsoft.com/office/drawing/2014/main" xmlns="" id="{9A1449CE-D365-448B-8FE2-40342F95A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349500"/>
            <a:ext cx="7645400" cy="278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r>
              <a:rPr lang="pl-PL" altLang="pl-PL" sz="2000" b="1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Dyrektora instytutu powołuje Rektor na 4-letnią kadencję na wniosek dziekana zaopiniowany pozytywnie przez radę instytutu</a:t>
            </a:r>
            <a:r>
              <a:rPr lang="pl-PL" altLang="pl-PL" sz="200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,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r>
              <a:rPr lang="pl-PL" altLang="pl-PL" sz="200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spośród nauczycieli akademickich zatrudnionych na Uniwersytecie w podstawowym miejscu pracy, w grupie pracowników badawczych lub badawczo-dydaktycznych, </a:t>
            </a:r>
            <a:r>
              <a:rPr lang="pl-PL" altLang="pl-PL" sz="2000" b="1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posiadających tytuł naukowy profesora lub stopień naukowy doktora habilitowanego</a:t>
            </a:r>
            <a:r>
              <a:rPr lang="pl-PL" altLang="pl-PL" sz="200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.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endParaRPr lang="pl-PL" altLang="pl-PL" sz="200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endParaRPr lang="pl-PL" altLang="pl-PL" sz="200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>
            <a:extLst>
              <a:ext uri="{FF2B5EF4-FFF2-40B4-BE49-F238E27FC236}">
                <a16:creationId xmlns:a16="http://schemas.microsoft.com/office/drawing/2014/main" xmlns="" id="{7044EC55-C435-4AE4-A691-7C4089979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308725"/>
            <a:ext cx="223361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>
                <a:solidFill>
                  <a:srgbClr val="003055"/>
                </a:solidFill>
                <a:latin typeface="Calibri" panose="020F0502020204030204" pitchFamily="34" charset="0"/>
              </a:rPr>
              <a:t>www.kul.pl</a:t>
            </a:r>
          </a:p>
        </p:txBody>
      </p:sp>
      <p:pic>
        <p:nvPicPr>
          <p:cNvPr id="11267" name="Picture 8" descr="SIW_KUL_logo_pl">
            <a:extLst>
              <a:ext uri="{FF2B5EF4-FFF2-40B4-BE49-F238E27FC236}">
                <a16:creationId xmlns:a16="http://schemas.microsoft.com/office/drawing/2014/main" xmlns="" id="{F6F3EA42-BE40-4751-BFAD-B24490121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2376488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pole tekstowe 1">
            <a:extLst>
              <a:ext uri="{FF2B5EF4-FFF2-40B4-BE49-F238E27FC236}">
                <a16:creationId xmlns:a16="http://schemas.microsoft.com/office/drawing/2014/main" xmlns="" id="{DE02EA9E-DE99-4E23-B2CC-FC283548E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2788" y="496888"/>
            <a:ext cx="53435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b="1">
                <a:solidFill>
                  <a:srgbClr val="0048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ISTOTNE ZMIANY USTROJOWE</a:t>
            </a:r>
          </a:p>
        </p:txBody>
      </p:sp>
      <p:sp>
        <p:nvSpPr>
          <p:cNvPr id="11269" name="pole tekstowe 2">
            <a:extLst>
              <a:ext uri="{FF2B5EF4-FFF2-40B4-BE49-F238E27FC236}">
                <a16:creationId xmlns:a16="http://schemas.microsoft.com/office/drawing/2014/main" xmlns="" id="{4E5FB8F5-A65F-4D7C-837F-7EADC21D2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495425"/>
            <a:ext cx="7645400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r>
              <a:rPr lang="pl-PL" altLang="pl-PL" sz="2000" b="1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Rada Instytutu (dyscyplina ewaluowana):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r>
              <a:rPr lang="pl-PL" altLang="pl-PL" sz="200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W skład rady instytutu wchodzą nauczyciele akademiccy zatrudnieni na Uniwersytecie jako podstawowym miejscu pracy, w grupie pracowników badawczych lub badawczo-dydaktycznych, którzy złożyli oświadczenie o </a:t>
            </a:r>
            <a:r>
              <a:rPr lang="pl-PL" altLang="pl-PL" sz="2000" b="1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reprezentowaniu danej dyscypliny w przynajmniej 75% (!)</a:t>
            </a:r>
            <a:r>
              <a:rPr lang="pl-PL" altLang="pl-PL" sz="200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.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endParaRPr lang="pl-PL" altLang="pl-PL" sz="200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r>
              <a:rPr lang="pl-PL" altLang="pl-PL" sz="2000" b="1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Ale: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r>
              <a:rPr lang="pl-PL" altLang="pl-PL" sz="2000" b="1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W instytutach utworzonych dla dyscyplin niepodlegających ewaluacji </a:t>
            </a:r>
            <a:r>
              <a:rPr lang="pl-PL" altLang="pl-PL" sz="200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jakości działalności naukowej prowadzących kierunek studiów </a:t>
            </a:r>
            <a:r>
              <a:rPr lang="pl-PL" altLang="pl-PL" sz="2000" b="1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zadania rady instytutów wykonuje kolegium instytutu, w skład którego wchodzą kierownicy katedr</a:t>
            </a:r>
            <a:r>
              <a:rPr lang="pl-PL" altLang="pl-PL" sz="200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. Przewodniczącym kolegium jest dyrektor instytutu.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>
            <a:extLst>
              <a:ext uri="{FF2B5EF4-FFF2-40B4-BE49-F238E27FC236}">
                <a16:creationId xmlns:a16="http://schemas.microsoft.com/office/drawing/2014/main" xmlns="" id="{DC638FA3-1BDE-4308-8012-D921E8F0E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308725"/>
            <a:ext cx="223361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>
                <a:solidFill>
                  <a:srgbClr val="003055"/>
                </a:solidFill>
                <a:latin typeface="Calibri" panose="020F0502020204030204" pitchFamily="34" charset="0"/>
              </a:rPr>
              <a:t>www.kul.pl</a:t>
            </a:r>
          </a:p>
        </p:txBody>
      </p:sp>
      <p:pic>
        <p:nvPicPr>
          <p:cNvPr id="12291" name="Picture 8" descr="SIW_KUL_logo_pl">
            <a:extLst>
              <a:ext uri="{FF2B5EF4-FFF2-40B4-BE49-F238E27FC236}">
                <a16:creationId xmlns:a16="http://schemas.microsoft.com/office/drawing/2014/main" xmlns="" id="{B02826CC-2806-4D0C-AE9E-337F2697D0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2376488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pole tekstowe 1">
            <a:extLst>
              <a:ext uri="{FF2B5EF4-FFF2-40B4-BE49-F238E27FC236}">
                <a16:creationId xmlns:a16="http://schemas.microsoft.com/office/drawing/2014/main" xmlns="" id="{8235E7AB-48D3-4CB3-9624-FEA829DD6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2788" y="496888"/>
            <a:ext cx="41957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b="1">
                <a:solidFill>
                  <a:srgbClr val="0048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PRZEPISY PRZEJŚCIOWE</a:t>
            </a:r>
          </a:p>
        </p:txBody>
      </p:sp>
      <p:sp>
        <p:nvSpPr>
          <p:cNvPr id="12293" name="pole tekstowe 2">
            <a:extLst>
              <a:ext uri="{FF2B5EF4-FFF2-40B4-BE49-F238E27FC236}">
                <a16:creationId xmlns:a16="http://schemas.microsoft.com/office/drawing/2014/main" xmlns="" id="{63D6CA6E-6371-4B05-8F10-6BF7D5D44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495425"/>
            <a:ext cx="8424862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Kadencja </a:t>
            </a: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Rektora</a:t>
            </a: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trwa </a:t>
            </a: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do 31 sierpnia 2020 r.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endParaRPr lang="pl-PL" altLang="pl-PL" sz="800" b="1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Kadencja</a:t>
            </a: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Senatu </a:t>
            </a: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trwa </a:t>
            </a: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do 31 sierpnia 2020 r.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Kadencja </a:t>
            </a: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nowego Senatu rozpoczyna się z dniem 1 września 2020 r.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endParaRPr lang="pl-PL" altLang="pl-PL" sz="800" b="1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Prorektorzy</a:t>
            </a: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pełnią swe funkcje </a:t>
            </a: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do 31 sierpnia 2020 r.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endParaRPr lang="pl-PL" altLang="pl-PL" sz="800" b="1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Pełnomocnictwa</a:t>
            </a: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udzielone przez Rektora </a:t>
            </a: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wygasają z dniem 31 sierpnia 2020 r.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endParaRPr lang="pl-PL" altLang="pl-PL" sz="800" b="1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Dziekani oraz prodziekani właściwi ds. studenckich oraz ds. kształcenia </a:t>
            </a: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pełnią swe funkcje </a:t>
            </a: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do 31 sierpnia 2020 r.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endParaRPr lang="pl-PL" altLang="pl-PL" sz="800" b="1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Wyboru dziekanów </a:t>
            </a: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zgodnie z zasadami określonymi w § 38 statutu, dokonają </a:t>
            </a: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zgromadzenia wydziałowe zwołane do 30 czerwca 2020 r.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endParaRPr lang="pl-PL" altLang="pl-PL" sz="2000" b="1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>
            <a:extLst>
              <a:ext uri="{FF2B5EF4-FFF2-40B4-BE49-F238E27FC236}">
                <a16:creationId xmlns:a16="http://schemas.microsoft.com/office/drawing/2014/main" xmlns="" id="{DB38182D-DA59-4C2E-B4AE-B2BED0442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308725"/>
            <a:ext cx="223361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>
                <a:solidFill>
                  <a:srgbClr val="003055"/>
                </a:solidFill>
                <a:latin typeface="Calibri" panose="020F0502020204030204" pitchFamily="34" charset="0"/>
              </a:rPr>
              <a:t>www.kul.pl</a:t>
            </a:r>
          </a:p>
        </p:txBody>
      </p:sp>
      <p:pic>
        <p:nvPicPr>
          <p:cNvPr id="13315" name="Picture 8" descr="SIW_KUL_logo_pl">
            <a:extLst>
              <a:ext uri="{FF2B5EF4-FFF2-40B4-BE49-F238E27FC236}">
                <a16:creationId xmlns:a16="http://schemas.microsoft.com/office/drawing/2014/main" xmlns="" id="{52A3E92B-57A3-47ED-AEC9-A5F40807E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2376488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pole tekstowe 1">
            <a:extLst>
              <a:ext uri="{FF2B5EF4-FFF2-40B4-BE49-F238E27FC236}">
                <a16:creationId xmlns:a16="http://schemas.microsoft.com/office/drawing/2014/main" xmlns="" id="{ADF32FB3-AC86-442A-8DBA-4AD19DABD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2788" y="496888"/>
            <a:ext cx="41957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b="1">
                <a:solidFill>
                  <a:srgbClr val="0048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PRZEPISY PRZEJŚCIOWE</a:t>
            </a:r>
          </a:p>
        </p:txBody>
      </p:sp>
      <p:sp>
        <p:nvSpPr>
          <p:cNvPr id="3077" name="pole tekstowe 2">
            <a:extLst>
              <a:ext uri="{FF2B5EF4-FFF2-40B4-BE49-F238E27FC236}">
                <a16:creationId xmlns:a16="http://schemas.microsoft.com/office/drawing/2014/main" xmlns="" id="{0B868B50-4243-405F-95BB-F379958FE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495425"/>
            <a:ext cx="8424862" cy="417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  <a:defRPr/>
            </a:pP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Z dniem 1 października 2019 r. znosi się rady wydziałów i rady instytutów </a:t>
            </a: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działające na podstawie przepisów poprzedniego statutu.</a:t>
            </a:r>
          </a:p>
          <a:p>
            <a:pPr marL="0" indent="0"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  <a:defRPr/>
            </a:pP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Kadencje dyrektorów instytutów </a:t>
            </a: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powołanych na podstawie przepisów poprzedniego statutu </a:t>
            </a: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wygasają z dniem 30 września 2019 r.</a:t>
            </a:r>
          </a:p>
          <a:p>
            <a:pPr marL="0" indent="0"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  <a:defRPr/>
            </a:pPr>
            <a:endParaRPr lang="pl-PL" altLang="pl-PL" sz="2000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  <a:p>
            <a:pPr marL="0" indent="0"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  <a:defRPr/>
            </a:pP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Do dnia 30 września 2019 r. Rektor: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ü"/>
              <a:defRPr/>
            </a:pP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powoła dyrektorów instytutów</a:t>
            </a: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, spośród kandydatów zgłoszonych przez dziekanów, </a:t>
            </a: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na okres od 1 października 2019 r. do 30 września 2020 r.</a:t>
            </a: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; okres ten nie stanowi pierwszej kadencji w rozumieniu w § 42 ust. 2 statutu; opinię, o której mowa w § 42 ust. 1 statutu, wyraża właściwa rada wydziału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ü"/>
              <a:defRPr/>
            </a:pP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określi w drodze zarządzenia regulamin organizacyjny rady instytutu</a:t>
            </a: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, zgodnie z § 43 ust. 4 Statutu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>
            <a:extLst>
              <a:ext uri="{FF2B5EF4-FFF2-40B4-BE49-F238E27FC236}">
                <a16:creationId xmlns:a16="http://schemas.microsoft.com/office/drawing/2014/main" xmlns="" id="{1EB003AD-4FA4-43DF-A308-EB16C453B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308725"/>
            <a:ext cx="223361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>
                <a:solidFill>
                  <a:srgbClr val="003055"/>
                </a:solidFill>
                <a:latin typeface="Calibri" panose="020F0502020204030204" pitchFamily="34" charset="0"/>
              </a:rPr>
              <a:t>www.kul.pl</a:t>
            </a:r>
          </a:p>
        </p:txBody>
      </p:sp>
      <p:pic>
        <p:nvPicPr>
          <p:cNvPr id="14339" name="Picture 8" descr="SIW_KUL_logo_pl">
            <a:extLst>
              <a:ext uri="{FF2B5EF4-FFF2-40B4-BE49-F238E27FC236}">
                <a16:creationId xmlns:a16="http://schemas.microsoft.com/office/drawing/2014/main" xmlns="" id="{7E6A4187-4C45-4317-A913-E5A64E7CEB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2376488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pole tekstowe 1">
            <a:extLst>
              <a:ext uri="{FF2B5EF4-FFF2-40B4-BE49-F238E27FC236}">
                <a16:creationId xmlns:a16="http://schemas.microsoft.com/office/drawing/2014/main" xmlns="" id="{1A1AD5D2-D720-4330-B836-4ABEC31E8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2788" y="496888"/>
            <a:ext cx="41957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b="1">
                <a:solidFill>
                  <a:srgbClr val="0048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PRZEPISY PRZEJŚCIOWE</a:t>
            </a:r>
          </a:p>
        </p:txBody>
      </p:sp>
      <p:sp>
        <p:nvSpPr>
          <p:cNvPr id="3077" name="pole tekstowe 2">
            <a:extLst>
              <a:ext uri="{FF2B5EF4-FFF2-40B4-BE49-F238E27FC236}">
                <a16:creationId xmlns:a16="http://schemas.microsoft.com/office/drawing/2014/main" xmlns="" id="{0B868B50-4243-405F-95BB-F379958FE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268413"/>
            <a:ext cx="8424862" cy="186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  <a:defRPr/>
            </a:pP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Rektor, po zasięgnięciu opinii dziekanów, określi w drodze zarządzenia do dnia 15 lipca 2019 r.</a:t>
            </a: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</a:t>
            </a: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strukturę wydziałową Uniwersytetu, a w szczególności: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ü"/>
              <a:defRPr/>
            </a:pP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nazwy wydziałów, instytutów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ü"/>
              <a:defRPr/>
            </a:pP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dyscypliny naukowe przyporządkowane do wydziałów,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ü"/>
              <a:defRPr/>
            </a:pP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kierunki studiów prowadzone przez poszczególne wydziały.</a:t>
            </a:r>
          </a:p>
        </p:txBody>
      </p:sp>
      <p:sp>
        <p:nvSpPr>
          <p:cNvPr id="14342" name="pole tekstowe 2">
            <a:extLst>
              <a:ext uri="{FF2B5EF4-FFF2-40B4-BE49-F238E27FC236}">
                <a16:creationId xmlns:a16="http://schemas.microsoft.com/office/drawing/2014/main" xmlns="" id="{DE380288-8C70-465B-B20D-23936147B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121124"/>
            <a:ext cx="8424862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Katedry, które do dnia 30 września 2020  r. nie spełnią wymogu </a:t>
            </a: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zatrudnienia w podstawowym miejscu pracy co najmniej </a:t>
            </a: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pięciu pracowników badawczych lub badawczo-dydaktycznych</a:t>
            </a: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podlegają z tym dniem </a:t>
            </a: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likwidacji</a:t>
            </a: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w drodze zarządzenia rektora.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W procesie dostosowania składów osobowych katedr do wymogów nie stosuje się § 5 ust. 3 </a:t>
            </a:r>
            <a:r>
              <a:rPr lang="pl-PL" altLang="pl-PL" sz="2000" dirty="0" err="1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zd</a:t>
            </a: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. 1 Regulaminu organizacyjnego katedr KUL (zgody pracowników przenoszonych).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Kierownicy katedr sprawują swoje funkcje do dnia 30 września 2020 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>
            <a:extLst>
              <a:ext uri="{FF2B5EF4-FFF2-40B4-BE49-F238E27FC236}">
                <a16:creationId xmlns:a16="http://schemas.microsoft.com/office/drawing/2014/main" xmlns="" id="{DB198D84-F226-4924-BC7E-6E33BFF48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308725"/>
            <a:ext cx="223361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>
                <a:solidFill>
                  <a:srgbClr val="003055"/>
                </a:solidFill>
                <a:latin typeface="Calibri" panose="020F0502020204030204" pitchFamily="34" charset="0"/>
              </a:rPr>
              <a:t>www.kul.pl</a:t>
            </a:r>
          </a:p>
        </p:txBody>
      </p:sp>
      <p:pic>
        <p:nvPicPr>
          <p:cNvPr id="3075" name="Picture 8" descr="SIW_KUL_logo_pl">
            <a:extLst>
              <a:ext uri="{FF2B5EF4-FFF2-40B4-BE49-F238E27FC236}">
                <a16:creationId xmlns:a16="http://schemas.microsoft.com/office/drawing/2014/main" xmlns="" id="{610F6E79-2300-4F10-B828-3E97148B5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2376488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xmlns="" id="{5BFF401F-9E61-4A86-9CCE-329E4D779515}"/>
              </a:ext>
            </a:extLst>
          </p:cNvPr>
          <p:cNvSpPr/>
          <p:nvPr/>
        </p:nvSpPr>
        <p:spPr>
          <a:xfrm>
            <a:off x="846262" y="1679897"/>
            <a:ext cx="775818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3.5.1. „</a:t>
            </a:r>
            <a:r>
              <a:rPr lang="pl-PL" sz="2600" b="1" dirty="0">
                <a:latin typeface="Calibri" panose="020F0502020204030204" pitchFamily="34" charset="0"/>
                <a:cs typeface="Calibri" panose="020F0502020204030204" pitchFamily="34" charset="0"/>
              </a:rPr>
              <a:t>Zintegrowany Program Podnoszenia Kompetencji studentów i pracowników </a:t>
            </a:r>
            <a: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Katolickiego Uniwersytetu Lubelskiego Jana Pawła II”</a:t>
            </a:r>
          </a:p>
          <a:p>
            <a:endParaRPr lang="pl-PL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3.5.2. „</a:t>
            </a:r>
            <a:r>
              <a:rPr lang="pl-PL" sz="2600" b="1" dirty="0">
                <a:latin typeface="Calibri" panose="020F0502020204030204" pitchFamily="34" charset="0"/>
                <a:cs typeface="Calibri" panose="020F0502020204030204" pitchFamily="34" charset="0"/>
              </a:rPr>
              <a:t>Zintegrowany Program Rozwoju </a:t>
            </a:r>
            <a: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Katolickiego Uniwersytetu Lubelskiego Jana Pawła II”</a:t>
            </a:r>
          </a:p>
          <a:p>
            <a:endParaRPr lang="pl-PL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3.5.3. „</a:t>
            </a:r>
            <a:r>
              <a:rPr lang="pl-PL" sz="2600" b="1" dirty="0">
                <a:latin typeface="Calibri" panose="020F0502020204030204" pitchFamily="34" charset="0"/>
                <a:cs typeface="Calibri" panose="020F0502020204030204" pitchFamily="34" charset="0"/>
              </a:rPr>
              <a:t>Regionalny Program Rozwoju </a:t>
            </a:r>
            <a: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Katolickiego Uniwersytetu Lubelskiego Jana Pawła II”</a:t>
            </a:r>
          </a:p>
        </p:txBody>
      </p:sp>
    </p:spTree>
    <p:extLst>
      <p:ext uri="{BB962C8B-B14F-4D97-AF65-F5344CB8AC3E}">
        <p14:creationId xmlns:p14="http://schemas.microsoft.com/office/powerpoint/2010/main" val="80501286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5" descr="PREZENTACJA_siw">
            <a:extLst>
              <a:ext uri="{FF2B5EF4-FFF2-40B4-BE49-F238E27FC236}">
                <a16:creationId xmlns:a16="http://schemas.microsoft.com/office/drawing/2014/main" xmlns="" id="{90C7B685-DA3A-4B29-9D87-9762ADA10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213" y="-22225"/>
            <a:ext cx="9828213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17">
            <a:extLst>
              <a:ext uri="{FF2B5EF4-FFF2-40B4-BE49-F238E27FC236}">
                <a16:creationId xmlns:a16="http://schemas.microsoft.com/office/drawing/2014/main" xmlns="" id="{69D82D9D-C403-4303-86F8-D49B99F16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6308725"/>
            <a:ext cx="223361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1">
                <a:solidFill>
                  <a:srgbClr val="003055"/>
                </a:solidFill>
                <a:latin typeface="Calibri" panose="020F0502020204030204" pitchFamily="34" charset="0"/>
              </a:rPr>
              <a:t>www.kul.pl</a:t>
            </a:r>
          </a:p>
        </p:txBody>
      </p:sp>
      <p:pic>
        <p:nvPicPr>
          <p:cNvPr id="2052" name="Picture 18" descr="SIW_KUL_logo_pl">
            <a:extLst>
              <a:ext uri="{FF2B5EF4-FFF2-40B4-BE49-F238E27FC236}">
                <a16:creationId xmlns:a16="http://schemas.microsoft.com/office/drawing/2014/main" xmlns="" id="{6849F3A3-2921-497D-801B-6B9BEE230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3671887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pole tekstowe 2">
            <a:extLst>
              <a:ext uri="{FF2B5EF4-FFF2-40B4-BE49-F238E27FC236}">
                <a16:creationId xmlns:a16="http://schemas.microsoft.com/office/drawing/2014/main" xmlns="" id="{358F479D-BF18-4D63-9646-1BD425B0C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654425"/>
            <a:ext cx="40767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6000" b="1"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Statut KUL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557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>
            <a:extLst>
              <a:ext uri="{FF2B5EF4-FFF2-40B4-BE49-F238E27FC236}">
                <a16:creationId xmlns:a16="http://schemas.microsoft.com/office/drawing/2014/main" xmlns="" id="{DB198D84-F226-4924-BC7E-6E33BFF48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308725"/>
            <a:ext cx="223361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>
                <a:solidFill>
                  <a:srgbClr val="003055"/>
                </a:solidFill>
                <a:latin typeface="Calibri" panose="020F0502020204030204" pitchFamily="34" charset="0"/>
              </a:rPr>
              <a:t>www.kul.pl</a:t>
            </a:r>
          </a:p>
        </p:txBody>
      </p:sp>
      <p:pic>
        <p:nvPicPr>
          <p:cNvPr id="3075" name="Picture 8" descr="SIW_KUL_logo_pl">
            <a:extLst>
              <a:ext uri="{FF2B5EF4-FFF2-40B4-BE49-F238E27FC236}">
                <a16:creationId xmlns:a16="http://schemas.microsoft.com/office/drawing/2014/main" xmlns="" id="{610F6E79-2300-4F10-B828-3E97148B5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2376488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pole tekstowe 1">
            <a:extLst>
              <a:ext uri="{FF2B5EF4-FFF2-40B4-BE49-F238E27FC236}">
                <a16:creationId xmlns:a16="http://schemas.microsoft.com/office/drawing/2014/main" xmlns="" id="{293A392C-9681-4C65-9979-E8C3783AD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2788" y="496888"/>
            <a:ext cx="53435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b="1">
                <a:solidFill>
                  <a:srgbClr val="0048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ISTOTNE ZMIANY USTROJOWE</a:t>
            </a:r>
          </a:p>
        </p:txBody>
      </p:sp>
      <p:sp>
        <p:nvSpPr>
          <p:cNvPr id="3077" name="pole tekstowe 2">
            <a:extLst>
              <a:ext uri="{FF2B5EF4-FFF2-40B4-BE49-F238E27FC236}">
                <a16:creationId xmlns:a16="http://schemas.microsoft.com/office/drawing/2014/main" xmlns="" id="{0B868B50-4243-405F-95BB-F379958FE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500188"/>
            <a:ext cx="76454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ctr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  <a:defRPr/>
            </a:pP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W ramach wydziałów wyodrębnia się </a:t>
            </a:r>
            <a:r>
              <a:rPr lang="pl-PL" altLang="pl-PL" sz="2000" u="sng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dwie grupy instytutów</a:t>
            </a: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: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ü"/>
              <a:defRPr/>
            </a:pP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Instytuty (naukowe) </a:t>
            </a: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tworzone dla dyscyplin podlegających ewaluacji jakości działalności naukowej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ü"/>
              <a:defRPr/>
            </a:pP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Instytuty</a:t>
            </a: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tworzone dla dyscyplin niepodlegających ewaluacji jakości działalności naukowej – prowadzących kierunek studiów</a:t>
            </a:r>
          </a:p>
        </p:txBody>
      </p:sp>
      <p:sp>
        <p:nvSpPr>
          <p:cNvPr id="3078" name="pole tekstowe 2">
            <a:extLst>
              <a:ext uri="{FF2B5EF4-FFF2-40B4-BE49-F238E27FC236}">
                <a16:creationId xmlns:a16="http://schemas.microsoft.com/office/drawing/2014/main" xmlns="" id="{9B3632E5-7645-4C51-AB17-885D00EC2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163" y="3697288"/>
            <a:ext cx="76454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r>
              <a:rPr lang="pl-PL" altLang="pl-PL" sz="2000" b="1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Do zadań instytutu należą: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AutoNum type="arabicParenR"/>
            </a:pPr>
            <a:r>
              <a:rPr lang="pl-PL" altLang="pl-PL" sz="200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prowadzenie działalności badawczej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AutoNum type="arabicParenR"/>
            </a:pPr>
            <a:r>
              <a:rPr lang="pl-PL" altLang="pl-PL" sz="200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prowadzenie działalności dydaktycznej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AutoNum type="arabicParenR"/>
            </a:pPr>
            <a:r>
              <a:rPr lang="pl-PL" altLang="pl-PL" sz="200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kształcenie i promowanie kadry naukowej w dyscyplinie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AutoNum type="arabicParenR"/>
            </a:pPr>
            <a:r>
              <a:rPr lang="pl-PL" altLang="pl-PL" sz="200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koordynowanie działalności katedr i innych zespołów badawczych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AutoNum type="arabicParenR"/>
            </a:pPr>
            <a:r>
              <a:rPr lang="pl-PL" altLang="pl-PL" sz="200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podejmowanie działań związanych z  ewaluacją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xmlns="" id="{FBE01401-DD24-40B6-8645-AF52B1F31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308725"/>
            <a:ext cx="223361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>
                <a:solidFill>
                  <a:srgbClr val="003055"/>
                </a:solidFill>
                <a:latin typeface="Calibri" panose="020F0502020204030204" pitchFamily="34" charset="0"/>
              </a:rPr>
              <a:t>www.kul.pl</a:t>
            </a:r>
          </a:p>
        </p:txBody>
      </p:sp>
      <p:pic>
        <p:nvPicPr>
          <p:cNvPr id="4099" name="Picture 8" descr="SIW_KUL_logo_pl">
            <a:extLst>
              <a:ext uri="{FF2B5EF4-FFF2-40B4-BE49-F238E27FC236}">
                <a16:creationId xmlns:a16="http://schemas.microsoft.com/office/drawing/2014/main" xmlns="" id="{A5EAC4DE-AEBF-4045-AE98-D31616BB90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2376488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pole tekstowe 1">
            <a:extLst>
              <a:ext uri="{FF2B5EF4-FFF2-40B4-BE49-F238E27FC236}">
                <a16:creationId xmlns:a16="http://schemas.microsoft.com/office/drawing/2014/main" xmlns="" id="{FFB34096-E850-4155-9D03-9F7F441F1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2788" y="496888"/>
            <a:ext cx="53435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b="1">
                <a:solidFill>
                  <a:srgbClr val="0048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ISTOTNE ZMIANY USTROJOWE</a:t>
            </a:r>
          </a:p>
        </p:txBody>
      </p:sp>
      <p:sp>
        <p:nvSpPr>
          <p:cNvPr id="4101" name="pole tekstowe 2">
            <a:extLst>
              <a:ext uri="{FF2B5EF4-FFF2-40B4-BE49-F238E27FC236}">
                <a16:creationId xmlns:a16="http://schemas.microsoft.com/office/drawing/2014/main" xmlns="" id="{6A13C0D2-265D-4ACE-B5A3-462DB52C7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700808"/>
            <a:ext cx="7645400" cy="386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W ramach instytutów działają katedry</a:t>
            </a: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,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których zadaniem jest prowadzenie działalności </a:t>
            </a: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badawczej</a:t>
            </a: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, badawczo-dydaktycznej i </a:t>
            </a: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dydaktycznej</a:t>
            </a: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w zakresie dyscypliny lub dyscyplin pokrewnych oraz kształcenie kadry naukowej.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endParaRPr lang="pl-PL" altLang="pl-PL" sz="2000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W zespół katedry wchodzą pracownicy</a:t>
            </a: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: pracownicy badawczy, badawczo-dydaktyczni, dydaktyczni, naukowo-techniczni lub inżynieryjno-techniczni.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endParaRPr lang="pl-PL" altLang="pl-PL" sz="2000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Zespół katedry tworzy co najmniej 5 pracowników badawczych lub badawczo-dydaktycznych.</a:t>
            </a:r>
            <a:endParaRPr lang="pl-PL" altLang="pl-PL" sz="2000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>
            <a:extLst>
              <a:ext uri="{FF2B5EF4-FFF2-40B4-BE49-F238E27FC236}">
                <a16:creationId xmlns:a16="http://schemas.microsoft.com/office/drawing/2014/main" xmlns="" id="{F7FC842B-8546-49BF-83E6-DC6A5238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308725"/>
            <a:ext cx="223361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>
                <a:solidFill>
                  <a:srgbClr val="003055"/>
                </a:solidFill>
                <a:latin typeface="Calibri" panose="020F0502020204030204" pitchFamily="34" charset="0"/>
              </a:rPr>
              <a:t>www.kul.pl</a:t>
            </a:r>
          </a:p>
        </p:txBody>
      </p:sp>
      <p:pic>
        <p:nvPicPr>
          <p:cNvPr id="5123" name="Picture 8" descr="SIW_KUL_logo_pl">
            <a:extLst>
              <a:ext uri="{FF2B5EF4-FFF2-40B4-BE49-F238E27FC236}">
                <a16:creationId xmlns:a16="http://schemas.microsoft.com/office/drawing/2014/main" xmlns="" id="{D4D2DEC2-DD8B-4964-A1D1-842FC70C8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2376488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pole tekstowe 1">
            <a:extLst>
              <a:ext uri="{FF2B5EF4-FFF2-40B4-BE49-F238E27FC236}">
                <a16:creationId xmlns:a16="http://schemas.microsoft.com/office/drawing/2014/main" xmlns="" id="{32E4AC81-916B-4B18-8ACD-8C331A4F5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2788" y="496888"/>
            <a:ext cx="53435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b="1">
                <a:solidFill>
                  <a:srgbClr val="0048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ISTOTNE ZMIANY USTROJOWE</a:t>
            </a:r>
          </a:p>
        </p:txBody>
      </p:sp>
      <p:sp>
        <p:nvSpPr>
          <p:cNvPr id="3077" name="pole tekstowe 2">
            <a:extLst>
              <a:ext uri="{FF2B5EF4-FFF2-40B4-BE49-F238E27FC236}">
                <a16:creationId xmlns:a16="http://schemas.microsoft.com/office/drawing/2014/main" xmlns="" id="{0B868B50-4243-405F-95BB-F379958FE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196975"/>
            <a:ext cx="7920037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  <a:defRPr/>
            </a:pP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Prorektorów </a:t>
            </a:r>
            <a:r>
              <a:rPr lang="pl-PL" altLang="pl-PL" sz="2000" b="1" u="sng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powołuje</a:t>
            </a: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Rektor</a:t>
            </a: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, </a:t>
            </a: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po uzyskaniu pozytywnej opinii Senatu</a:t>
            </a: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, wyrażonej bezwzględną większością głosów w głosowaniu tajnym.</a:t>
            </a:r>
          </a:p>
          <a:p>
            <a:pPr marL="0" indent="0"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  <a:defRPr/>
            </a:pP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Zakres zadań prorektorów określa Rektor </a:t>
            </a: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w formie zarządzenia.</a:t>
            </a:r>
          </a:p>
          <a:p>
            <a:pPr marL="0" indent="0"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  <a:defRPr/>
            </a:pPr>
            <a:endParaRPr lang="pl-PL" altLang="pl-PL" sz="800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  <a:p>
            <a:pPr marL="0" indent="0"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  <a:defRPr/>
            </a:pP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W skład senatu wchodzą: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ü"/>
              <a:defRPr/>
            </a:pP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Rektor;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ü"/>
              <a:defRPr/>
            </a:pP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prorektorzy;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ü"/>
              <a:defRPr/>
            </a:pP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dziekani;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ü"/>
              <a:defRPr/>
            </a:pP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po jednym przedstawicielu każdej dyscypliny podlegającej ewaluacji;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ü"/>
              <a:defRPr/>
            </a:pP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przedstawiciele studentów i doktorantów łącznie w liczbie 20% liczby członków senatu;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ü"/>
              <a:defRPr/>
            </a:pP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przedstawiciel nauczycieli akademickich nieposiadających tytułu naukowego profesora lub stopnia naukowego doktora habilitowanego;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ü"/>
              <a:defRPr/>
            </a:pP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przedstawiciel pracowników niebędących nauczycielami akademickimi.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>
            <a:extLst>
              <a:ext uri="{FF2B5EF4-FFF2-40B4-BE49-F238E27FC236}">
                <a16:creationId xmlns:a16="http://schemas.microsoft.com/office/drawing/2014/main" xmlns="" id="{25E5A093-048F-44FB-94E3-138529BF1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308725"/>
            <a:ext cx="223361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>
                <a:solidFill>
                  <a:srgbClr val="003055"/>
                </a:solidFill>
                <a:latin typeface="Calibri" panose="020F0502020204030204" pitchFamily="34" charset="0"/>
              </a:rPr>
              <a:t>www.kul.pl</a:t>
            </a:r>
          </a:p>
        </p:txBody>
      </p:sp>
      <p:pic>
        <p:nvPicPr>
          <p:cNvPr id="7171" name="Picture 8" descr="SIW_KUL_logo_pl">
            <a:extLst>
              <a:ext uri="{FF2B5EF4-FFF2-40B4-BE49-F238E27FC236}">
                <a16:creationId xmlns:a16="http://schemas.microsoft.com/office/drawing/2014/main" xmlns="" id="{83C64DD4-3CC0-4A52-8B10-5A1266DB2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2376488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pole tekstowe 1">
            <a:extLst>
              <a:ext uri="{FF2B5EF4-FFF2-40B4-BE49-F238E27FC236}">
                <a16:creationId xmlns:a16="http://schemas.microsoft.com/office/drawing/2014/main" xmlns="" id="{6F579B4F-1A45-4BBC-9AAA-E48C27CFD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2788" y="496888"/>
            <a:ext cx="53435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b="1">
                <a:solidFill>
                  <a:srgbClr val="0048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ISTOTNE ZMIANY USTROJOWE</a:t>
            </a:r>
          </a:p>
        </p:txBody>
      </p:sp>
      <p:sp>
        <p:nvSpPr>
          <p:cNvPr id="3077" name="pole tekstowe 2">
            <a:extLst>
              <a:ext uri="{FF2B5EF4-FFF2-40B4-BE49-F238E27FC236}">
                <a16:creationId xmlns:a16="http://schemas.microsoft.com/office/drawing/2014/main" xmlns="" id="{0B868B50-4243-405F-95BB-F379958FE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196975"/>
            <a:ext cx="7645400" cy="524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  <a:defRPr/>
            </a:pPr>
            <a:endParaRPr lang="pl-PL" altLang="pl-PL" sz="2000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  <a:p>
            <a:pPr marL="0" indent="0"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  <a:defRPr/>
            </a:pP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Podstawowym zadaniem dziekana jest nadzorowanie działalności badawczej i dydaktycznej </a:t>
            </a: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prowadzonej w ramach wszystkich jednostek organizacyjnych wydziału.</a:t>
            </a:r>
          </a:p>
          <a:p>
            <a:pPr marL="0" indent="0"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  <a:defRPr/>
            </a:pP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Dziekan realizuje politykę osobową wydziału</a:t>
            </a: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, w tym: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ü"/>
              <a:defRPr/>
            </a:pP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z własnej inicjatywy lub na wniosek kierownika katedry zaopiniowany przez dyrektora instytutu występuje do Rektora z wnioskiem o ogłoszenie konkursu dotyczącego zatrudnienia nauczyciela akademickiego na wydziale;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ü"/>
              <a:defRPr/>
            </a:pP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przeprowadza konkursy na stanowiska nauczycieli akademickich;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ü"/>
              <a:defRPr/>
            </a:pP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opiniuje wnioski w sprawach zatrudniania nauczycieli akademickich;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ü"/>
              <a:defRPr/>
            </a:pP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co najmniej raz w okresie kadencji składa senatowi sprawozdanie z realizowanej przez siebie polityki osobowej, działalności dydaktycznej i rozwoju wydziału.</a:t>
            </a:r>
          </a:p>
          <a:p>
            <a:pPr marL="0" indent="0"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  <a:defRPr/>
            </a:pPr>
            <a:endParaRPr lang="pl-PL" altLang="pl-PL" sz="2000" b="1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>
            <a:extLst>
              <a:ext uri="{FF2B5EF4-FFF2-40B4-BE49-F238E27FC236}">
                <a16:creationId xmlns:a16="http://schemas.microsoft.com/office/drawing/2014/main" xmlns="" id="{A2187379-5BF1-4E46-AC3A-279573A9E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308725"/>
            <a:ext cx="223361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>
                <a:solidFill>
                  <a:srgbClr val="003055"/>
                </a:solidFill>
                <a:latin typeface="Calibri" panose="020F0502020204030204" pitchFamily="34" charset="0"/>
              </a:rPr>
              <a:t>www.kul.pl</a:t>
            </a:r>
          </a:p>
        </p:txBody>
      </p:sp>
      <p:pic>
        <p:nvPicPr>
          <p:cNvPr id="8195" name="Picture 8" descr="SIW_KUL_logo_pl">
            <a:extLst>
              <a:ext uri="{FF2B5EF4-FFF2-40B4-BE49-F238E27FC236}">
                <a16:creationId xmlns:a16="http://schemas.microsoft.com/office/drawing/2014/main" xmlns="" id="{C6B29D79-ED9C-4B92-89B9-095933A2CF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2376488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pole tekstowe 1">
            <a:extLst>
              <a:ext uri="{FF2B5EF4-FFF2-40B4-BE49-F238E27FC236}">
                <a16:creationId xmlns:a16="http://schemas.microsoft.com/office/drawing/2014/main" xmlns="" id="{9A547F7C-1D50-4A9B-80AF-51582CDC1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2788" y="496888"/>
            <a:ext cx="53435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b="1">
                <a:solidFill>
                  <a:srgbClr val="0048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ISTOTNE ZMIANY USTROJOWE</a:t>
            </a:r>
          </a:p>
        </p:txBody>
      </p:sp>
      <p:sp>
        <p:nvSpPr>
          <p:cNvPr id="8197" name="pole tekstowe 2">
            <a:extLst>
              <a:ext uri="{FF2B5EF4-FFF2-40B4-BE49-F238E27FC236}">
                <a16:creationId xmlns:a16="http://schemas.microsoft.com/office/drawing/2014/main" xmlns="" id="{2F1AC971-E00D-46E9-9047-C0D8EB754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423988"/>
            <a:ext cx="7645400" cy="409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endParaRPr lang="pl-PL" altLang="pl-PL" sz="200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r>
              <a:rPr lang="pl-PL" altLang="pl-PL" sz="2000" b="1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Dziekan może </a:t>
            </a:r>
            <a:r>
              <a:rPr lang="pl-PL" altLang="pl-PL" sz="2000" b="1" u="sng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powołać</a:t>
            </a:r>
            <a:r>
              <a:rPr lang="pl-PL" altLang="pl-PL" sz="2000" b="1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, za uprzednią zgodą Rektora</a:t>
            </a:r>
            <a:r>
              <a:rPr lang="pl-PL" altLang="pl-PL" sz="200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, na czas swojej kadencji, </a:t>
            </a:r>
            <a:r>
              <a:rPr lang="pl-PL" altLang="pl-PL" sz="2000" b="1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prodziekana do spraw studenckich </a:t>
            </a:r>
            <a:r>
              <a:rPr lang="pl-PL" altLang="pl-PL" sz="200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i </a:t>
            </a:r>
            <a:r>
              <a:rPr lang="pl-PL" altLang="pl-PL" sz="2000" b="1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prodziekana do spraw kształcenia</a:t>
            </a:r>
            <a:r>
              <a:rPr lang="pl-PL" altLang="pl-PL" sz="200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. (tylko)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endParaRPr lang="pl-PL" altLang="pl-PL" sz="200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r>
              <a:rPr lang="pl-PL" altLang="pl-PL" sz="2000" b="1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Prodziekan ds. studenckich: </a:t>
            </a:r>
            <a:r>
              <a:rPr lang="pl-PL" altLang="pl-PL" sz="200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kwestie wychowania na wydziale, a także podejmowanie decyzji w sprawach studentów w zakresie określonym w upoważnieniu Rektora 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</a:pPr>
            <a:r>
              <a:rPr lang="pl-PL" altLang="pl-PL" sz="2000" b="1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Prodziekan ds. kształcenia</a:t>
            </a:r>
            <a:r>
              <a:rPr lang="pl-PL" altLang="pl-PL" sz="200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: koordynator kierunków; przygotowywanie projektów programów studiów; zapewnienie prawidłowego przebiegu procesu kształcenia; ustalanie szczegółowego planu zajęć; realizacja polityki wydziału w zakresie powierzeń zajęć dydaktycznych.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>
            <a:extLst>
              <a:ext uri="{FF2B5EF4-FFF2-40B4-BE49-F238E27FC236}">
                <a16:creationId xmlns:a16="http://schemas.microsoft.com/office/drawing/2014/main" xmlns="" id="{4B8391C7-AA16-4BBE-BB7A-4F033478B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308725"/>
            <a:ext cx="223361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>
                <a:solidFill>
                  <a:srgbClr val="003055"/>
                </a:solidFill>
                <a:latin typeface="Calibri" panose="020F0502020204030204" pitchFamily="34" charset="0"/>
              </a:rPr>
              <a:t>www.kul.pl</a:t>
            </a:r>
          </a:p>
        </p:txBody>
      </p:sp>
      <p:pic>
        <p:nvPicPr>
          <p:cNvPr id="9219" name="Picture 8" descr="SIW_KUL_logo_pl">
            <a:extLst>
              <a:ext uri="{FF2B5EF4-FFF2-40B4-BE49-F238E27FC236}">
                <a16:creationId xmlns:a16="http://schemas.microsoft.com/office/drawing/2014/main" xmlns="" id="{A0E6B514-1B4E-4BD3-92C4-87D6DF8EA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2376488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pole tekstowe 1">
            <a:extLst>
              <a:ext uri="{FF2B5EF4-FFF2-40B4-BE49-F238E27FC236}">
                <a16:creationId xmlns:a16="http://schemas.microsoft.com/office/drawing/2014/main" xmlns="" id="{7B0A9414-9CAA-4853-9F0A-9EDC59782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2788" y="496888"/>
            <a:ext cx="53435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b="1">
                <a:solidFill>
                  <a:srgbClr val="0048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ISTOTNE ZMIANY USTROJOWE</a:t>
            </a:r>
          </a:p>
        </p:txBody>
      </p:sp>
      <p:sp>
        <p:nvSpPr>
          <p:cNvPr id="3077" name="pole tekstowe 2">
            <a:extLst>
              <a:ext uri="{FF2B5EF4-FFF2-40B4-BE49-F238E27FC236}">
                <a16:creationId xmlns:a16="http://schemas.microsoft.com/office/drawing/2014/main" xmlns="" id="{0B868B50-4243-405F-95BB-F379958FE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423988"/>
            <a:ext cx="76454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  <a:defRPr/>
            </a:pP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Dyrektor instytutu – koordynator dyscypliny </a:t>
            </a: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zajmuje się sprawami dotyczącymi </a:t>
            </a:r>
            <a:r>
              <a:rPr lang="pl-PL" altLang="pl-PL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nauki w ramach danej dyscypliny, </a:t>
            </a: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w szczególności: 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ü"/>
              <a:defRPr/>
            </a:pP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koordynuje badania naukowe i zarządza ich jakością;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ü"/>
              <a:defRPr/>
            </a:pP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przygotowuje strategię (koncepcję) badań naukowych i przedstawia ją Rektorowi do zatwierdzenia;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ü"/>
              <a:defRPr/>
            </a:pP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zarządza środkami finansowymi przyznanymi na działalność instytutu;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ü"/>
              <a:defRPr/>
            </a:pP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przewodniczy pracom rady instytutu;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ü"/>
              <a:defRPr/>
            </a:pP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współpracuje z dziekanem i innymi właściwymi podmiotami w zakresie dydaktyki;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ü"/>
              <a:defRPr/>
            </a:pP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uczestniczy w realizacji polityki osobowej wydziału;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ü"/>
              <a:defRPr/>
            </a:pPr>
            <a:r>
              <a:rPr lang="pl-PL" altLang="pl-PL" sz="2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działa na rzecz podnoszenia kwalifikacji pracowników instytutu.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KIL_siw_EN">
  <a:themeElements>
    <a:clrScheme name="KIL_siw_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IL_siw_E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IL_siw_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L_siw_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L_siw_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L_siw_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L_siw_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L_siw_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L_siw_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L_siw_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L_siw_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L_siw_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L_siw_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L_siw_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1843</TotalTime>
  <Words>996</Words>
  <Application>Microsoft Office PowerPoint</Application>
  <PresentationFormat>Pokaz na ekranie (4:3)</PresentationFormat>
  <Paragraphs>111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KIL_siw_EN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Anna Kowalczyk</dc:creator>
  <cp:lastModifiedBy>Justyna Zaprawa</cp:lastModifiedBy>
  <cp:revision>76</cp:revision>
  <dcterms:created xsi:type="dcterms:W3CDTF">2016-06-16T13:44:39Z</dcterms:created>
  <dcterms:modified xsi:type="dcterms:W3CDTF">2019-06-27T08:40:22Z</dcterms:modified>
</cp:coreProperties>
</file>