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6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C9BE-3E24-4D65-8749-711E29C058AE}" type="datetimeFigureOut">
              <a:rPr lang="pl-PL" smtClean="0"/>
              <a:pPr/>
              <a:t>13.04.2018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D8EC-0D42-4B66-88EB-B8CB963CBEF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C9BE-3E24-4D65-8749-711E29C058AE}" type="datetimeFigureOut">
              <a:rPr lang="pl-PL" smtClean="0"/>
              <a:pPr/>
              <a:t>13.04.2018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D8EC-0D42-4B66-88EB-B8CB963CBEF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C9BE-3E24-4D65-8749-711E29C058AE}" type="datetimeFigureOut">
              <a:rPr lang="pl-PL" smtClean="0"/>
              <a:pPr/>
              <a:t>13.04.2018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D8EC-0D42-4B66-88EB-B8CB963CBEF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C9BE-3E24-4D65-8749-711E29C058AE}" type="datetimeFigureOut">
              <a:rPr lang="pl-PL" smtClean="0"/>
              <a:pPr/>
              <a:t>13.04.2018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D8EC-0D42-4B66-88EB-B8CB963CBEF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C9BE-3E24-4D65-8749-711E29C058AE}" type="datetimeFigureOut">
              <a:rPr lang="pl-PL" smtClean="0"/>
              <a:pPr/>
              <a:t>13.04.2018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D8EC-0D42-4B66-88EB-B8CB963CBEF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C9BE-3E24-4D65-8749-711E29C058AE}" type="datetimeFigureOut">
              <a:rPr lang="pl-PL" smtClean="0"/>
              <a:pPr/>
              <a:t>13.04.2018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D8EC-0D42-4B66-88EB-B8CB963CBEF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C9BE-3E24-4D65-8749-711E29C058AE}" type="datetimeFigureOut">
              <a:rPr lang="pl-PL" smtClean="0"/>
              <a:pPr/>
              <a:t>13.04.2018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D8EC-0D42-4B66-88EB-B8CB963CBEF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C9BE-3E24-4D65-8749-711E29C058AE}" type="datetimeFigureOut">
              <a:rPr lang="pl-PL" smtClean="0"/>
              <a:pPr/>
              <a:t>13.04.2018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D8EC-0D42-4B66-88EB-B8CB963CBEF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C9BE-3E24-4D65-8749-711E29C058AE}" type="datetimeFigureOut">
              <a:rPr lang="pl-PL" smtClean="0"/>
              <a:pPr/>
              <a:t>13.04.2018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D8EC-0D42-4B66-88EB-B8CB963CBEF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C9BE-3E24-4D65-8749-711E29C058AE}" type="datetimeFigureOut">
              <a:rPr lang="pl-PL" smtClean="0"/>
              <a:pPr/>
              <a:t>13.04.2018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D8EC-0D42-4B66-88EB-B8CB963CBEF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C9BE-3E24-4D65-8749-711E29C058AE}" type="datetimeFigureOut">
              <a:rPr lang="pl-PL" smtClean="0"/>
              <a:pPr/>
              <a:t>13.04.2018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D8EC-0D42-4B66-88EB-B8CB963CBEF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CC9BE-3E24-4D65-8749-711E29C058AE}" type="datetimeFigureOut">
              <a:rPr lang="pl-PL" smtClean="0"/>
              <a:pPr/>
              <a:t>13.04.2018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CD8EC-0D42-4B66-88EB-B8CB963CBEF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pl/url?sa=i&amp;rct=j&amp;q=&amp;esrc=s&amp;source=images&amp;cd=&amp;cad=rja&amp;uact=8&amp;ved=0ahUKEwja0oHR1OTZAhWBiCwKHWuGD-sQjRwIBg&amp;url=http://www.kul.pl/o-uniwersytecie,art_7228.html&amp;psig=AOvVaw0DJNkhCZLFnwGtQfSDFIHA&amp;ust=152087113054330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https://www.google.pl/url?sa=i&amp;rct=j&amp;q=&amp;esrc=s&amp;source=images&amp;cd=&amp;cad=rja&amp;uact=8&amp;ved=0ahUKEwjBp7rn1OTZAhWriqYKHecoCf8QjRwIBg&amp;url=http://www.kul.pl/logo,art_69597.html&amp;psig=AOvVaw0DJNkhCZLFnwGtQfSDFIHA&amp;ust=1520871130543301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www.google.pl/url?sa=i&amp;rct=j&amp;q=&amp;esrc=s&amp;source=images&amp;cd=&amp;cad=rja&amp;uact=8&amp;ved=0ahUKEwjdjZH6g-XZAhVMjCwKHerKD6YQjRwIBg&amp;url=http://ipress.ua/news/frantsysk_ogolosyv_datu_kanonizatsii_ivana_pavla_ii_29307.html&amp;psig=AOvVaw2aRa9mvJC_7Z0oXL0yjJsV&amp;ust=1520883632600134" TargetMode="External"/><Relationship Id="rId7" Type="http://schemas.openxmlformats.org/officeDocument/2006/relationships/hyperlink" Target="https://pl.wikipedia.org/wiki/Plik:Ivan_Franko_(1898).pn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hyperlink" Target="https://pl.wikipedia.org/wiki/Plik:Tolkien_1916.jpg" TargetMode="Externa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google.pl/url?sa=i&amp;rct=j&amp;q=&amp;esrc=s&amp;source=images&amp;cd=&amp;cad=rja&amp;uact=8&amp;ved=0ahUKEwjcsJW7ieXZAhWElCwKHfWkCdEQjRwIBg&amp;url=https://www.freepik.com/free-photo/man-inviting-to-enter_915624.htm&amp;psig=AOvVaw2zQucm6LHae8URpVRmu3dh&amp;ust=1520885104404954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kandydat.kul.pl/strona-glowna/studia-i-stopnia/lingwistyka-stosowan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google.pl/url?sa=i&amp;rct=j&amp;q=&amp;esrc=s&amp;source=images&amp;cd=&amp;cad=rja&amp;uact=8&amp;ved=0ahUKEwj189_T2OTZAhUThaYKHYzpDGoQjRwIBg&amp;url=http://www.kul.pl/instytut-filologii-polskiej-strona-glowna,art_27764.html&amp;psig=AOvVaw06O_Q4Q6bgJGwMeDGGa5u2&amp;ust=152087218958280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pl/url?sa=i&amp;rct=j&amp;q=&amp;esrc=s&amp;source=images&amp;cd=&amp;cad=rja&amp;uact=8&amp;ved=0ahUKEwjum_-I2uTZAhUGiiwKHTP0AdgQjRwIBg&amp;url=http://hrpress.pl/artykuly/jezyki-obce-przyszlosci-ktory-jezyk-nalezy-znac/&amp;psig=AOvVaw2fxfGl_LKgU-AusmsP601x&amp;ust=1520872592177063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hyperlink" Target="https://www.google.pl/url?sa=i&amp;rct=j&amp;q=&amp;esrc=s&amp;source=images&amp;cd=&amp;cad=rja&amp;uact=8&amp;ved=2ahUKEwizv5i_t6LaAhVMVywKHUOxAu4QjRx6BAgAEAU&amp;url=http://sztafeta.pl/uwaga-utrudnienia-na-skrzyzowaniu-ulic-staszica-i-popieluszki/&amp;psig=AOvVaw3TuzQNTRb7DDQbblHQJ59g&amp;ust=1522993544680004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pl/url?sa=i&amp;rct=j&amp;q=&amp;esrc=s&amp;source=images&amp;cd=&amp;cad=rja&amp;uact=8&amp;ved=2ahUKEwj1hfveuaLaAhVQiaYKHVfcCWsQjRx6BAgAEAU&amp;url=http://www.bestscope.us/reviews/bushnell-trophy-trs-25-red-dot-sight/&amp;psig=AOvVaw0S1qzvaT5fX_eBcbe3DNhS&amp;ust=1522994169800575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pl/url?sa=i&amp;rct=j&amp;q=&amp;esrc=s&amp;source=images&amp;cd=&amp;cad=rja&amp;uact=8&amp;ved=0ahUKEwjazOLbp-XZAhXIESwKHf1PAFUQjRwIBg&amp;url=https://www.editage.jp/insights/3-basic-tips-on-writing-a-good-research-paper-title&amp;psig=AOvVaw34c9LzWkYxBpypuZe-fEpk&amp;ust=1520893282840562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hyperlink" Target="https://www.google.pl/url?sa=i&amp;rct=j&amp;q=&amp;esrc=s&amp;source=images&amp;cd=&amp;ved=0ahUKEwi37uyy_uTZAhVMlCwKHYQdCicQjRwIBg&amp;url=http://serwisy.gazetaprawna.pl/praca-i-kariera/artykuly/867040,tlumacz-przysiegly-ile-zarabia-jak-nim-zostac.html&amp;psig=AOvVaw34X7Fd98LQFZUp43eN5hQa&amp;ust=152088233425051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pl/url?sa=i&amp;rct=j&amp;q=&amp;esrc=s&amp;source=images&amp;cd=&amp;cad=rja&amp;uact=8&amp;ved=0ahUKEwjStcaugOXZAhVHiiwKHc45CpAQjRwIBg&amp;url=http://bgz-wrestling.pl/praca-tlumacz-czeski/&amp;psig=AOvVaw34X7Fd98LQFZUp43eN5hQa&amp;ust=1520882334250518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s://www.google.pl/url?sa=i&amp;rct=j&amp;q=&amp;esrc=s&amp;source=images&amp;cd=&amp;cad=rja&amp;uact=8&amp;ved=0ahUKEwjKq9CK_-TZAhVEDSwKHSpkC4kQjRwIBg&amp;url=http://www.placpigal.pl/blog/praca-tlumacza-jezykow-obcych-jakie-nalezy-miec-wyksztalcenie-ile-mozna-zarobic/&amp;psig=AOvVaw34X7Fd98LQFZUp43eN5hQa&amp;ust=152088233425051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Picture 2" descr="Znalezione obrazy dla zapytania ku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7361" y="980728"/>
            <a:ext cx="7726639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Znalezione obrazy dla zapytania kul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124440" cy="1556792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179512" y="5589240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latin typeface="Book Antiqua" pitchFamily="18" charset="0"/>
              </a:rPr>
              <a:t>Katolicki Uniwersytet Lubelski Jana Pawła II</a:t>
            </a:r>
          </a:p>
        </p:txBody>
      </p:sp>
    </p:spTree>
  </p:cSld>
  <p:clrMapOvr>
    <a:masterClrMapping/>
  </p:clrMapOvr>
  <p:transition>
    <p:wipe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2420888"/>
            <a:ext cx="7416824" cy="30469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2400" dirty="0"/>
              <a:t>Językoznawca Andrzej Gawroński znał 60 języków obcych</a:t>
            </a:r>
            <a:endParaRPr lang="uk-UA" sz="2400" dirty="0"/>
          </a:p>
          <a:p>
            <a:endParaRPr lang="uk-UA" sz="2400" dirty="0"/>
          </a:p>
          <a:p>
            <a:r>
              <a:rPr lang="pl-PL" sz="2400" dirty="0"/>
              <a:t>John Ronald </a:t>
            </a:r>
            <a:r>
              <a:rPr lang="pl-PL" sz="2400" dirty="0" err="1"/>
              <a:t>Reuel</a:t>
            </a:r>
            <a:r>
              <a:rPr lang="pl-PL" sz="2400" dirty="0"/>
              <a:t> Tolkien władał 30 językami obcymi</a:t>
            </a:r>
            <a:endParaRPr lang="uk-UA" sz="2400" dirty="0"/>
          </a:p>
          <a:p>
            <a:endParaRPr lang="uk-UA" sz="2400" dirty="0"/>
          </a:p>
          <a:p>
            <a:r>
              <a:rPr lang="pl-PL" sz="2400" dirty="0"/>
              <a:t>Jan Paweł II mówił w 7 językach obcych, w tym po łacinie</a:t>
            </a:r>
            <a:endParaRPr lang="uk-UA" sz="2400" dirty="0"/>
          </a:p>
          <a:p>
            <a:endParaRPr lang="uk-UA" sz="2400" dirty="0"/>
          </a:p>
          <a:p>
            <a:r>
              <a:rPr lang="pl-PL" sz="2400" dirty="0"/>
              <a:t>Ukraiński pisarz Iwan Franko wykorzystywał 14 języków obcych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971600" y="5589240"/>
            <a:ext cx="6696744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4800" dirty="0"/>
              <a:t>A Ty ile znasz języków</a:t>
            </a:r>
            <a:r>
              <a:rPr lang="uk-UA" sz="4800" dirty="0"/>
              <a:t>?</a:t>
            </a:r>
            <a:endParaRPr lang="pl-PL" sz="4800" dirty="0"/>
          </a:p>
        </p:txBody>
      </p:sp>
      <p:pic>
        <p:nvPicPr>
          <p:cNvPr id="21508" name="Picture 4" descr="Znalezione obrazy dla zapytania Іван Павло ІІ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0"/>
            <a:ext cx="2664296" cy="21705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Ilustracja">
            <a:hlinkClick r:id="rId5" tooltip="J.R.R. Tolkien (1916)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16632"/>
            <a:ext cx="1581150" cy="2286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Ilustracja">
            <a:hlinkClick r:id="rId7" tooltip="1898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1484784"/>
            <a:ext cx="1447800" cy="2286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Znalezione obrazy dla zapytania inviti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312420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59632" y="908720"/>
            <a:ext cx="7772400" cy="1470025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53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LINGWISTYKA STOSOWANA </a:t>
            </a:r>
            <a:r>
              <a:rPr lang="uk-UA" sz="53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br>
              <a:rPr lang="pl-PL" sz="53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sz="53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</a:t>
            </a:r>
            <a:r>
              <a:rPr lang="pl-PL" sz="53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 Twoja droga do sukcesu</a:t>
            </a:r>
            <a:r>
              <a:rPr lang="ru-RU" sz="53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b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     </a:t>
            </a:r>
            <a:b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                          </a:t>
            </a:r>
            <a:b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907704" y="3717032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pl-PL" sz="4800" b="1" dirty="0">
                <a:solidFill>
                  <a:schemeClr val="tx1"/>
                </a:solidFill>
              </a:rPr>
              <a:t>ZAPRASZAMY</a:t>
            </a:r>
            <a:r>
              <a:rPr lang="pl-PL" sz="4800" dirty="0">
                <a:solidFill>
                  <a:schemeClr val="tx1"/>
                </a:solidFill>
              </a:rPr>
              <a:t>!</a:t>
            </a:r>
            <a:br>
              <a:rPr lang="pl-PL" dirty="0"/>
            </a:br>
            <a:r>
              <a:rPr lang="ru-RU" dirty="0"/>
              <a:t> </a:t>
            </a:r>
            <a:br>
              <a:rPr lang="pl-PL" dirty="0"/>
            </a:b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0" y="5301208"/>
            <a:ext cx="9144000" cy="4154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100" u="sng" dirty="0">
                <a:hlinkClick r:id="rId4"/>
              </a:rPr>
              <a:t>http</a:t>
            </a:r>
            <a:r>
              <a:rPr lang="ru-RU" sz="2100" u="sng" dirty="0">
                <a:hlinkClick r:id="rId4"/>
              </a:rPr>
              <a:t>://</a:t>
            </a:r>
            <a:r>
              <a:rPr lang="en-GB" sz="2100" u="sng" dirty="0" err="1">
                <a:hlinkClick r:id="rId4"/>
              </a:rPr>
              <a:t>kandydat</a:t>
            </a:r>
            <a:r>
              <a:rPr lang="ru-RU" sz="2100" u="sng" dirty="0">
                <a:hlinkClick r:id="rId4"/>
              </a:rPr>
              <a:t>.</a:t>
            </a:r>
            <a:r>
              <a:rPr lang="en-GB" sz="2100" u="sng" dirty="0" err="1">
                <a:hlinkClick r:id="rId4"/>
              </a:rPr>
              <a:t>kul</a:t>
            </a:r>
            <a:r>
              <a:rPr lang="ru-RU" sz="2100" u="sng" dirty="0">
                <a:hlinkClick r:id="rId4"/>
              </a:rPr>
              <a:t>.</a:t>
            </a:r>
            <a:r>
              <a:rPr lang="en-GB" sz="2100" u="sng" dirty="0">
                <a:hlinkClick r:id="rId4"/>
              </a:rPr>
              <a:t>pl</a:t>
            </a:r>
            <a:r>
              <a:rPr lang="ru-RU" sz="2100" u="sng" dirty="0">
                <a:hlinkClick r:id="rId4"/>
              </a:rPr>
              <a:t>/</a:t>
            </a:r>
            <a:r>
              <a:rPr lang="en-GB" sz="2100" u="sng" dirty="0" err="1">
                <a:hlinkClick r:id="rId4"/>
              </a:rPr>
              <a:t>strona</a:t>
            </a:r>
            <a:r>
              <a:rPr lang="ru-RU" sz="2100" u="sng" dirty="0">
                <a:hlinkClick r:id="rId4"/>
              </a:rPr>
              <a:t>-</a:t>
            </a:r>
            <a:r>
              <a:rPr lang="en-GB" sz="2100" u="sng" dirty="0" err="1">
                <a:hlinkClick r:id="rId4"/>
              </a:rPr>
              <a:t>glowna</a:t>
            </a:r>
            <a:r>
              <a:rPr lang="ru-RU" sz="2100" u="sng" dirty="0">
                <a:hlinkClick r:id="rId4"/>
              </a:rPr>
              <a:t>/</a:t>
            </a:r>
            <a:r>
              <a:rPr lang="en-GB" sz="2100" u="sng" dirty="0" err="1">
                <a:hlinkClick r:id="rId4"/>
              </a:rPr>
              <a:t>studia</a:t>
            </a:r>
            <a:r>
              <a:rPr lang="ru-RU" sz="2100" u="sng" dirty="0">
                <a:hlinkClick r:id="rId4"/>
              </a:rPr>
              <a:t>-</a:t>
            </a:r>
            <a:r>
              <a:rPr lang="en-GB" sz="2100" u="sng" dirty="0" err="1">
                <a:hlinkClick r:id="rId4"/>
              </a:rPr>
              <a:t>i</a:t>
            </a:r>
            <a:r>
              <a:rPr lang="ru-RU" sz="2100" u="sng" dirty="0">
                <a:hlinkClick r:id="rId4"/>
              </a:rPr>
              <a:t>-</a:t>
            </a:r>
            <a:r>
              <a:rPr lang="en-GB" sz="2100" u="sng" dirty="0" err="1">
                <a:hlinkClick r:id="rId4"/>
              </a:rPr>
              <a:t>stopnia</a:t>
            </a:r>
            <a:r>
              <a:rPr lang="ru-RU" sz="2100" u="sng" dirty="0">
                <a:hlinkClick r:id="rId4"/>
              </a:rPr>
              <a:t>/</a:t>
            </a:r>
            <a:r>
              <a:rPr lang="en-GB" sz="2100" u="sng" dirty="0" err="1">
                <a:hlinkClick r:id="rId4"/>
              </a:rPr>
              <a:t>lingwistyka</a:t>
            </a:r>
            <a:r>
              <a:rPr lang="ru-RU" sz="2100" u="sng" dirty="0">
                <a:hlinkClick r:id="rId4"/>
              </a:rPr>
              <a:t>-</a:t>
            </a:r>
            <a:r>
              <a:rPr lang="en-GB" sz="2100" u="sng" dirty="0" err="1">
                <a:hlinkClick r:id="rId4"/>
              </a:rPr>
              <a:t>stosowana</a:t>
            </a:r>
            <a:endParaRPr lang="pl-PL" sz="2100" dirty="0"/>
          </a:p>
        </p:txBody>
      </p:sp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 txBox="1">
            <a:spLocks/>
          </p:cNvSpPr>
          <p:nvPr/>
        </p:nvSpPr>
        <p:spPr>
          <a:xfrm>
            <a:off x="467544" y="1844824"/>
            <a:ext cx="8229600" cy="45259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52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LINGWISTYKA STOSOWANA</a:t>
            </a:r>
            <a:endParaRPr kumimoji="0" lang="uk-UA" sz="52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Studia I stopnia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Od roku akademickiego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2018/2019 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788024" y="764704"/>
            <a:ext cx="4572000" cy="1631216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20400000"/>
              </a:camera>
              <a:lightRig rig="threePt" dir="t"/>
            </a:scene3d>
          </a:bodyPr>
          <a:lstStyle/>
          <a:p>
            <a:r>
              <a:rPr lang="pl-PL" sz="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Nowość w KUL</a:t>
            </a:r>
            <a:r>
              <a:rPr lang="uk-UA" sz="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br>
              <a:rPr lang="uk-UA" sz="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pl-PL" sz="5000" dirty="0"/>
          </a:p>
        </p:txBody>
      </p:sp>
      <p:pic>
        <p:nvPicPr>
          <p:cNvPr id="4" name="Picture 4" descr="Znalezione obrazy dla zapytania kul pracownia językow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347864" cy="2231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DSC074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00000">
            <a:off x="4966150" y="3853921"/>
            <a:ext cx="3600400" cy="24068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nalezione obrazy dla zapytania języki obc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648"/>
            <a:ext cx="9144000" cy="270205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179512" y="4077072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200" dirty="0">
                <a:latin typeface="Comic Sans MS" pitchFamily="66" charset="0"/>
              </a:rPr>
              <a:t>Student, który opanował przynajmniej dwa  języki obce - 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827584" y="5445224"/>
            <a:ext cx="76328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Comic Sans MS" pitchFamily="66" charset="0"/>
              </a:rPr>
              <a:t>to wartościowy kandydat na rynku pracy</a:t>
            </a:r>
          </a:p>
          <a:p>
            <a:endParaRPr lang="pl-PL" dirty="0"/>
          </a:p>
        </p:txBody>
      </p:sp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1556792"/>
            <a:ext cx="7772400" cy="147002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3600" dirty="0"/>
              <a:t>Jeśli chcesz opanować dwa języki obce, proponujemy</a:t>
            </a:r>
            <a:r>
              <a:rPr lang="uk-UA" sz="3600" dirty="0"/>
              <a:t>:</a:t>
            </a:r>
            <a:endParaRPr lang="pl-PL" sz="3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4005064"/>
            <a:ext cx="6400800" cy="2616696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r>
              <a:rPr lang="pl-PL" dirty="0">
                <a:solidFill>
                  <a:schemeClr val="tx1"/>
                </a:solidFill>
              </a:rPr>
              <a:t>Intensywną naukę dwóch języków, strategicznych z punktu widzenia styku Wschodu i Zachodu</a:t>
            </a:r>
            <a:r>
              <a:rPr lang="ru-RU" dirty="0">
                <a:solidFill>
                  <a:schemeClr val="tx1"/>
                </a:solidFill>
              </a:rPr>
              <a:t>: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Anielskiego i ukraińskiego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lub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Angielskiego i rosyjskiego</a:t>
            </a:r>
            <a:endParaRPr lang="ru-RU" b="1" dirty="0">
              <a:solidFill>
                <a:schemeClr val="tx1"/>
              </a:solidFill>
            </a:endParaRPr>
          </a:p>
          <a:p>
            <a:endParaRPr lang="pl-PL" dirty="0"/>
          </a:p>
        </p:txBody>
      </p:sp>
      <p:pic>
        <p:nvPicPr>
          <p:cNvPr id="4" name="Picture 4" descr="ko-net-ua-perekl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3501008"/>
            <a:ext cx="2529622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wipe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/>
          <p:cNvSpPr>
            <a:spLocks noGrp="1"/>
          </p:cNvSpPr>
          <p:nvPr>
            <p:ph type="subTitle" idx="1"/>
          </p:nvPr>
        </p:nvSpPr>
        <p:spPr>
          <a:xfrm>
            <a:off x="179512" y="5301208"/>
            <a:ext cx="8568952" cy="925223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2987824" y="1484784"/>
            <a:ext cx="6929742" cy="1470025"/>
          </a:xfrm>
        </p:spPr>
        <p:txBody>
          <a:bodyPr>
            <a:normAutofit fontScale="90000"/>
          </a:bodyPr>
          <a:lstStyle/>
          <a:p>
            <a:r>
              <a:rPr lang="pl-PL" dirty="0"/>
              <a:t>Studentom obcokrajowcom proponujemy</a:t>
            </a:r>
            <a:br>
              <a:rPr lang="uk-UA" dirty="0"/>
            </a:br>
            <a:br>
              <a:rPr lang="uk-UA" dirty="0"/>
            </a:br>
            <a:r>
              <a:rPr lang="pl-PL" dirty="0"/>
              <a:t>naukę</a:t>
            </a:r>
            <a:r>
              <a:rPr lang="uk-UA" dirty="0"/>
              <a:t> </a:t>
            </a:r>
            <a:br>
              <a:rPr lang="uk-UA" dirty="0"/>
            </a:br>
            <a:r>
              <a:rPr lang="pl-PL" b="1" dirty="0"/>
              <a:t>języka polskiego</a:t>
            </a:r>
            <a:r>
              <a:rPr lang="uk-UA" b="1" dirty="0"/>
              <a:t>!</a:t>
            </a:r>
            <a:endParaRPr lang="pl-PL" b="1" dirty="0"/>
          </a:p>
        </p:txBody>
      </p:sp>
      <p:pic>
        <p:nvPicPr>
          <p:cNvPr id="6" name="Obraz 5" descr="f-8490-chrzaszcz-brzmi-w-trzcinie-czyli-nauka-jezyka-polskiego-dla-cudzoziemco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4201897"/>
            <a:ext cx="4032448" cy="2656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170" name="Picture 2" descr="Znalezione obrazy dla zapytania uwag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980000">
            <a:off x="-275820" y="2231478"/>
            <a:ext cx="4770669" cy="2385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5085184"/>
            <a:ext cx="5832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Sitka Small" pitchFamily="2" charset="0"/>
              </a:rPr>
              <a:t>Ile znasz języków obcych</a:t>
            </a:r>
            <a:endParaRPr lang="uk-UA" sz="2800" dirty="0">
              <a:latin typeface="Sitka Small" pitchFamily="2" charset="0"/>
            </a:endParaRPr>
          </a:p>
          <a:p>
            <a:endParaRPr lang="uk-UA" sz="2800" dirty="0">
              <a:latin typeface="Sitka Small" pitchFamily="2" charset="0"/>
            </a:endParaRPr>
          </a:p>
          <a:p>
            <a:r>
              <a:rPr lang="uk-UA" sz="2800" dirty="0">
                <a:latin typeface="Sitka Small" pitchFamily="2" charset="0"/>
              </a:rPr>
              <a:t>– </a:t>
            </a:r>
            <a:r>
              <a:rPr lang="pl-PL" sz="2800" dirty="0">
                <a:latin typeface="Sitka Small" pitchFamily="2" charset="0"/>
              </a:rPr>
              <a:t>tyle razy jesteś Człowiekiem</a:t>
            </a:r>
          </a:p>
        </p:txBody>
      </p:sp>
    </p:spTree>
  </p:cSld>
  <p:clrMapOvr>
    <a:masterClrMapping/>
  </p:clrMapOvr>
  <p:transition>
    <p:pull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1048310"/>
            <a:ext cx="8202004" cy="44653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400" b="1" dirty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CO OFERUJEMY?</a:t>
            </a: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Intensywną naukę języka </a:t>
            </a:r>
            <a:r>
              <a:rPr kumimoji="0" lang="pl-PL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ANGIELSKIEGO I UKRAIŃSKIEGO lub</a:t>
            </a:r>
            <a:r>
              <a:rPr kumimoji="0" lang="pl-PL" sz="16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ANGIELSKIEGO </a:t>
            </a: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16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 ROSYJSKIEGO</a:t>
            </a:r>
            <a:endParaRPr kumimoji="0" lang="pl-PL" sz="1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pl-P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Studentom zagranicznym oferujemy możliwość doskonalenia języka polskiego </a:t>
            </a: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pl-P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pl-PL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Znajomość kulturowych oraz społeczno-ekonomicznych realiów odnośnych obszarów językowych</a:t>
            </a:r>
            <a:endParaRPr kumimoji="0" lang="pl-P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Ustne i pisemne przekłady pomiędzy trzema językami</a:t>
            </a: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pl-P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Komunikację branżową </a:t>
            </a:r>
            <a:r>
              <a:rPr kumimoji="0" 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w językach obcych w dziedzinie</a:t>
            </a: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Biznesu, prawa i prawa celnego</a:t>
            </a:r>
            <a:endParaRPr kumimoji="0" lang="pl-P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Znalezione obrazy dla zapytania we recomme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221088"/>
            <a:ext cx="2088232" cy="1844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1470025"/>
          </a:xfr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pl-PL" dirty="0"/>
              <a:t>DODATKOWO OFERUJEMY</a:t>
            </a:r>
            <a:r>
              <a:rPr lang="uk-UA" dirty="0"/>
              <a:t>:</a:t>
            </a:r>
            <a:endParaRPr lang="pl-PL" dirty="0"/>
          </a:p>
        </p:txBody>
      </p:sp>
      <p:pic>
        <p:nvPicPr>
          <p:cNvPr id="1026" name="Picture 2" descr="Podobny obraz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1216" y="2132856"/>
            <a:ext cx="2842784" cy="1886272"/>
          </a:xfrm>
          <a:prstGeom prst="rect">
            <a:avLst/>
          </a:prstGeom>
          <a:noFill/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95536" y="2708920"/>
            <a:ext cx="6400800" cy="324036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 lvl="0" algn="l"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l-PL" sz="5600" dirty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Nowoczesne metody nauczania</a:t>
            </a:r>
            <a:endParaRPr lang="uk-UA" sz="5600" dirty="0">
              <a:solidFill>
                <a:schemeClr val="tx1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algn="l"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pl-PL" sz="5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l-PL" sz="5600" dirty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Najnowsze narzędzia tłumaczeniowe</a:t>
            </a:r>
            <a:r>
              <a:rPr lang="ru-RU" sz="5600" dirty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pl-PL" sz="5600" dirty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oprogramowanie wspomagające proces tłumaczenia oraz do zarządzania projektami tłumaczeniowymi</a:t>
            </a:r>
          </a:p>
          <a:p>
            <a:pPr lvl="0" algn="l"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pl-PL" sz="5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l-PL" sz="5600" dirty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Wysoko wykwalifikowaną kadrę i zajęcia z </a:t>
            </a:r>
            <a:r>
              <a:rPr lang="pl-PL" sz="5600" i="1" dirty="0" err="1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native</a:t>
            </a:r>
            <a:r>
              <a:rPr lang="pl-PL" sz="5600" i="1" dirty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speakerami</a:t>
            </a:r>
            <a:r>
              <a:rPr lang="uk-UA" sz="5600" dirty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l"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pl-PL" sz="5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l-PL" sz="5600" dirty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Wysoki poziom nauczania i miłą atmosferę</a:t>
            </a:r>
            <a:r>
              <a:rPr lang="uk-UA" sz="5600" dirty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l"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pl-PL" sz="5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l-PL" sz="5600" dirty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Praktyki zawodowe w przedsiębiorstwach i biurach tłumaczeniowych</a:t>
            </a:r>
            <a:endParaRPr lang="pl-PL" sz="5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l-PL" sz="5600" dirty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Stypendia i wyjazdy za granicę </a:t>
            </a:r>
            <a:endParaRPr lang="pl-PL" sz="5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pl-PL" dirty="0"/>
          </a:p>
        </p:txBody>
      </p:sp>
    </p:spTree>
  </p:cSld>
  <p:clrMapOvr>
    <a:masterClrMapping/>
  </p:clrMapOvr>
  <p:transition spd="med">
    <p:newsfla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-108520" y="-84438"/>
            <a:ext cx="9395008" cy="580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1600" b="1" dirty="0">
              <a:latin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1600" b="1" dirty="0">
              <a:latin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pl-PL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lang="pl-PL" sz="11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pl-PL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lang="pl-PL" sz="1100" b="1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pl-PL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pl-PL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pl-PL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tłumacz</a:t>
            </a:r>
            <a:r>
              <a:rPr kumimoji="0" 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w firmach międzynarodowych, instytucjach</a:t>
            </a:r>
            <a:r>
              <a:rPr kumimoji="0" lang="pl-PL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UE</a:t>
            </a:r>
            <a:r>
              <a:rPr kumimoji="0" 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pl-PL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organach służby celnej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pl-PL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konsultant do spraw komunikacji biznesowej</a:t>
            </a:r>
            <a:r>
              <a:rPr lang="pl-PL" sz="14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pomiędzy krajami UE i Ukrainy, Rosji, Białorusi oraz Kazachstanu</a:t>
            </a: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asystent  językowy</a:t>
            </a:r>
            <a:r>
              <a:rPr kumimoji="0" lang="uk-UA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delegacji zagranicznych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pl-PL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koordynator</a:t>
            </a:r>
            <a:r>
              <a:rPr kumimoji="0" 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 spraw rekrutacji pracowników ze Wschodu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pl-PL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redaktor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tekstów obcojęzycznych</a:t>
            </a:r>
            <a:endParaRPr kumimoji="0" lang="uk-UA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5" name="Picture 5" descr="Znalezione obrazy dla zapytania praca tłumacz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60000">
            <a:off x="4572000" y="4437112"/>
            <a:ext cx="4247580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487" name="Picture 7" descr="Znalezione obrazy dla zapytania praca tłumacz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813674"/>
            <a:ext cx="2880320" cy="192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0" y="188640"/>
            <a:ext cx="9036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kumimoji="0" 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KIM MOGĄ BYĆ NASI ABSOLWENCI</a:t>
            </a:r>
            <a:r>
              <a:rPr kumimoji="0" lang="pl-PL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uk-UA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pic>
        <p:nvPicPr>
          <p:cNvPr id="20489" name="Picture 9" descr="Znalezione obrazy dla zapytania praca tłumacza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140000">
            <a:off x="5753927" y="986070"/>
            <a:ext cx="3024336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285</Words>
  <Application>Microsoft Office PowerPoint</Application>
  <PresentationFormat>Pokaz na ekranie (4:3)</PresentationFormat>
  <Paragraphs>79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9" baseType="lpstr">
      <vt:lpstr>Arial</vt:lpstr>
      <vt:lpstr>Book Antiqua</vt:lpstr>
      <vt:lpstr>Calibri</vt:lpstr>
      <vt:lpstr>Comic Sans MS</vt:lpstr>
      <vt:lpstr>Sitka Small</vt:lpstr>
      <vt:lpstr>Times New Roman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Jeśli chcesz opanować dwa języki obce, proponujemy:</vt:lpstr>
      <vt:lpstr>Studentom obcokrajowcom proponujemy  naukę  języka polskiego!</vt:lpstr>
      <vt:lpstr>Prezentacja programu PowerPoint</vt:lpstr>
      <vt:lpstr>Prezentacja programu PowerPoint</vt:lpstr>
      <vt:lpstr>DODATKOWO OFERUJEMY:</vt:lpstr>
      <vt:lpstr>Prezentacja programu PowerPoint</vt:lpstr>
      <vt:lpstr>Prezentacja programu PowerPoint</vt:lpstr>
      <vt:lpstr>LINGWISTYKA STOSOWANA   – to Twoja droga do sukcesu!                                                                                        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Albertus</dc:creator>
  <cp:lastModifiedBy>Agusia</cp:lastModifiedBy>
  <cp:revision>28</cp:revision>
  <dcterms:created xsi:type="dcterms:W3CDTF">2018-03-11T18:06:37Z</dcterms:created>
  <dcterms:modified xsi:type="dcterms:W3CDTF">2018-04-13T08:19:28Z</dcterms:modified>
</cp:coreProperties>
</file>