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69" r:id="rId7"/>
    <p:sldId id="283" r:id="rId8"/>
    <p:sldId id="270" r:id="rId9"/>
    <p:sldId id="258" r:id="rId10"/>
    <p:sldId id="282" r:id="rId11"/>
    <p:sldId id="268" r:id="rId12"/>
    <p:sldId id="265" r:id="rId13"/>
    <p:sldId id="266" r:id="rId14"/>
    <p:sldId id="267" r:id="rId15"/>
    <p:sldId id="264" r:id="rId16"/>
    <p:sldId id="273" r:id="rId17"/>
    <p:sldId id="271" r:id="rId18"/>
    <p:sldId id="272" r:id="rId19"/>
    <p:sldId id="281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2A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916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07026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88553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61297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447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0115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52060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4383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09119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18190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61558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2EE26-33C7-4367-9B64-770C157DCCE4}" type="datetimeFigureOut">
              <a:rPr lang="pl-PL" smtClean="0"/>
              <a:pPr/>
              <a:t>2016-02-25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CF81-87EC-435A-867B-DB515B3D9C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244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WYDZIAŁ BIOTECHNOLOGII           I NAUK O ŚRODOWISKU</a:t>
            </a:r>
            <a:endParaRPr lang="pl-PL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968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smtClean="0">
                <a:ln>
                  <a:noFill/>
                </a:ln>
                <a:solidFill>
                  <a:srgbClr val="9E2A8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KADRA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9E2A8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6200000">
            <a:off x="-2753800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pole tekstowe 3"/>
          <p:cNvSpPr txBox="1"/>
          <p:nvPr/>
        </p:nvSpPr>
        <p:spPr>
          <a:xfrm>
            <a:off x="2483768" y="1268760"/>
            <a:ext cx="141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Patenty 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55777" y="443711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Specjalista d.s. systemów zarządzania jakością stosowanych w przemysłach farmaceutycznym i spożywczym </a:t>
            </a:r>
            <a:endParaRPr lang="pl-PL" sz="2400" b="1" dirty="0"/>
          </a:p>
        </p:txBody>
      </p:sp>
      <p:sp>
        <p:nvSpPr>
          <p:cNvPr id="6" name="Prostokąt 5"/>
          <p:cNvSpPr/>
          <p:nvPr/>
        </p:nvSpPr>
        <p:spPr>
          <a:xfrm>
            <a:off x="2411760" y="1768748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l-PL" dirty="0" smtClean="0"/>
              <a:t>„</a:t>
            </a:r>
            <a:r>
              <a:rPr lang="pl-PL" i="1" dirty="0" smtClean="0"/>
              <a:t>Sposób otrzymywania </a:t>
            </a:r>
            <a:r>
              <a:rPr lang="pl-PL" i="1" dirty="0" err="1" smtClean="0"/>
              <a:t>ektoiny</a:t>
            </a:r>
            <a:r>
              <a:rPr lang="pl-PL" i="1" dirty="0" smtClean="0"/>
              <a:t> przez konsorcjum bakteryjne zasiedlające skały przywęglowe</a:t>
            </a:r>
            <a:r>
              <a:rPr lang="pl-PL" dirty="0" smtClean="0"/>
              <a:t>”, stanowiący wynalazek objęty patentem P. 395782, na podstawie decyzji Urzędu Patentowego z dnia 20 listopada 2013 r. </a:t>
            </a:r>
          </a:p>
          <a:p>
            <a:pPr marL="342900" indent="-342900"/>
            <a:r>
              <a:rPr lang="pl-PL" dirty="0" smtClean="0"/>
              <a:t>2) „</a:t>
            </a:r>
            <a:r>
              <a:rPr lang="pl-PL" i="1" dirty="0" smtClean="0"/>
              <a:t>Sposób wytwarzania </a:t>
            </a:r>
            <a:r>
              <a:rPr lang="pl-PL" i="1" dirty="0" err="1" smtClean="0"/>
              <a:t>polihydroksyalkanolanów</a:t>
            </a:r>
            <a:r>
              <a:rPr lang="pl-PL" i="1" dirty="0" smtClean="0"/>
              <a:t> (PHA) z metanu przez konsorcjum bakteryjne zasiedlające skały przywęglowe</a:t>
            </a:r>
            <a:r>
              <a:rPr lang="pl-PL" dirty="0" smtClean="0"/>
              <a:t>”, stanowiący wynalazek objęty patentem P.401711 na podstawie decyzji Urzędu Patentowego z dnia 18 grudnia 2014 r.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55776" y="141277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9E2A80"/>
                </a:solidFill>
              </a:rPr>
              <a:t>LABORATORIA</a:t>
            </a:r>
            <a:endParaRPr lang="pl-PL" sz="4400" b="1" dirty="0">
              <a:solidFill>
                <a:srgbClr val="9E2A80"/>
              </a:solidFill>
            </a:endParaRPr>
          </a:p>
        </p:txBody>
      </p:sp>
      <p:pic>
        <p:nvPicPr>
          <p:cNvPr id="3" name="Obraz 2" descr="DSC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722096" cy="3150865"/>
          </a:xfrm>
          <a:prstGeom prst="rect">
            <a:avLst/>
          </a:prstGeom>
        </p:spPr>
      </p:pic>
      <p:pic>
        <p:nvPicPr>
          <p:cNvPr id="4" name="Obraz 3" descr="DSC_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132856"/>
            <a:ext cx="4680520" cy="3123830"/>
          </a:xfrm>
          <a:prstGeom prst="rect">
            <a:avLst/>
          </a:prstGeom>
        </p:spPr>
      </p:pic>
      <p:pic>
        <p:nvPicPr>
          <p:cNvPr id="5" name="Obraz 4" descr="DSC_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6770" y="2132856"/>
            <a:ext cx="4747230" cy="3168352"/>
          </a:xfrm>
          <a:prstGeom prst="rect">
            <a:avLst/>
          </a:prstGeom>
        </p:spPr>
      </p:pic>
      <p:pic>
        <p:nvPicPr>
          <p:cNvPr id="6" name="Obraz 5" descr="DSC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284984"/>
            <a:ext cx="4752528" cy="3171888"/>
          </a:xfrm>
          <a:prstGeom prst="rect">
            <a:avLst/>
          </a:prstGeom>
        </p:spPr>
      </p:pic>
      <p:pic>
        <p:nvPicPr>
          <p:cNvPr id="7" name="Obraz 6" descr="DSC_00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3284984"/>
            <a:ext cx="4675462" cy="3120453"/>
          </a:xfrm>
          <a:prstGeom prst="rect">
            <a:avLst/>
          </a:prstGeom>
        </p:spPr>
      </p:pic>
      <p:pic>
        <p:nvPicPr>
          <p:cNvPr id="8" name="Obraz 7" descr="DSC_00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3356992"/>
            <a:ext cx="4566849" cy="3047964"/>
          </a:xfrm>
          <a:prstGeom prst="rect">
            <a:avLst/>
          </a:prstGeom>
        </p:spPr>
      </p:pic>
      <p:pic>
        <p:nvPicPr>
          <p:cNvPr id="9" name="Obraz 8" descr="DSC_00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93304" y="3354420"/>
            <a:ext cx="4643192" cy="3098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interia.pl/wiadomosci/nimg/9/e/czwarta_zlotowka_zostanie_4394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73004"/>
            <a:ext cx="4499992" cy="298499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pole tekstowe 1"/>
          <p:cNvSpPr txBox="1"/>
          <p:nvPr/>
        </p:nvSpPr>
        <p:spPr>
          <a:xfrm>
            <a:off x="2699792" y="1628800"/>
            <a:ext cx="2812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rgbClr val="9E2A80"/>
                </a:solidFill>
              </a:rPr>
              <a:t>STYPENDIA</a:t>
            </a:r>
            <a:endParaRPr lang="pl-PL" sz="4400" b="1" dirty="0">
              <a:solidFill>
                <a:srgbClr val="9E2A8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3608" y="354339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Stypendium Rektora dla najlepszych studentów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43608" y="2708920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Stypendium socjalne </a:t>
            </a: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1115616" y="436510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Stypendium Marszałka Województwa Lubelskiego 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43808" y="476672"/>
            <a:ext cx="5276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rgbClr val="9E2A80"/>
                </a:solidFill>
              </a:rPr>
              <a:t>WYJAZDY – Erasmus+ </a:t>
            </a:r>
            <a:endParaRPr lang="pl-PL" sz="4400" b="1" dirty="0">
              <a:solidFill>
                <a:srgbClr val="9E2A80"/>
              </a:solidFill>
            </a:endParaRPr>
          </a:p>
        </p:txBody>
      </p:sp>
      <p:pic>
        <p:nvPicPr>
          <p:cNvPr id="3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6200000">
            <a:off x="-2753800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07704" y="1358766"/>
            <a:ext cx="2699792" cy="286232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Laboratoire de 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Spectrochimie </a:t>
            </a:r>
            <a:b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Infrarouge et Raman –</a:t>
            </a:r>
            <a:b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UMR 8516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Université de Lille1,</a:t>
            </a:r>
            <a:endParaRPr kumimoji="0" lang="pl-PL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Sciences 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Technologies</a:t>
            </a:r>
            <a:b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Bâtiment </a:t>
            </a:r>
            <a:endParaRPr kumimoji="0" lang="fr-FR" sz="4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24128" y="3068959"/>
            <a:ext cx="2700000" cy="2844000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en-US" dirty="0" smtClean="0"/>
              <a:t>Laboratory of Protein </a:t>
            </a:r>
            <a:r>
              <a:rPr lang="en-US" dirty="0" err="1" smtClean="0"/>
              <a:t>Phosphorylation</a:t>
            </a:r>
            <a:r>
              <a:rPr lang="en-US" dirty="0" smtClean="0"/>
              <a:t> and Proteomics</a:t>
            </a:r>
            <a:endParaRPr lang="pl-PL" dirty="0" smtClean="0"/>
          </a:p>
          <a:p>
            <a:endParaRPr lang="pl-PL" dirty="0" smtClean="0"/>
          </a:p>
          <a:p>
            <a:pPr algn="ctr"/>
            <a:r>
              <a:rPr lang="en-US" sz="2400" b="1" dirty="0" err="1" smtClean="0"/>
              <a:t>Katholieke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Universiteit</a:t>
            </a:r>
            <a:r>
              <a:rPr lang="en-US" sz="2400" b="1" dirty="0" smtClean="0"/>
              <a:t> Leuven </a:t>
            </a:r>
            <a:endParaRPr lang="pl-PL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l.pl/files/1422/public/Logo_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458" y="1484784"/>
            <a:ext cx="436412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395536" y="1412776"/>
            <a:ext cx="841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9E2A80"/>
                </a:solidFill>
              </a:rPr>
              <a:t>KOŁO NAUKOWE STUDENTÓW BIOTECHNOLOGII</a:t>
            </a:r>
            <a:endParaRPr lang="pl-PL" sz="3200" b="1" dirty="0">
              <a:solidFill>
                <a:srgbClr val="9E2A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2780928"/>
            <a:ext cx="5399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Prezes:</a:t>
            </a:r>
            <a:r>
              <a:rPr lang="pl-PL" sz="2000" dirty="0" smtClean="0"/>
              <a:t>                              Weronika Wrona</a:t>
            </a:r>
            <a:br>
              <a:rPr lang="pl-PL" sz="2000" dirty="0" smtClean="0"/>
            </a:br>
            <a:r>
              <a:rPr lang="pl-PL" sz="2000" b="1" dirty="0" smtClean="0"/>
              <a:t>Wiceprezes/Skarbnik:   </a:t>
            </a:r>
            <a:r>
              <a:rPr lang="pl-PL" sz="2000" dirty="0" smtClean="0"/>
              <a:t>Aleksandra Aniołek</a:t>
            </a:r>
            <a:br>
              <a:rPr lang="pl-PL" sz="2000" dirty="0" smtClean="0"/>
            </a:br>
            <a:r>
              <a:rPr lang="pl-PL" sz="2000" b="1" dirty="0" smtClean="0"/>
              <a:t>Sekretarz:</a:t>
            </a:r>
            <a:r>
              <a:rPr lang="pl-PL" sz="2000" dirty="0" smtClean="0"/>
              <a:t>                          Paulina Długosz</a:t>
            </a:r>
            <a:endParaRPr lang="pl-PL" sz="2000" dirty="0"/>
          </a:p>
        </p:txBody>
      </p:sp>
      <p:pic>
        <p:nvPicPr>
          <p:cNvPr id="5" name="Obraz 4" descr="DSC_0053.jpg"/>
          <p:cNvPicPr>
            <a:picLocks noChangeAspect="1"/>
          </p:cNvPicPr>
          <p:nvPr/>
        </p:nvPicPr>
        <p:blipFill>
          <a:blip r:embed="rId4" cstate="print"/>
          <a:srcRect l="9105" r="14023"/>
          <a:stretch>
            <a:fillRect/>
          </a:stretch>
        </p:blipFill>
        <p:spPr>
          <a:xfrm>
            <a:off x="539552" y="3826283"/>
            <a:ext cx="3491880" cy="3031717"/>
          </a:xfrm>
          <a:prstGeom prst="rect">
            <a:avLst/>
          </a:prstGeom>
        </p:spPr>
      </p:pic>
      <p:pic>
        <p:nvPicPr>
          <p:cNvPr id="6" name="Obraz 5" descr="DSC_0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5625" y="3789040"/>
            <a:ext cx="4598307" cy="306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.students.ch/uploads/a/2009/09/02/czapka_studencka_heathdoman_shutterstock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547664" y="332656"/>
            <a:ext cx="6446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>
                <a:solidFill>
                  <a:srgbClr val="9E2A80"/>
                </a:solidFill>
              </a:rPr>
              <a:t>OSIAGNIĘCIA STUDENTÓW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71112" y="1764105"/>
            <a:ext cx="6585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WSPÓŁORGANIZACJA KONFERENCJI 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310089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Interdyscyplinarna Konferencja Naukowa </a:t>
            </a:r>
            <a:r>
              <a:rPr lang="pl-PL" sz="2400" i="1" dirty="0" smtClean="0"/>
              <a:t>70 lat po Wojnie</a:t>
            </a:r>
            <a:r>
              <a:rPr lang="pl-PL" sz="2400" dirty="0" smtClean="0"/>
              <a:t> 16-17.05.15.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4326195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I Ogólnopolska Konferencja Naukowa KRIMED „Metody badawcze                              w kryminalistyce i medycynie sądowej” 20.11.15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99792" y="1196752"/>
            <a:ext cx="500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9E2A80"/>
                </a:solidFill>
              </a:rPr>
              <a:t>Zgłoszenia konferencyjne</a:t>
            </a:r>
            <a:endParaRPr lang="pl-PL" sz="3600" b="1" dirty="0">
              <a:solidFill>
                <a:srgbClr val="9E2A80"/>
              </a:solidFill>
            </a:endParaRPr>
          </a:p>
        </p:txBody>
      </p:sp>
      <p:pic>
        <p:nvPicPr>
          <p:cNvPr id="7170" name="Picture 2" descr="http://files.students.ch/uploads/a/2009/09/02/czapka_studencka_heathdoman_shutterstock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1929021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1. Wykorzystanie metody analizy DNA w kryminalistyce - </a:t>
            </a:r>
            <a:r>
              <a:rPr lang="pl-PL" sz="2400" b="1" dirty="0" smtClean="0"/>
              <a:t>Dominika </a:t>
            </a:r>
            <a:r>
              <a:rPr lang="pl-PL" sz="2400" b="1" dirty="0" err="1" smtClean="0"/>
              <a:t>Gmur</a:t>
            </a:r>
            <a:r>
              <a:rPr lang="pl-PL" sz="2400" b="1" dirty="0" smtClean="0"/>
              <a:t>, Kamila Cieczka, Izabela </a:t>
            </a:r>
            <a:r>
              <a:rPr lang="pl-PL" sz="2400" b="1" dirty="0" err="1" smtClean="0"/>
              <a:t>Kieraga</a:t>
            </a:r>
            <a:endParaRPr lang="pl-PL" sz="2400" b="1" dirty="0" smtClean="0"/>
          </a:p>
          <a:p>
            <a:r>
              <a:rPr lang="pl-PL" sz="2400" dirty="0" smtClean="0"/>
              <a:t>2. Nowe możliwości identyfikowania sprawcy – </a:t>
            </a:r>
            <a:r>
              <a:rPr lang="pl-PL" sz="2400" b="1" dirty="0" smtClean="0"/>
              <a:t>Aleksandra Aniołek</a:t>
            </a:r>
          </a:p>
          <a:p>
            <a:r>
              <a:rPr lang="pl-PL" sz="2400" dirty="0" smtClean="0"/>
              <a:t>3. Metody wykrywania dopalaczy w materiale biologicznym – </a:t>
            </a:r>
            <a:r>
              <a:rPr lang="pl-PL" sz="2400" b="1" dirty="0" smtClean="0"/>
              <a:t>Adrian Kapka, Artur Klimek, Krystian Pawlak</a:t>
            </a:r>
          </a:p>
          <a:p>
            <a:r>
              <a:rPr lang="pl-PL" sz="2400" dirty="0" smtClean="0"/>
              <a:t>4. „Genetyczny odcisk palca" – DNA, jako narzędzie diagnostyki w medycynie sądowej – </a:t>
            </a:r>
            <a:r>
              <a:rPr lang="pl-PL" sz="2400" b="1" dirty="0" smtClean="0"/>
              <a:t>Kamil Chudzik</a:t>
            </a:r>
          </a:p>
          <a:p>
            <a:r>
              <a:rPr lang="pl-PL" sz="2400" dirty="0" smtClean="0"/>
              <a:t>5. Luminescencja i jej wykorzystanie w kryminalistyce – </a:t>
            </a:r>
            <a:r>
              <a:rPr lang="pl-PL" sz="2400" b="1" dirty="0" smtClean="0"/>
              <a:t>Justyna Gol</a:t>
            </a:r>
          </a:p>
          <a:p>
            <a:r>
              <a:rPr lang="pl-PL" sz="2400" dirty="0" smtClean="0"/>
              <a:t>6. Lotne związki organiczne – nowoczesne narzędzie medycyny sądowej – </a:t>
            </a:r>
            <a:r>
              <a:rPr lang="pl-PL" sz="2400" b="1" dirty="0" smtClean="0"/>
              <a:t>Paulina Długosz, Anna Pytlak</a:t>
            </a:r>
          </a:p>
          <a:p>
            <a:r>
              <a:rPr lang="pl-PL" sz="2400" dirty="0" smtClean="0"/>
              <a:t>7. Scena zbrodni – metody badania i przeszukiwania miejsca zbrodni – </a:t>
            </a:r>
            <a:r>
              <a:rPr lang="pl-PL" sz="2400" b="1" dirty="0" smtClean="0"/>
              <a:t>Kacper </a:t>
            </a:r>
            <a:r>
              <a:rPr lang="pl-PL" sz="2400" b="1" dirty="0" err="1" smtClean="0"/>
              <a:t>Karczmarzyk</a:t>
            </a:r>
            <a:r>
              <a:rPr lang="pl-PL" sz="2400" b="1" dirty="0" smtClean="0"/>
              <a:t>, Konrad Kłosok</a:t>
            </a:r>
            <a:endParaRPr lang="pl-PL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55776" y="26064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PRACE DYPLOMOWE</a:t>
            </a:r>
            <a:endParaRPr lang="pl-PL" sz="3200" b="1" dirty="0"/>
          </a:p>
        </p:txBody>
      </p:sp>
      <p:sp>
        <p:nvSpPr>
          <p:cNvPr id="3" name="Prostokąt 2"/>
          <p:cNvSpPr/>
          <p:nvPr/>
        </p:nvSpPr>
        <p:spPr>
          <a:xfrm>
            <a:off x="539552" y="9807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9E2A80"/>
                </a:solidFill>
              </a:rPr>
              <a:t>„</a:t>
            </a:r>
            <a:r>
              <a:rPr lang="pl-PL" b="1" dirty="0" err="1" smtClean="0">
                <a:solidFill>
                  <a:srgbClr val="9E2A80"/>
                </a:solidFill>
              </a:rPr>
              <a:t>BIOMED-LUBLIN</a:t>
            </a:r>
            <a:r>
              <a:rPr lang="pl-PL" b="1" dirty="0" smtClean="0">
                <a:solidFill>
                  <a:srgbClr val="9E2A80"/>
                </a:solidFill>
              </a:rPr>
              <a:t>” Wytwórnia Surowic i Szczepionek</a:t>
            </a:r>
            <a:endParaRPr lang="pl-P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375901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Kiczor Aleksander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Walidacja retrospektywna płynnego podłoża do hodowli bakterii wykorzystywanych w procesie wytwarzania produktów leczniczych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Distreptaza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Niezabitowska Joanna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Walidacja metody badawczej oznaczania zawartości azotu aminowego w podłożu hodowlanym do ożywiania i namnażania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Lactobacillus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rhamnosus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Padała Karol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Walidacja retrospektywna płynnego podłoża do hodowli bakterii wykorzystywanych w procesie wytwarzania produktów leczniczych Lakcid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Rejmak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Martyna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Walidacja metody badawczej oznaczania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osmolarności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podłoża hodowlanego do ożywiania i namnażania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Streptococcus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equisimilis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37890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9E2A80"/>
                </a:solidFill>
              </a:rPr>
              <a:t> Instytut Biologii Uniwersytetu w Lund, Szwecja </a:t>
            </a:r>
            <a:endParaRPr lang="pl-PL" b="1" dirty="0">
              <a:solidFill>
                <a:srgbClr val="9E2A8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3925796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Hunia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Aleksandra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Analiza histologiczna tkanki w nowym modelu przewlekłej wtórnej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hiperoksalemii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Małyska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Małgorzata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Zachowanie zdrowia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Meriones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unguiculatus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wskutek działania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α-ketoglutaranu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lub/i enzymów trawiennych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Sidorczuk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Anna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Suplementacja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paszy enzymami trzustki i metioniną jako nowy sposób utrzymania dobrostanu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Warpas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Anna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(praca magisterska), </a:t>
            </a:r>
            <a:r>
              <a:rPr kumimoji="0" lang="pl-PL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Analiza chromatograficzna tkanki w nowym modelu przewlekłej wtórnej </a:t>
            </a:r>
            <a:r>
              <a:rPr kumimoji="0" lang="pl-PL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hiperoksalemii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751149" y="1307760"/>
            <a:ext cx="36417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PUBLIKACJE NAUKOWE</a:t>
            </a:r>
            <a:endParaRPr kumimoji="0" lang="pl-PL" sz="44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27584" y="2060848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9E2A80"/>
                </a:solidFill>
              </a:rPr>
              <a:t> </a:t>
            </a:r>
            <a:r>
              <a:rPr lang="pl-PL" sz="2400" b="1" dirty="0" err="1" smtClean="0">
                <a:solidFill>
                  <a:srgbClr val="9E2A80"/>
                </a:solidFill>
              </a:rPr>
              <a:t>Adamed</a:t>
            </a:r>
            <a:r>
              <a:rPr lang="pl-PL" sz="2400" b="1" dirty="0" smtClean="0">
                <a:solidFill>
                  <a:srgbClr val="9E2A80"/>
                </a:solidFill>
              </a:rPr>
              <a:t> Sp. z o.o. </a:t>
            </a:r>
            <a:endParaRPr lang="pl-PL" sz="2400" b="1" dirty="0">
              <a:solidFill>
                <a:srgbClr val="9E2A80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560" y="2409269"/>
            <a:ext cx="78123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Kozak W.,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Daśko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M.,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Masłyk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M., Pieczykolan J.S.,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Gielniewski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., Rachoń J. and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Demkowicz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S.,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Phosphate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tricyclic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coumarin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analogs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as steroid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sulfatase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inhibitors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synthesis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biological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RSC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Advances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2014. </a:t>
            </a:r>
            <a:r>
              <a:rPr kumimoji="0" lang="pl-P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(84): p. 44350-44358.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Demkowicz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S., Kozak W.,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Daśko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M.,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Masłyk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M.,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Gielniewski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and Rachoń J.,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Synthesis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bicoumarin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thiophosphate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derivatives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as steroid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sulfatase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inhibitors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J Med Chem., 2015. 101: p.358-66.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Kozak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W.,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Daśko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M.,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Masłyk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M.,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Gielniewski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Rachoń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J.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Demkowicz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S.,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Synthesis and biological evaluation of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thiophosphate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tricyclic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coumarin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derivatives as steroid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sulfatase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inhibitors.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Asian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Nat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Prod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2015. doi: 10.1080/10286020.2015.1054815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kul.pl/files/1244/kandydat/biotechnologi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695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627784" y="2060848"/>
            <a:ext cx="604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dirty="0" smtClean="0"/>
              <a:t>Dziękuję za uwagę</a:t>
            </a:r>
            <a:endParaRPr lang="pl-PL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koszulkomat.eu/images4/cut_png/32/3270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541085" cy="1052736"/>
          </a:xfrm>
          <a:prstGeom prst="rect">
            <a:avLst/>
          </a:prstGeom>
          <a:noFill/>
        </p:spPr>
      </p:pic>
      <p:pic>
        <p:nvPicPr>
          <p:cNvPr id="1028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16200000">
            <a:off x="-2681792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193452" y="1198493"/>
            <a:ext cx="5762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9E2A80"/>
                </a:solidFill>
              </a:rPr>
              <a:t>BIOTECHNOLOGIA II STOPIEŃ</a:t>
            </a:r>
            <a:endParaRPr lang="pl-PL" sz="3600" b="1" dirty="0">
              <a:solidFill>
                <a:srgbClr val="9E2A80"/>
              </a:solidFill>
            </a:endParaRPr>
          </a:p>
        </p:txBody>
      </p:sp>
      <p:sp>
        <p:nvSpPr>
          <p:cNvPr id="3" name="Strzałka w dół 2"/>
          <p:cNvSpPr/>
          <p:nvPr/>
        </p:nvSpPr>
        <p:spPr>
          <a:xfrm>
            <a:off x="4788024" y="1844824"/>
            <a:ext cx="432048" cy="79208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102142" y="2636912"/>
            <a:ext cx="563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9E2A80"/>
                </a:solidFill>
              </a:rPr>
              <a:t>MAGISTER BIOTECHNOLOGII</a:t>
            </a:r>
            <a:endParaRPr lang="pl-PL" sz="3600" b="1" dirty="0">
              <a:solidFill>
                <a:srgbClr val="9E2A8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11760" y="4111912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2400" b="1" dirty="0" smtClean="0"/>
              <a:t>Biotechnologia związków bioaktywnych</a:t>
            </a:r>
          </a:p>
          <a:p>
            <a:r>
              <a:rPr lang="pl-PL" sz="2400" b="1" dirty="0" smtClean="0"/>
              <a:t>Biotechnologia środowiskowa</a:t>
            </a:r>
          </a:p>
          <a:p>
            <a:r>
              <a:rPr lang="pl-PL" sz="2400" b="1" dirty="0" smtClean="0"/>
              <a:t>Biotechnologia eksperymentalna</a:t>
            </a:r>
            <a:endParaRPr lang="pl-PL" sz="2400" b="1" dirty="0"/>
          </a:p>
        </p:txBody>
      </p:sp>
      <p:sp>
        <p:nvSpPr>
          <p:cNvPr id="6" name="Prostokąt 5"/>
          <p:cNvSpPr/>
          <p:nvPr/>
        </p:nvSpPr>
        <p:spPr>
          <a:xfrm>
            <a:off x="3707904" y="3573016"/>
            <a:ext cx="201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SPECJALNOŚCI</a:t>
            </a:r>
            <a:endParaRPr lang="pl-PL" sz="2400" b="1" dirty="0"/>
          </a:p>
        </p:txBody>
      </p:sp>
      <p:sp>
        <p:nvSpPr>
          <p:cNvPr id="1030" name="AutoShape 6" descr="Znalezione obrazy dla zapytania pani magi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177281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/>
              <a:t> ukończenie studiów I stopnia na jednym z wymienionych kierunków: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67544" y="5903893"/>
            <a:ext cx="8460432" cy="523220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rgbClr val="9E2A80"/>
                </a:solidFill>
              </a:rPr>
              <a:t>Kwalifikacja na podstawie </a:t>
            </a:r>
            <a:r>
              <a:rPr lang="pl-PL" sz="2800" b="1" dirty="0" smtClean="0">
                <a:solidFill>
                  <a:srgbClr val="9E2A80"/>
                </a:solidFill>
              </a:rPr>
              <a:t>konkursu ocen na dyplomie.</a:t>
            </a:r>
            <a:endParaRPr lang="pl-PL" sz="2800" dirty="0">
              <a:solidFill>
                <a:srgbClr val="9E2A8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267744" y="2564904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biotechnologia, 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2267744" y="30689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/>
              <a:t>biologia</a:t>
            </a:r>
            <a:r>
              <a:rPr lang="pl-PL" b="1" dirty="0" smtClean="0"/>
              <a:t>,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267744" y="36450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/>
              <a:t>mikrobiologia</a:t>
            </a:r>
            <a:r>
              <a:rPr lang="pl-PL" b="1" dirty="0" smtClean="0"/>
              <a:t>,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267744" y="4221088"/>
            <a:ext cx="3088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inżynieria środowiska, 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2267744" y="4797152"/>
            <a:ext cx="2747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/>
              <a:t>ochrona środowiska</a:t>
            </a:r>
            <a:endParaRPr lang="pl-PL" sz="2400" dirty="0"/>
          </a:p>
        </p:txBody>
      </p:sp>
      <p:pic>
        <p:nvPicPr>
          <p:cNvPr id="27650" name="Picture 2" descr="http://www.impactlab.net/wp-content/uploads/2011/02/thinking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11505"/>
            <a:ext cx="3600399" cy="3593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68308" y="332656"/>
            <a:ext cx="566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9E2A80"/>
                </a:solidFill>
              </a:rPr>
              <a:t>Kompetencje zdobywane podczas studiów</a:t>
            </a:r>
            <a:endParaRPr lang="pl-PL" sz="2400" dirty="0">
              <a:solidFill>
                <a:srgbClr val="9E2A8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19672" y="5549170"/>
            <a:ext cx="732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Podejmowanie samodzielnej działalności gospodarczej.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1691680" y="119675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Kompleksowe zrozumienie procesów zachodzących w żywych organizmach i możliwości ich zastosowania w różnych dziedzinach przemysłu;</a:t>
            </a:r>
          </a:p>
        </p:txBody>
      </p:sp>
      <p:sp>
        <p:nvSpPr>
          <p:cNvPr id="9" name="Prostokąt 8"/>
          <p:cNvSpPr/>
          <p:nvPr/>
        </p:nvSpPr>
        <p:spPr>
          <a:xfrm>
            <a:off x="1691680" y="221705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Wykorzystanie zdobytej wiedzy do planowania i przeprowadzania procesów biotechnologicznych;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691680" y="306896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Projektowanie i przeprowadzanie prostych eksperymentów i analiz laboratoryjnych;·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619672" y="39330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Łączenie zdobytej wiedzy dające możliwość wykonywania działań interdyscyplinarnych;·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619672" y="479715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Samodzielne rozwijanie własnych umiejętności zawodowych wykorzystując krajowe i międzynarodowe programy stypendialne;·</a:t>
            </a:r>
          </a:p>
        </p:txBody>
      </p:sp>
      <p:pic>
        <p:nvPicPr>
          <p:cNvPr id="13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6200000">
            <a:off x="-3113840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od-kiel.com.pl/temp/zdjecia_kat/931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3320845" cy="2492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3995936" y="404664"/>
            <a:ext cx="1514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3200" b="1" dirty="0" smtClean="0">
                <a:solidFill>
                  <a:srgbClr val="9E2A80"/>
                </a:solidFill>
              </a:rPr>
              <a:t>Zawody</a:t>
            </a:r>
            <a:endParaRPr lang="pl-PL" sz="2400" dirty="0" smtClean="0">
              <a:solidFill>
                <a:srgbClr val="9E2A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87624" y="13407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prstClr val="black"/>
                </a:solidFill>
              </a:rPr>
              <a:t>specjalista ds. zapewniania jakości w firmach biotechnologicznych 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1187624" y="1916832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prstClr val="black"/>
                </a:solidFill>
              </a:rPr>
              <a:t>specjalista ds. rejestracji preparatów biotechnologicznych i leków</a:t>
            </a:r>
          </a:p>
        </p:txBody>
      </p:sp>
      <p:pic>
        <p:nvPicPr>
          <p:cNvPr id="1026" name="Picture 2" descr="http://www.simplyscience.ch/tl_files/content/Teens/Agenda/Roche/Roche_LaborantIn_Biologie_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509120"/>
            <a:ext cx="4392488" cy="2355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ww.werkmetmensen.be/sites/default/files/Laborant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0868" y="3717032"/>
            <a:ext cx="3024336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imza.la/gorsel-buyuk/3217/9832597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2665492" cy="2025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1187624" y="292494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pracownik w zakładach gospodarki komunalnej oraz urzędach zajmujących się ochroną i gospodarowaniem zasobami przyrody.</a:t>
            </a:r>
          </a:p>
          <a:p>
            <a:r>
              <a:rPr lang="pl-PL" b="1" dirty="0" smtClean="0"/>
              <a:t> </a:t>
            </a:r>
            <a:endParaRPr lang="pl-PL" b="1" dirty="0"/>
          </a:p>
        </p:txBody>
      </p:sp>
      <p:sp>
        <p:nvSpPr>
          <p:cNvPr id="11" name="Prostokąt 10"/>
          <p:cNvSpPr/>
          <p:nvPr/>
        </p:nvSpPr>
        <p:spPr>
          <a:xfrm>
            <a:off x="1187624" y="241159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pracownik w laboratoriach badawczych, kontrolnych i diagnostycznych, </a:t>
            </a:r>
            <a:endParaRPr lang="pl-PL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6200000">
            <a:off x="-2681792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339752" y="908720"/>
            <a:ext cx="4305474" cy="52322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9E2A80"/>
                </a:solidFill>
              </a:rPr>
              <a:t>INSTYTUT BIOTECHNOLOGII</a:t>
            </a:r>
            <a:endParaRPr lang="pl-PL" sz="2800" b="1" dirty="0">
              <a:solidFill>
                <a:srgbClr val="9E2A8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32856"/>
            <a:ext cx="822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9E2A80"/>
                </a:solidFill>
              </a:rPr>
              <a:t>INTERDYCYPLINARNE CENTRUM BADAŃ NAUKOWYCH</a:t>
            </a:r>
            <a:endParaRPr lang="pl-PL" sz="2800" b="1" dirty="0">
              <a:solidFill>
                <a:srgbClr val="9E2A8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560" y="3266981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9E2A80"/>
                </a:solidFill>
              </a:rPr>
              <a:t>PRACOWNIA MIKROSKOPII ELEKTRONOWEJ I ULTRASTRUKTURY</a:t>
            </a:r>
            <a:endParaRPr lang="pl-PL" sz="2800" b="1" dirty="0">
              <a:solidFill>
                <a:srgbClr val="9E2A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entor - Pan Dzieka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259632" y="1244490"/>
            <a:ext cx="6768752" cy="451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87443" y="5949280"/>
            <a:ext cx="89490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400" b="1" dirty="0" smtClean="0"/>
              <a:t>Dziekan Wydziału – prof. dr hab. Ryszard Szyszka</a:t>
            </a:r>
            <a:endParaRPr lang="pl-PL" sz="3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6200000">
            <a:off x="-2753800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pole tekstowe 1"/>
          <p:cNvSpPr txBox="1"/>
          <p:nvPr/>
        </p:nvSpPr>
        <p:spPr>
          <a:xfrm>
            <a:off x="1547664" y="2348880"/>
            <a:ext cx="598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Katedra Biochemii i Chemii Środowiska</a:t>
            </a:r>
            <a:endParaRPr lang="pl-PL" sz="2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39752" y="3140968"/>
            <a:ext cx="461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Katedra Biologii Molekularnej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11760" y="3933056"/>
            <a:ext cx="438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Katedra </a:t>
            </a:r>
            <a:r>
              <a:rPr lang="pl-PL" sz="2800" b="1" dirty="0" err="1" smtClean="0"/>
              <a:t>Bionanomateriałów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19672" y="4797152"/>
            <a:ext cx="610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Katedra Fizjologii i Biotechnologii Roślin</a:t>
            </a:r>
            <a:endParaRPr lang="pl-PL" sz="28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5589240"/>
            <a:ext cx="621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Katedra Fizjologii Zwierząt  i Toksykologii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79712" y="1404065"/>
            <a:ext cx="4893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9E2A80"/>
                </a:solidFill>
              </a:rPr>
              <a:t>INSTYTUT BIOTECHNOLOGII</a:t>
            </a:r>
            <a:endParaRPr lang="pl-PL" sz="3200" b="1" dirty="0">
              <a:solidFill>
                <a:srgbClr val="9E2A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9E2A80"/>
                </a:solidFill>
              </a:rPr>
              <a:t>KADRA </a:t>
            </a:r>
            <a:endParaRPr lang="pl-PL" b="1" dirty="0">
              <a:solidFill>
                <a:srgbClr val="9E2A8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35696" y="126876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Projekty NCN, NCBIR</a:t>
            </a:r>
          </a:p>
          <a:p>
            <a:endParaRPr lang="pl-PL" b="1" dirty="0" smtClean="0"/>
          </a:p>
          <a:p>
            <a:r>
              <a:rPr lang="pl-PL" dirty="0" smtClean="0"/>
              <a:t>wsparcie wdrażania w praktyce gospodarczej i społecznej wyników uzyskanych w rezultacie prowadzenia badań podstawowych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76522" y="2708920"/>
            <a:ext cx="27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Projekty wewnętrzne KUL</a:t>
            </a:r>
            <a:endParaRPr lang="pl-PL" b="1" dirty="0"/>
          </a:p>
        </p:txBody>
      </p:sp>
      <p:sp>
        <p:nvSpPr>
          <p:cNvPr id="8" name="Prostokąt 7"/>
          <p:cNvSpPr/>
          <p:nvPr/>
        </p:nvSpPr>
        <p:spPr>
          <a:xfrm>
            <a:off x="2928650" y="400506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Nature</a:t>
            </a:r>
            <a:r>
              <a:rPr lang="pl-PL" dirty="0" smtClean="0"/>
              <a:t>, IF=41.456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776522" y="3429000"/>
            <a:ext cx="440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 Publikacje w renomowanych czasopismach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915816" y="5795972"/>
            <a:ext cx="481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Applied </a:t>
            </a:r>
            <a:r>
              <a:rPr lang="pl-PL" dirty="0" err="1" smtClean="0"/>
              <a:t>Microbiology</a:t>
            </a:r>
            <a:r>
              <a:rPr lang="pl-PL" dirty="0" smtClean="0"/>
              <a:t> and </a:t>
            </a:r>
            <a:r>
              <a:rPr lang="pl-PL" dirty="0" err="1" smtClean="0"/>
              <a:t>Biotechnology</a:t>
            </a:r>
            <a:r>
              <a:rPr lang="pl-PL" dirty="0" smtClean="0"/>
              <a:t>, IF=3.85</a:t>
            </a:r>
            <a:endParaRPr lang="pl-PL" dirty="0"/>
          </a:p>
        </p:txBody>
      </p:sp>
      <p:pic>
        <p:nvPicPr>
          <p:cNvPr id="11" name="Picture 4" descr="http://static.geekweek.pl/cms/2013/01/dna-589cx20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16200000">
            <a:off x="-2753800" y="2357249"/>
            <a:ext cx="7101407" cy="2386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Prostokąt 11"/>
          <p:cNvSpPr/>
          <p:nvPr/>
        </p:nvSpPr>
        <p:spPr>
          <a:xfrm>
            <a:off x="2915816" y="4869160"/>
            <a:ext cx="497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European Journal Of Medicinal Chemistry</a:t>
            </a:r>
            <a:r>
              <a:rPr lang="pl-PL" dirty="0" smtClean="0"/>
              <a:t>, IF=3.946</a:t>
            </a:r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2915816" y="5363924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RSC </a:t>
            </a:r>
            <a:r>
              <a:rPr lang="pl-PL" dirty="0" err="1" smtClean="0"/>
              <a:t>Advances</a:t>
            </a:r>
            <a:r>
              <a:rPr lang="pl-PL" dirty="0" smtClean="0"/>
              <a:t>, IF=3.907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987824" y="4437112"/>
            <a:ext cx="19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Plant </a:t>
            </a:r>
            <a:r>
              <a:rPr lang="pl-PL" dirty="0" err="1" smtClean="0"/>
              <a:t>Cell</a:t>
            </a:r>
            <a:r>
              <a:rPr lang="pl-PL" dirty="0" smtClean="0"/>
              <a:t>, IF=9.338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74953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745</Words>
  <Application>Microsoft Office PowerPoint</Application>
  <PresentationFormat>Pokaz na ekranie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 WYDZIAŁ BIOTECHNOLOGII           I NAUK O ŚRODOWISKU</vt:lpstr>
      <vt:lpstr>Slajd 2</vt:lpstr>
      <vt:lpstr>Slajd 3</vt:lpstr>
      <vt:lpstr>Slajd 4</vt:lpstr>
      <vt:lpstr>Slajd 5</vt:lpstr>
      <vt:lpstr>Slajd 6</vt:lpstr>
      <vt:lpstr>Slajd 7</vt:lpstr>
      <vt:lpstr>Slajd 8</vt:lpstr>
      <vt:lpstr>KADRA 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Kula Ewa</dc:creator>
  <cp:lastModifiedBy>agnieszka</cp:lastModifiedBy>
  <cp:revision>103</cp:revision>
  <dcterms:created xsi:type="dcterms:W3CDTF">2015-09-14T08:42:57Z</dcterms:created>
  <dcterms:modified xsi:type="dcterms:W3CDTF">2016-02-25T20:37:11Z</dcterms:modified>
</cp:coreProperties>
</file>