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3/19/2020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1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8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0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5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92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0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6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9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3/19/2020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0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723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78" r:id="rId5"/>
    <p:sldLayoutId id="2147483684" r:id="rId6"/>
    <p:sldLayoutId id="2147483685" r:id="rId7"/>
    <p:sldLayoutId id="2147483675" r:id="rId8"/>
    <p:sldLayoutId id="2147483676" r:id="rId9"/>
    <p:sldLayoutId id="2147483677" r:id="rId10"/>
    <p:sldLayoutId id="21474836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6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201FB4-8199-40D2-8462-29E655A73D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13307" b="3044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C0C402D-CC72-4FED-BDF3-01F1A193D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532" y="2091263"/>
            <a:ext cx="8652938" cy="2461504"/>
          </a:xfrm>
        </p:spPr>
        <p:txBody>
          <a:bodyPr>
            <a:normAutofit/>
          </a:bodyPr>
          <a:lstStyle/>
          <a:p>
            <a:r>
              <a:rPr lang="pl-PL" dirty="0"/>
              <a:t>Łacina prawnicza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6521D08-50E7-44F8-82E7-37939F799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9532" y="4623127"/>
            <a:ext cx="8655200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pl-PL" dirty="0">
                <a:solidFill>
                  <a:schemeClr val="tx1"/>
                </a:solidFill>
              </a:rPr>
              <a:t>Ćwiczenia z dnia 17 i 18 marca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097116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C6CE4E-3A3F-4D0F-8805-D01A0F935D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de lege lata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8F9D262-6155-4B1A-A607-1D407E1AC9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zgodnie z ustawą już uchwaloną, tj. zgodnie z obowiązującym stanem prawnym</a:t>
            </a:r>
          </a:p>
        </p:txBody>
      </p:sp>
    </p:spTree>
    <p:extLst>
      <p:ext uri="{BB962C8B-B14F-4D97-AF65-F5344CB8AC3E}">
        <p14:creationId xmlns:p14="http://schemas.microsoft.com/office/powerpoint/2010/main" val="499612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24BDAC-9A7D-4DA7-8F34-B6181DB53E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de lege </a:t>
            </a:r>
            <a:r>
              <a:rPr lang="pl-PL" dirty="0" err="1"/>
              <a:t>ferenda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A27C620-13B2-47F9-ABAA-A59595202E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zgodnie z ustawą przyszłą. Objaśnienie: zwrotu tego często używa się w kontekście postulatów na przyszłość, gdy autor wypowiedzi proponuje zmianę istniejącego stanu prawnego</a:t>
            </a:r>
          </a:p>
        </p:txBody>
      </p:sp>
    </p:spTree>
    <p:extLst>
      <p:ext uri="{BB962C8B-B14F-4D97-AF65-F5344CB8AC3E}">
        <p14:creationId xmlns:p14="http://schemas.microsoft.com/office/powerpoint/2010/main" val="2293024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111E8D-842E-42B2-902E-F2D61BFCD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ratio legis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8321D9E-7F98-4C2F-93CD-3DB22DF7C5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uzasadnienie ustawy. Objaśnienie: jest to przyczyna, dla której ustawa została uchwalona</a:t>
            </a:r>
          </a:p>
        </p:txBody>
      </p:sp>
    </p:spTree>
    <p:extLst>
      <p:ext uri="{BB962C8B-B14F-4D97-AF65-F5344CB8AC3E}">
        <p14:creationId xmlns:p14="http://schemas.microsoft.com/office/powerpoint/2010/main" val="2088130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A44CA0-5F9B-4367-AF6C-96055ADF53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ubi eadem legis ratio, ibi eadem legis dispositio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000AD2E-A8A8-4659-AF8C-B739D2AD38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1100" dirty="0"/>
              <a:t>gdzie jest taka sama przyczyna ustawy, tam jest taka sama dyspozycja ustawy. Objaśnienie: </a:t>
            </a:r>
            <a:r>
              <a:rPr lang="pl-PL" sz="1100" dirty="0" err="1"/>
              <a:t>paremia</a:t>
            </a:r>
            <a:r>
              <a:rPr lang="pl-PL" sz="1100" dirty="0"/>
              <a:t> ta odnosi się do zasady analogii w prawie. Jeśli jedna kwestia jest prawnie uregulowana, a inna, podobna, nie, w niektórych przypadkach można zastosować analogię, czyli stosować do nieuregulowanej kwestii ustawę wydaną w sprawach podobnych</a:t>
            </a:r>
          </a:p>
        </p:txBody>
      </p:sp>
    </p:spTree>
    <p:extLst>
      <p:ext uri="{BB962C8B-B14F-4D97-AF65-F5344CB8AC3E}">
        <p14:creationId xmlns:p14="http://schemas.microsoft.com/office/powerpoint/2010/main" val="154503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6ED9CD-A1CE-4C60-961B-468394F6CF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cessante ratione legis cessat et lex ipsa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41EA1CA-46BD-466E-8F3B-7286E60466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gdy ustaje przyczyna, dla której wydano ustawę, traci moc i sama ustawa. Objaśnienie: </a:t>
            </a:r>
            <a:r>
              <a:rPr lang="pl-PL" dirty="0" err="1"/>
              <a:t>paremia</a:t>
            </a:r>
            <a:r>
              <a:rPr lang="pl-PL" dirty="0"/>
              <a:t> ta nie jest prawdziwa w naszym porządku prawnym. Zob. następny slajd.</a:t>
            </a:r>
          </a:p>
        </p:txBody>
      </p:sp>
    </p:spTree>
    <p:extLst>
      <p:ext uri="{BB962C8B-B14F-4D97-AF65-F5344CB8AC3E}">
        <p14:creationId xmlns:p14="http://schemas.microsoft.com/office/powerpoint/2010/main" val="2454267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10A942-CF5F-40E0-87E3-ADE53D9416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dormiunt aliquando leges, numquam moriuntur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479BE3A-5D8F-4497-BAB7-276D8203E0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ustawy niekiedy drzemią, ale nigdy nie umierają. Jeżeli przepisy nie są nawet stosowane, to jednak same nie wygasają, lecz nadal obowiązują, dopóki nie zostaną uchylone</a:t>
            </a:r>
          </a:p>
        </p:txBody>
      </p:sp>
    </p:spTree>
    <p:extLst>
      <p:ext uri="{BB962C8B-B14F-4D97-AF65-F5344CB8AC3E}">
        <p14:creationId xmlns:p14="http://schemas.microsoft.com/office/powerpoint/2010/main" val="2778309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8347ED-F31F-42E1-AD90-F327BDD88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lex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03C4396-D3AA-45B3-85A4-020B2E0777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Tłumaczenia: ustawa, przepisy ustawy, prawo stanowione, ale czasem także: postanowienie umowne</a:t>
            </a:r>
          </a:p>
        </p:txBody>
      </p:sp>
    </p:spTree>
    <p:extLst>
      <p:ext uri="{BB962C8B-B14F-4D97-AF65-F5344CB8AC3E}">
        <p14:creationId xmlns:p14="http://schemas.microsoft.com/office/powerpoint/2010/main" val="2744880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988674-8AC0-47A8-BFEB-9D42AD78D3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ex lege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DF9A667-90CA-489F-AB50-41134E4F6C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Z mocy ustawy</a:t>
            </a:r>
          </a:p>
        </p:txBody>
      </p:sp>
    </p:spTree>
    <p:extLst>
      <p:ext uri="{BB962C8B-B14F-4D97-AF65-F5344CB8AC3E}">
        <p14:creationId xmlns:p14="http://schemas.microsoft.com/office/powerpoint/2010/main" val="250475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507365-86E3-427B-80C1-A8F6FDACEE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iuxta</a:t>
            </a:r>
            <a:r>
              <a:rPr lang="pl-PL" dirty="0"/>
              <a:t> legem,</a:t>
            </a:r>
            <a:br>
              <a:rPr lang="pl-PL" dirty="0"/>
            </a:br>
            <a:r>
              <a:rPr lang="pl-PL" dirty="0" err="1"/>
              <a:t>secundum</a:t>
            </a:r>
            <a:r>
              <a:rPr lang="pl-PL" dirty="0"/>
              <a:t> legem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41858A5-8E47-47C0-8EE6-3553A891D7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według ustawy, zgodnie z przepisami</a:t>
            </a:r>
          </a:p>
        </p:txBody>
      </p:sp>
    </p:spTree>
    <p:extLst>
      <p:ext uri="{BB962C8B-B14F-4D97-AF65-F5344CB8AC3E}">
        <p14:creationId xmlns:p14="http://schemas.microsoft.com/office/powerpoint/2010/main" val="4276702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835C98-58B2-4EDD-878D-7598C154D7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verba legis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FA469B2-0CF4-466F-AA6F-9FADE8A46A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Dosł. słowa ustawy, ale tłumaczymy też: brzmienie ustawy</a:t>
            </a:r>
          </a:p>
        </p:txBody>
      </p:sp>
    </p:spTree>
    <p:extLst>
      <p:ext uri="{BB962C8B-B14F-4D97-AF65-F5344CB8AC3E}">
        <p14:creationId xmlns:p14="http://schemas.microsoft.com/office/powerpoint/2010/main" val="3288533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1A1419-F3A5-4885-A342-3B172C4CF1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sensum</a:t>
            </a:r>
            <a:r>
              <a:rPr lang="pl-PL" dirty="0"/>
              <a:t>, non verba </a:t>
            </a:r>
            <a:r>
              <a:rPr lang="pl-PL" dirty="0" err="1"/>
              <a:t>spectamus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564510E-51B6-46AF-BFA2-E781B326A9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patrzymy na sens, a nie na słowa. Prawnik powinien doszukiwać się sensu przepisów, a nie trzymać się ich dosłownego brzmienia</a:t>
            </a:r>
          </a:p>
        </p:txBody>
      </p:sp>
    </p:spTree>
    <p:extLst>
      <p:ext uri="{BB962C8B-B14F-4D97-AF65-F5344CB8AC3E}">
        <p14:creationId xmlns:p14="http://schemas.microsoft.com/office/powerpoint/2010/main" val="1656498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BA56D8-7296-41FA-B210-10415FBEA0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contra legem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3454A53-B190-4488-97D2-4C0F042806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wbrew ustawie</a:t>
            </a:r>
          </a:p>
        </p:txBody>
      </p:sp>
    </p:spTree>
    <p:extLst>
      <p:ext uri="{BB962C8B-B14F-4D97-AF65-F5344CB8AC3E}">
        <p14:creationId xmlns:p14="http://schemas.microsoft.com/office/powerpoint/2010/main" val="2730224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74DA19-D4CE-4B2B-A7F9-8411E6898A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in fraudem legis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9D0784A-5382-4ABA-AE8B-49CD716AB5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 celu obejścia ustawy. Objaśnienie: obejście ustawy polega na takim działaniu, by nie było ono sprzeczne z przepisami ustawy, ale zmierza ono do osiągnięcia celu niezgodnego z ustawą.</a:t>
            </a:r>
          </a:p>
        </p:txBody>
      </p:sp>
    </p:spTree>
    <p:extLst>
      <p:ext uri="{BB962C8B-B14F-4D97-AF65-F5344CB8AC3E}">
        <p14:creationId xmlns:p14="http://schemas.microsoft.com/office/powerpoint/2010/main" val="3929044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5632DA-DE99-4EA9-A66B-AB060FF994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ignorantia</a:t>
            </a:r>
            <a:r>
              <a:rPr lang="pl-PL" dirty="0"/>
              <a:t> legis </a:t>
            </a:r>
            <a:r>
              <a:rPr lang="pl-PL" dirty="0" err="1"/>
              <a:t>neminem</a:t>
            </a:r>
            <a:r>
              <a:rPr lang="pl-PL" dirty="0"/>
              <a:t> </a:t>
            </a:r>
            <a:r>
              <a:rPr lang="pl-PL" dirty="0" err="1"/>
              <a:t>excusat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A89DF85-0A82-494C-AA1B-FAE49A0484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nieznajomość ustawy nikogo nie usprawiedliwia</a:t>
            </a:r>
          </a:p>
        </p:txBody>
      </p:sp>
    </p:spTree>
    <p:extLst>
      <p:ext uri="{BB962C8B-B14F-4D97-AF65-F5344CB8AC3E}">
        <p14:creationId xmlns:p14="http://schemas.microsoft.com/office/powerpoint/2010/main" val="1624415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233E3A"/>
      </a:dk2>
      <a:lt2>
        <a:srgbClr val="E7E8E2"/>
      </a:lt2>
      <a:accent1>
        <a:srgbClr val="6E56C6"/>
      </a:accent1>
      <a:accent2>
        <a:srgbClr val="4F64B9"/>
      </a:accent2>
      <a:accent3>
        <a:srgbClr val="4D96C3"/>
      </a:accent3>
      <a:accent4>
        <a:srgbClr val="3BB1AE"/>
      </a:accent4>
      <a:accent5>
        <a:srgbClr val="47B684"/>
      </a:accent5>
      <a:accent6>
        <a:srgbClr val="3BB14B"/>
      </a:accent6>
      <a:hlink>
        <a:srgbClr val="319378"/>
      </a:hlink>
      <a:folHlink>
        <a:srgbClr val="848484"/>
      </a:folHlink>
    </a:clrScheme>
    <a:fontScheme name="Savon">
      <a:majorFont>
        <a:latin typeface="Edwardian Script IT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emb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335</Words>
  <Application>Microsoft Office PowerPoint</Application>
  <PresentationFormat>Panoramiczny</PresentationFormat>
  <Paragraphs>30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Bembo</vt:lpstr>
      <vt:lpstr>Edwardian Script ITC</vt:lpstr>
      <vt:lpstr>Garamond</vt:lpstr>
      <vt:lpstr>SavonVTI</vt:lpstr>
      <vt:lpstr>Łacina prawnicza</vt:lpstr>
      <vt:lpstr>lex</vt:lpstr>
      <vt:lpstr>ex lege</vt:lpstr>
      <vt:lpstr>iuxta legem, secundum legem</vt:lpstr>
      <vt:lpstr>verba legis</vt:lpstr>
      <vt:lpstr>sensum, non verba spectamus</vt:lpstr>
      <vt:lpstr>contra legem</vt:lpstr>
      <vt:lpstr>in fraudem legis</vt:lpstr>
      <vt:lpstr>ignorantia legis neminem excusat</vt:lpstr>
      <vt:lpstr>de lege lata</vt:lpstr>
      <vt:lpstr>de lege ferenda</vt:lpstr>
      <vt:lpstr>ratio legis</vt:lpstr>
      <vt:lpstr>ubi eadem legis ratio, ibi eadem legis dispositio</vt:lpstr>
      <vt:lpstr>cessante ratione legis cessat et lex ipsa</vt:lpstr>
      <vt:lpstr>dormiunt aliquando leges, numquam moriuntur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Łacina prawnicza</dc:title>
  <dc:creator>ADMIN</dc:creator>
  <cp:lastModifiedBy>ADMIN</cp:lastModifiedBy>
  <cp:revision>6</cp:revision>
  <dcterms:created xsi:type="dcterms:W3CDTF">2020-03-18T17:35:05Z</dcterms:created>
  <dcterms:modified xsi:type="dcterms:W3CDTF">2020-03-19T21:35:28Z</dcterms:modified>
</cp:coreProperties>
</file>