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CFCF07-5AE7-486B-8F8F-10D1360CE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0E57ED-D5F1-495C-B9E0-AEAFBFAC3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A99531-147D-4F7C-8855-5FC58468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5F1A9E-DAE5-4F01-BCB0-F86D06C3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E53E5D-295E-40DF-9A8E-1FCD054C2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8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37311-D745-4A1F-AC94-21724F2B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7819EB6-D4BE-4A64-8D6D-1623D1B4F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9F0A55-FBD0-4AA8-9408-0204C88A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A322C8-1753-4367-8690-AAA564F2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C332B1-7857-49AA-A473-957A532E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1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4E57791-8B6D-4341-9923-A0542E165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2D8DE9-9BC0-4677-B606-A779CD578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B02227-3DF4-47D8-8B16-E3FB1CB0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8E36A2-5517-44B9-9B60-F692BCC7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A9452F-004E-4FDE-9D8E-C7C47E24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81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D7AC5-F8E0-4E19-BBCF-F75F2902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DAC29B-B64D-4715-BE0D-930F95F99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10F7D1-4011-4E71-9307-2A836F5F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0FA983-48EB-43A5-A05C-9A83A05B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A947C9-D060-46A1-9C71-1DC79D9D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92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7A1F2-F7C1-49B7-9738-5CF400E7A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C67FF5-B736-4FDD-A74A-BFC1407B5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D0D2C4-3645-441D-909A-0F0B64EF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9CEC6D-B656-458E-BD2D-F2CF752F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F02ABA-5CB6-42C5-A45D-72BFA453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6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09D83-E079-4E8D-8DBC-264A8A78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CABFC8-2991-4C04-99EC-86B4A00E6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14AA2C-3ACE-485D-95BF-8EE69F57C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6CF48A-7D4C-4824-8B6E-17F8E6D5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3370143-9425-419B-BE89-A3CD388F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D0022F-0531-417E-B109-BEA673B9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81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AD4B5-A625-440A-BBE5-9B142EF6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D4B4FC-E8EE-48AB-9858-57BB6FE60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52624F-A700-4D7B-93C0-5F3065C23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B9402FC-57EE-44B6-BA88-AE9A6DA7B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5C51CB5-A7F1-4950-8325-186CB7F4A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CA8FBD3-F54D-4F9C-903A-3DEB3409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2B6F8AB-7CC2-4301-89A4-8405D5B7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B9D5C1C-A5EC-4150-BB8E-5D58000E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89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8C5D9-223C-47B4-B332-6E5D5E3D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C020DEC-FC91-49A5-A87A-14262D0A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E59938-7BFA-4A92-9AC0-7AD43967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D69B243-903B-4E74-8398-BD76F529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5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9D4C8E-48DA-42FB-B0A1-BA77558F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E03A56-3533-498A-B5B3-8CAF0745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AF11DF-1013-4933-A168-DC62115C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42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3C764C-8E24-48DC-A229-D9C16A14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84A0E6-318D-4602-9393-0FC88662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A572F2D-9BAC-4CF9-93C9-CE1BB1807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74A1BB-4C55-43D3-BCCC-B95051D4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866836-B4EA-4E72-91CF-3CE6D903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598F35-E133-42AC-80C5-8097AF3F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28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F77F11-2DC6-4976-B629-E9B0EB6C2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9E55241-0C64-4224-91BC-B1F9FD391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75A02B-31C1-42B1-ABD2-9A92433F7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D2D0B29-94D5-4B30-B4AD-C99840BB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AF20A9-BFFB-43BD-9449-4B2A5B18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A0ED90-DC1E-47B5-B72E-38153BFB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17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085021E-58C3-401F-9BE2-C79C37B0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FD372F-68FD-4221-B694-1E7F82A5E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5207DE-9DBB-4B1F-B4A4-CB90230A4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999B-442F-47BA-88C8-50B9D64E7F62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349349-5D60-42BC-8C61-D924E8ADD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964BA0-DFD4-4D90-B588-07098D1DA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E306-10C8-46A0-880E-177C98CB70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33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562F-F2F6-4518-84D6-19D4D1D7A6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307" b="30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003E814-AEFC-4AD2-A28C-EE5891B97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 sz="6600" dirty="0">
                <a:solidFill>
                  <a:srgbClr val="FFFFFF"/>
                </a:solidFill>
                <a:latin typeface="Edwardian Script ITC" panose="030303020407070D0804" pitchFamily="66" charset="0"/>
              </a:rPr>
              <a:t>Łacina prawnicza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818293-AF9C-4890-8E69-4F2AD77FE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Ćwiczenia z dnia 24-25 marca 2020</a:t>
            </a:r>
          </a:p>
        </p:txBody>
      </p:sp>
    </p:spTree>
    <p:extLst>
      <p:ext uri="{BB962C8B-B14F-4D97-AF65-F5344CB8AC3E}">
        <p14:creationId xmlns:p14="http://schemas.microsoft.com/office/powerpoint/2010/main" val="3759276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0FD718-CB5E-45D1-95CE-617F39323B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primaria</a:t>
            </a:r>
            <a:r>
              <a:rPr lang="pl-PL" b="1" dirty="0">
                <a:latin typeface="Edwardian Script ITC" panose="030303020407070D0804" pitchFamily="66" charset="0"/>
              </a:rPr>
              <a:t> derogat legi </a:t>
            </a:r>
            <a:r>
              <a:rPr lang="pl-PL" b="1" dirty="0" err="1">
                <a:latin typeface="Edwardian Script ITC" panose="030303020407070D0804" pitchFamily="66" charset="0"/>
              </a:rPr>
              <a:t>subsidiariae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41CDD3-7078-4E97-A782-533BAA145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Ustawa główna uchyla ustawę pomocniczą. Wyjaśnienie: wraz z ustawą tracą moc wydane do niej przepisy wykonawcze</a:t>
            </a:r>
          </a:p>
        </p:txBody>
      </p:sp>
    </p:spTree>
    <p:extLst>
      <p:ext uri="{BB962C8B-B14F-4D97-AF65-F5344CB8AC3E}">
        <p14:creationId xmlns:p14="http://schemas.microsoft.com/office/powerpoint/2010/main" val="56696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E5C440-86B2-4BCE-9B04-22CBCDF8EF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vacatio legis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FB85B9-2AB1-41BC-A085-41FF8139D3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okres między ogłoszeniem ustawy a jej wejściem w życie. Ustawodawca określa w uchwalonym akcie datę jego wejścia w życie. Zgodnie z ogólnymi zasadami polskiego systemu prawnego akty prawodawcze wchodzą w zasadzie w życie po upływie 14 dni od ich ogłoszenia, chyba że sam akt określa inny dzień. Zwykle w odniesieniu do aktów obszerniejszych lub wymagających prac przygotowawczych ustawodawca określa dłuższe </a:t>
            </a:r>
            <a:r>
              <a:rPr lang="pl-PL" sz="2000" i="1" dirty="0"/>
              <a:t>vacatio legis</a:t>
            </a:r>
            <a:r>
              <a:rPr lang="pl-PL" sz="2000" dirty="0"/>
              <a:t> niż 14 dni; nie jest to jednak obligatoryjne, można ten okres skrócić, a nawet nie zastosować, postanawiając, że uchwalony akt prawny wchodzi w życie z dniem ogłoszenia, czyli z datą Dziennika Ustaw publikującego ten akt. W okresie </a:t>
            </a:r>
            <a:r>
              <a:rPr lang="pl-PL" sz="2000" i="1" dirty="0" err="1"/>
              <a:t>vacationis</a:t>
            </a:r>
            <a:r>
              <a:rPr lang="pl-PL" sz="2000" i="1" dirty="0"/>
              <a:t> legis</a:t>
            </a:r>
            <a:r>
              <a:rPr lang="pl-PL" sz="2000" dirty="0"/>
              <a:t> akt nie obowiązuje; zastosowanie jakiejś normy w tym okresie równałoby się wstecznemu zastosowaniu, czyli nadaniu mocy prawnej wstecz.</a:t>
            </a:r>
          </a:p>
        </p:txBody>
      </p:sp>
    </p:spTree>
    <p:extLst>
      <p:ext uri="{BB962C8B-B14F-4D97-AF65-F5344CB8AC3E}">
        <p14:creationId xmlns:p14="http://schemas.microsoft.com/office/powerpoint/2010/main" val="161720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C47840-2B3F-4DC0-AF55-7EB4EC63F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retro non </a:t>
            </a:r>
            <a:r>
              <a:rPr lang="pl-PL" b="1" dirty="0" err="1">
                <a:latin typeface="Edwardian Script ITC" panose="030303020407070D0804" pitchFamily="66" charset="0"/>
              </a:rPr>
              <a:t>agit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348FD63-0473-41CD-AD4F-B725B337B5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ustawa nie działa wstecz; art. 3 </a:t>
            </a:r>
            <a:r>
              <a:rPr lang="pl-PL" dirty="0" err="1"/>
              <a:t>kc</a:t>
            </a:r>
            <a:r>
              <a:rPr lang="pl-PL" dirty="0"/>
              <a:t>. Ustawa nie ma mocy wstecznej, chyba że to wynika z jej brzmienia lub celu (zasada </a:t>
            </a:r>
            <a:r>
              <a:rPr lang="pl-PL" dirty="0" err="1"/>
              <a:t>nieretroakcji</a:t>
            </a:r>
            <a:r>
              <a:rPr lang="pl-PL" dirty="0"/>
              <a:t>). W prawie karnym wejście w życie ustawy stanowiącej podstawę pociągnięcia do odpowiedzialności karnej ma wyprzedzać czasowo popełnienie czynu. Czyn tylko wtedy może stanowić przestępstwo, gdy był zabroniony przez ustawę obowiązującą w czasie jego popełnienia – art 1 </a:t>
            </a:r>
            <a:r>
              <a:rPr lang="pl-PL" dirty="0">
                <a:sym typeface="Times New Roman" panose="02020603050405020304" pitchFamily="18" charset="0"/>
              </a:rPr>
              <a:t>par.</a:t>
            </a:r>
            <a:r>
              <a:rPr lang="pl-PL" dirty="0"/>
              <a:t>1 kk.: „Odpowiedzialności karnej podlega ten tylko, kto popełnia czyn zabroniony pod groźbą kary przez ustawę obowiązującą w czasie jego popełnienia”.</a:t>
            </a:r>
          </a:p>
        </p:txBody>
      </p:sp>
    </p:spTree>
    <p:extLst>
      <p:ext uri="{BB962C8B-B14F-4D97-AF65-F5344CB8AC3E}">
        <p14:creationId xmlns:p14="http://schemas.microsoft.com/office/powerpoint/2010/main" val="414518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8F35E2-79D3-4B38-BAE6-97A330BD9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severior</a:t>
            </a:r>
            <a:r>
              <a:rPr lang="pl-PL" b="1" dirty="0">
                <a:latin typeface="Edwardian Script ITC" panose="030303020407070D0804" pitchFamily="66" charset="0"/>
              </a:rPr>
              <a:t> retro non </a:t>
            </a:r>
            <a:r>
              <a:rPr lang="pl-PL" b="1" dirty="0" err="1">
                <a:latin typeface="Edwardian Script ITC" panose="030303020407070D0804" pitchFamily="66" charset="0"/>
              </a:rPr>
              <a:t>agit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731828-F6BD-4186-9939-38885ED06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zgodnie z art. 4 </a:t>
            </a:r>
            <a:r>
              <a:rPr lang="pl-PL" dirty="0">
                <a:sym typeface="Times New Roman" panose="02020603050405020304" pitchFamily="18" charset="0"/>
              </a:rPr>
              <a:t>par.</a:t>
            </a:r>
            <a:r>
              <a:rPr lang="pl-PL" dirty="0"/>
              <a:t>1 kk zasadą jest stosowanie do czynu popełnionego pod rządami dawnej ustawy </a:t>
            </a:r>
            <a:r>
              <a:rPr lang="pl-PL" dirty="0" err="1"/>
              <a:t>ustawy</a:t>
            </a:r>
            <a:r>
              <a:rPr lang="pl-PL" dirty="0"/>
              <a:t> nowej, obowiązującej w chwili orzekania. Wyjątek od zasady stosowania ustawy nowej wprowadza art. 4 par. 1 kk na rzecz ustawy obowiązującej poprzednio, jeżeli jest względniejsza dla sprawcy. Ustawa nowa ma więc zastosowanie wtedy, gdy nie jest dla sprawcy surowsza, istnieje więc zakaz wstecznego działania prawa surowszego.</a:t>
            </a:r>
          </a:p>
        </p:txBody>
      </p:sp>
    </p:spTree>
    <p:extLst>
      <p:ext uri="{BB962C8B-B14F-4D97-AF65-F5344CB8AC3E}">
        <p14:creationId xmlns:p14="http://schemas.microsoft.com/office/powerpoint/2010/main" val="71884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6D0D5E-311D-474C-AF85-B4C7DF6AA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mitior</a:t>
            </a:r>
            <a:r>
              <a:rPr lang="pl-PL" b="1" dirty="0">
                <a:latin typeface="Edwardian Script ITC" panose="030303020407070D0804" pitchFamily="66" charset="0"/>
              </a:rPr>
              <a:t> retro </a:t>
            </a:r>
            <a:r>
              <a:rPr lang="pl-PL" b="1" dirty="0" err="1">
                <a:latin typeface="Edwardian Script ITC" panose="030303020407070D0804" pitchFamily="66" charset="0"/>
              </a:rPr>
              <a:t>agit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D0C19F-2A28-455A-9C96-35B5B7093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ustawa względniejsza dla sprawcy działa wstecz.</a:t>
            </a:r>
          </a:p>
        </p:txBody>
      </p:sp>
    </p:spTree>
    <p:extLst>
      <p:ext uri="{BB962C8B-B14F-4D97-AF65-F5344CB8AC3E}">
        <p14:creationId xmlns:p14="http://schemas.microsoft.com/office/powerpoint/2010/main" val="32508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06D85-526C-4162-A891-C1C819AE3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prospicit</a:t>
            </a:r>
            <a:r>
              <a:rPr lang="pl-PL" b="1" dirty="0">
                <a:latin typeface="Edwardian Script ITC" panose="030303020407070D0804" pitchFamily="66" charset="0"/>
              </a:rPr>
              <a:t>, non </a:t>
            </a:r>
            <a:r>
              <a:rPr lang="pl-PL" b="1" dirty="0" err="1">
                <a:latin typeface="Edwardian Script ITC" panose="030303020407070D0804" pitchFamily="66" charset="0"/>
              </a:rPr>
              <a:t>respicit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FC79CF-881E-4E36-85C0-88C049D53D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Ustawa patrzy naprzód, a nie wstecz</a:t>
            </a:r>
          </a:p>
        </p:txBody>
      </p:sp>
    </p:spTree>
    <p:extLst>
      <p:ext uri="{BB962C8B-B14F-4D97-AF65-F5344CB8AC3E}">
        <p14:creationId xmlns:p14="http://schemas.microsoft.com/office/powerpoint/2010/main" val="234962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3527D-0990-4A21-B433-7A4EFFCD7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lege </a:t>
            </a:r>
            <a:r>
              <a:rPr lang="pl-PL" b="1" dirty="0" err="1">
                <a:latin typeface="Edwardian Script ITC" panose="030303020407070D0804" pitchFamily="66" charset="0"/>
              </a:rPr>
              <a:t>tollitur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C287DF-74F0-4739-8803-9A5974956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Ustawę uchyla się ustawą (dosł. ustawa jest uchylana przez ustawę). Ustawa wygasa nie przez zaniechanie jej stosowania, ale przez wejście w życie nowej ustawy w tym samym przedmiocie</a:t>
            </a:r>
          </a:p>
        </p:txBody>
      </p:sp>
    </p:spTree>
    <p:extLst>
      <p:ext uri="{BB962C8B-B14F-4D97-AF65-F5344CB8AC3E}">
        <p14:creationId xmlns:p14="http://schemas.microsoft.com/office/powerpoint/2010/main" val="373782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F6D41-E09C-4012-8682-0BB088678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posterior</a:t>
            </a:r>
            <a:r>
              <a:rPr lang="pl-PL" b="1" dirty="0">
                <a:latin typeface="Edwardian Script ITC" panose="030303020407070D0804" pitchFamily="66" charset="0"/>
              </a:rPr>
              <a:t> derogat legi priori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7673031-3BA2-4354-A12A-B14456DA1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ustawa późniejsza uchyla wcześniejszą. Przepis prawny przestaje obowiązywać na skutek odmiennego unormowania określonego stosunku społecznego (cywilnoprawnego) późniejszym aktem prawnym, wówczas mówimy o tzw. pośrednim uchyleniu przepisu. Często jednak nowa ustawa zawiera przepisy wyraźnie uchylające przepisy dawnej ustawy, przykładowo ustawa z dnia 23 kwietnia 1964 r. –Przepisy uchylające kodeks cywilny (Dz. U. Nr 16, poz. 94), art. III-VII</a:t>
            </a:r>
          </a:p>
        </p:txBody>
      </p:sp>
    </p:spTree>
    <p:extLst>
      <p:ext uri="{BB962C8B-B14F-4D97-AF65-F5344CB8AC3E}">
        <p14:creationId xmlns:p14="http://schemas.microsoft.com/office/powerpoint/2010/main" val="399216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D1E7C-3084-4977-BE00-6BE7FBA03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Edwardian Script ITC" panose="030303020407070D0804" pitchFamily="66" charset="0"/>
              </a:rPr>
              <a:t>lex </a:t>
            </a:r>
            <a:r>
              <a:rPr lang="pl-PL" b="1" dirty="0" err="1">
                <a:latin typeface="Edwardian Script ITC" panose="030303020407070D0804" pitchFamily="66" charset="0"/>
              </a:rPr>
              <a:t>posterior</a:t>
            </a:r>
            <a:r>
              <a:rPr lang="pl-PL" b="1" dirty="0">
                <a:latin typeface="Edwardian Script ITC" panose="030303020407070D0804" pitchFamily="66" charset="0"/>
              </a:rPr>
              <a:t> </a:t>
            </a:r>
            <a:r>
              <a:rPr lang="pl-PL" b="1" dirty="0" err="1">
                <a:latin typeface="Edwardian Script ITC" panose="030303020407070D0804" pitchFamily="66" charset="0"/>
              </a:rPr>
              <a:t>generalis</a:t>
            </a:r>
            <a:r>
              <a:rPr lang="pl-PL" b="1" dirty="0">
                <a:latin typeface="Edwardian Script ITC" panose="030303020407070D0804" pitchFamily="66" charset="0"/>
              </a:rPr>
              <a:t> non derogat legi priori </a:t>
            </a:r>
            <a:r>
              <a:rPr lang="pl-PL" b="1" dirty="0" err="1">
                <a:latin typeface="Edwardian Script ITC" panose="030303020407070D0804" pitchFamily="66" charset="0"/>
              </a:rPr>
              <a:t>speciali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401D85-ED83-4FA4-8A2D-0C7770958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Ustawa późniejsza ogólna nie uchyla ustawy wcześniejszej szczególnej. Wyraża ją np. art. VIII par. 1 pkt 2 </a:t>
            </a:r>
            <a:r>
              <a:rPr lang="pl-PL" dirty="0" err="1"/>
              <a:t>przep</a:t>
            </a:r>
            <a:r>
              <a:rPr lang="pl-PL" dirty="0"/>
              <a:t>. </a:t>
            </a:r>
            <a:r>
              <a:rPr lang="pl-PL" dirty="0" err="1"/>
              <a:t>wprow</a:t>
            </a:r>
            <a:r>
              <a:rPr lang="pl-PL" dirty="0"/>
              <a:t>. </a:t>
            </a:r>
            <a:r>
              <a:rPr lang="pl-PL" dirty="0" err="1"/>
              <a:t>kc</a:t>
            </a:r>
            <a:r>
              <a:rPr lang="pl-PL" dirty="0"/>
              <a:t>, według którego pozostają w mocy przepisy dotychczasowe, dotyczące przedmiotów unormowanych w kodeksie cywilnym, jeżeli mają one charakter przepisów szczególnych. Przykładowo: pozostała w mocy ustawa z dnia 24 marca 1920 r. o nabywaniu nieruchomości przez cudzoziemców (Dz.U. z 1933 r. Nr 24, poz. 202), bo ma ona charakter szczególny wobec kodeksu cywilnego</a:t>
            </a:r>
          </a:p>
        </p:txBody>
      </p:sp>
    </p:spTree>
    <p:extLst>
      <p:ext uri="{BB962C8B-B14F-4D97-AF65-F5344CB8AC3E}">
        <p14:creationId xmlns:p14="http://schemas.microsoft.com/office/powerpoint/2010/main" val="3623485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580</Words>
  <Application>Microsoft Office PowerPoint</Application>
  <PresentationFormat>Panoramiczny</PresentationFormat>
  <Paragraphs>20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Edwardian Script ITC</vt:lpstr>
      <vt:lpstr>Motyw pakietu Office</vt:lpstr>
      <vt:lpstr>Łacina prawnicza</vt:lpstr>
      <vt:lpstr>vacatio legis</vt:lpstr>
      <vt:lpstr>lex retro non agit</vt:lpstr>
      <vt:lpstr>lex severior retro non agit</vt:lpstr>
      <vt:lpstr>lex mitior retro agit</vt:lpstr>
      <vt:lpstr>lex prospicit, non respicit</vt:lpstr>
      <vt:lpstr>lex lege tollitur</vt:lpstr>
      <vt:lpstr>lex posterior derogat legi priori</vt:lpstr>
      <vt:lpstr>lex posterior generalis non derogat legi priori speciali</vt:lpstr>
      <vt:lpstr>lex primaria derogat legi subsidiariae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Łacina prawnicza</dc:title>
  <dc:creator>ADMIN</dc:creator>
  <cp:lastModifiedBy>ADMIN</cp:lastModifiedBy>
  <cp:revision>4</cp:revision>
  <dcterms:created xsi:type="dcterms:W3CDTF">2020-03-25T15:54:42Z</dcterms:created>
  <dcterms:modified xsi:type="dcterms:W3CDTF">2020-03-25T16:39:12Z</dcterms:modified>
</cp:coreProperties>
</file>