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84"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52A7B88-C1B7-4722-B7A8-4ED23C3F07B2}"/>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50C0BF6F-8541-4CF9-9CAB-499440A8E11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id="{8F5D7EDE-37BC-4652-B259-488A07EA4A6B}"/>
              </a:ext>
            </a:extLst>
          </p:cNvPr>
          <p:cNvSpPr>
            <a:spLocks noGrp="1"/>
          </p:cNvSpPr>
          <p:nvPr>
            <p:ph type="dt" sz="half" idx="10"/>
          </p:nvPr>
        </p:nvSpPr>
        <p:spPr/>
        <p:txBody>
          <a:bodyPr/>
          <a:lstStyle/>
          <a:p>
            <a:fld id="{4636CAE6-85AA-4368-9ED0-BADE576654CC}" type="datetimeFigureOut">
              <a:rPr lang="pl-PL" smtClean="0"/>
              <a:t>2020-04-05</a:t>
            </a:fld>
            <a:endParaRPr lang="pl-PL"/>
          </a:p>
        </p:txBody>
      </p:sp>
      <p:sp>
        <p:nvSpPr>
          <p:cNvPr id="5" name="Symbol zastępczy stopki 4">
            <a:extLst>
              <a:ext uri="{FF2B5EF4-FFF2-40B4-BE49-F238E27FC236}">
                <a16:creationId xmlns:a16="http://schemas.microsoft.com/office/drawing/2014/main" id="{3F555C80-BBF9-4D2A-9F55-9064D460F658}"/>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1261A3AF-7DF2-49D0-8EC2-3E50A43E4808}"/>
              </a:ext>
            </a:extLst>
          </p:cNvPr>
          <p:cNvSpPr>
            <a:spLocks noGrp="1"/>
          </p:cNvSpPr>
          <p:nvPr>
            <p:ph type="sldNum" sz="quarter" idx="12"/>
          </p:nvPr>
        </p:nvSpPr>
        <p:spPr/>
        <p:txBody>
          <a:bodyPr/>
          <a:lstStyle/>
          <a:p>
            <a:fld id="{ECDC0A02-376B-45AC-A116-4A65C53B1D9D}" type="slidenum">
              <a:rPr lang="pl-PL" smtClean="0"/>
              <a:t>‹#›</a:t>
            </a:fld>
            <a:endParaRPr lang="pl-PL"/>
          </a:p>
        </p:txBody>
      </p:sp>
    </p:spTree>
    <p:extLst>
      <p:ext uri="{BB962C8B-B14F-4D97-AF65-F5344CB8AC3E}">
        <p14:creationId xmlns:p14="http://schemas.microsoft.com/office/powerpoint/2010/main" val="10550032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D81F7B3-0F84-4C69-844F-8D559DE077CB}"/>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1FE8FF4D-2F29-4C04-9511-C469CF9269B9}"/>
              </a:ext>
            </a:extLst>
          </p:cNvPr>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4DA687D9-C5F3-45DD-B136-821EDFFB1F30}"/>
              </a:ext>
            </a:extLst>
          </p:cNvPr>
          <p:cNvSpPr>
            <a:spLocks noGrp="1"/>
          </p:cNvSpPr>
          <p:nvPr>
            <p:ph type="dt" sz="half" idx="10"/>
          </p:nvPr>
        </p:nvSpPr>
        <p:spPr/>
        <p:txBody>
          <a:bodyPr/>
          <a:lstStyle/>
          <a:p>
            <a:fld id="{4636CAE6-85AA-4368-9ED0-BADE576654CC}" type="datetimeFigureOut">
              <a:rPr lang="pl-PL" smtClean="0"/>
              <a:t>2020-04-05</a:t>
            </a:fld>
            <a:endParaRPr lang="pl-PL"/>
          </a:p>
        </p:txBody>
      </p:sp>
      <p:sp>
        <p:nvSpPr>
          <p:cNvPr id="5" name="Symbol zastępczy stopki 4">
            <a:extLst>
              <a:ext uri="{FF2B5EF4-FFF2-40B4-BE49-F238E27FC236}">
                <a16:creationId xmlns:a16="http://schemas.microsoft.com/office/drawing/2014/main" id="{36406435-452D-4078-9449-527FAED151E3}"/>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19DE111F-425D-4B64-9141-4144BE71394E}"/>
              </a:ext>
            </a:extLst>
          </p:cNvPr>
          <p:cNvSpPr>
            <a:spLocks noGrp="1"/>
          </p:cNvSpPr>
          <p:nvPr>
            <p:ph type="sldNum" sz="quarter" idx="12"/>
          </p:nvPr>
        </p:nvSpPr>
        <p:spPr/>
        <p:txBody>
          <a:bodyPr/>
          <a:lstStyle/>
          <a:p>
            <a:fld id="{ECDC0A02-376B-45AC-A116-4A65C53B1D9D}" type="slidenum">
              <a:rPr lang="pl-PL" smtClean="0"/>
              <a:t>‹#›</a:t>
            </a:fld>
            <a:endParaRPr lang="pl-PL"/>
          </a:p>
        </p:txBody>
      </p:sp>
    </p:spTree>
    <p:extLst>
      <p:ext uri="{BB962C8B-B14F-4D97-AF65-F5344CB8AC3E}">
        <p14:creationId xmlns:p14="http://schemas.microsoft.com/office/powerpoint/2010/main" val="7506980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134234D9-7C5C-4093-B242-20A308919CEE}"/>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A322BB08-44D0-4CCD-AF12-928CA684E537}"/>
              </a:ext>
            </a:extLst>
          </p:cNvPr>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062E8664-A450-41EB-996D-B267DF204BCE}"/>
              </a:ext>
            </a:extLst>
          </p:cNvPr>
          <p:cNvSpPr>
            <a:spLocks noGrp="1"/>
          </p:cNvSpPr>
          <p:nvPr>
            <p:ph type="dt" sz="half" idx="10"/>
          </p:nvPr>
        </p:nvSpPr>
        <p:spPr/>
        <p:txBody>
          <a:bodyPr/>
          <a:lstStyle/>
          <a:p>
            <a:fld id="{4636CAE6-85AA-4368-9ED0-BADE576654CC}" type="datetimeFigureOut">
              <a:rPr lang="pl-PL" smtClean="0"/>
              <a:t>2020-04-05</a:t>
            </a:fld>
            <a:endParaRPr lang="pl-PL"/>
          </a:p>
        </p:txBody>
      </p:sp>
      <p:sp>
        <p:nvSpPr>
          <p:cNvPr id="5" name="Symbol zastępczy stopki 4">
            <a:extLst>
              <a:ext uri="{FF2B5EF4-FFF2-40B4-BE49-F238E27FC236}">
                <a16:creationId xmlns:a16="http://schemas.microsoft.com/office/drawing/2014/main" id="{F11FA99C-4AAB-4596-BC85-17FC2D9CCAD2}"/>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E1BDC370-FC68-4669-9B72-535C9B090439}"/>
              </a:ext>
            </a:extLst>
          </p:cNvPr>
          <p:cNvSpPr>
            <a:spLocks noGrp="1"/>
          </p:cNvSpPr>
          <p:nvPr>
            <p:ph type="sldNum" sz="quarter" idx="12"/>
          </p:nvPr>
        </p:nvSpPr>
        <p:spPr/>
        <p:txBody>
          <a:bodyPr/>
          <a:lstStyle/>
          <a:p>
            <a:fld id="{ECDC0A02-376B-45AC-A116-4A65C53B1D9D}" type="slidenum">
              <a:rPr lang="pl-PL" smtClean="0"/>
              <a:t>‹#›</a:t>
            </a:fld>
            <a:endParaRPr lang="pl-PL"/>
          </a:p>
        </p:txBody>
      </p:sp>
    </p:spTree>
    <p:extLst>
      <p:ext uri="{BB962C8B-B14F-4D97-AF65-F5344CB8AC3E}">
        <p14:creationId xmlns:p14="http://schemas.microsoft.com/office/powerpoint/2010/main" val="693771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4BFC410-9D42-4BA1-A4A6-6F0F6F98DFF0}"/>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DD0B84AF-0787-40C1-ADD5-E7B8ABC5A180}"/>
              </a:ext>
            </a:extLst>
          </p:cNvPr>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9B5AEE88-A99D-4256-B4EA-D707CEEB5E52}"/>
              </a:ext>
            </a:extLst>
          </p:cNvPr>
          <p:cNvSpPr>
            <a:spLocks noGrp="1"/>
          </p:cNvSpPr>
          <p:nvPr>
            <p:ph type="dt" sz="half" idx="10"/>
          </p:nvPr>
        </p:nvSpPr>
        <p:spPr/>
        <p:txBody>
          <a:bodyPr/>
          <a:lstStyle/>
          <a:p>
            <a:fld id="{4636CAE6-85AA-4368-9ED0-BADE576654CC}" type="datetimeFigureOut">
              <a:rPr lang="pl-PL" smtClean="0"/>
              <a:t>2020-04-05</a:t>
            </a:fld>
            <a:endParaRPr lang="pl-PL"/>
          </a:p>
        </p:txBody>
      </p:sp>
      <p:sp>
        <p:nvSpPr>
          <p:cNvPr id="5" name="Symbol zastępczy stopki 4">
            <a:extLst>
              <a:ext uri="{FF2B5EF4-FFF2-40B4-BE49-F238E27FC236}">
                <a16:creationId xmlns:a16="http://schemas.microsoft.com/office/drawing/2014/main" id="{1EB4CE64-6B3B-4DD6-9AEA-3DF174876814}"/>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1CD9CB57-FF53-4739-A549-66693395C663}"/>
              </a:ext>
            </a:extLst>
          </p:cNvPr>
          <p:cNvSpPr>
            <a:spLocks noGrp="1"/>
          </p:cNvSpPr>
          <p:nvPr>
            <p:ph type="sldNum" sz="quarter" idx="12"/>
          </p:nvPr>
        </p:nvSpPr>
        <p:spPr/>
        <p:txBody>
          <a:bodyPr/>
          <a:lstStyle/>
          <a:p>
            <a:fld id="{ECDC0A02-376B-45AC-A116-4A65C53B1D9D}" type="slidenum">
              <a:rPr lang="pl-PL" smtClean="0"/>
              <a:t>‹#›</a:t>
            </a:fld>
            <a:endParaRPr lang="pl-PL"/>
          </a:p>
        </p:txBody>
      </p:sp>
    </p:spTree>
    <p:extLst>
      <p:ext uri="{BB962C8B-B14F-4D97-AF65-F5344CB8AC3E}">
        <p14:creationId xmlns:p14="http://schemas.microsoft.com/office/powerpoint/2010/main" val="2596404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72F8BC8-E64F-435B-9ED1-AA5AACBF7EED}"/>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02B28612-4CD1-4078-9938-A1BD30F8AA8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a:extLst>
              <a:ext uri="{FF2B5EF4-FFF2-40B4-BE49-F238E27FC236}">
                <a16:creationId xmlns:a16="http://schemas.microsoft.com/office/drawing/2014/main" id="{B6ABBD0B-61ED-4818-9111-5792C2B8A2BD}"/>
              </a:ext>
            </a:extLst>
          </p:cNvPr>
          <p:cNvSpPr>
            <a:spLocks noGrp="1"/>
          </p:cNvSpPr>
          <p:nvPr>
            <p:ph type="dt" sz="half" idx="10"/>
          </p:nvPr>
        </p:nvSpPr>
        <p:spPr/>
        <p:txBody>
          <a:bodyPr/>
          <a:lstStyle/>
          <a:p>
            <a:fld id="{4636CAE6-85AA-4368-9ED0-BADE576654CC}" type="datetimeFigureOut">
              <a:rPr lang="pl-PL" smtClean="0"/>
              <a:t>2020-04-05</a:t>
            </a:fld>
            <a:endParaRPr lang="pl-PL"/>
          </a:p>
        </p:txBody>
      </p:sp>
      <p:sp>
        <p:nvSpPr>
          <p:cNvPr id="5" name="Symbol zastępczy stopki 4">
            <a:extLst>
              <a:ext uri="{FF2B5EF4-FFF2-40B4-BE49-F238E27FC236}">
                <a16:creationId xmlns:a16="http://schemas.microsoft.com/office/drawing/2014/main" id="{BC8376F7-3003-4B13-88AF-B929FEE32001}"/>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5BA42E4C-85AD-4CF6-9E0E-8071CCF3C4FE}"/>
              </a:ext>
            </a:extLst>
          </p:cNvPr>
          <p:cNvSpPr>
            <a:spLocks noGrp="1"/>
          </p:cNvSpPr>
          <p:nvPr>
            <p:ph type="sldNum" sz="quarter" idx="12"/>
          </p:nvPr>
        </p:nvSpPr>
        <p:spPr/>
        <p:txBody>
          <a:bodyPr/>
          <a:lstStyle/>
          <a:p>
            <a:fld id="{ECDC0A02-376B-45AC-A116-4A65C53B1D9D}" type="slidenum">
              <a:rPr lang="pl-PL" smtClean="0"/>
              <a:t>‹#›</a:t>
            </a:fld>
            <a:endParaRPr lang="pl-PL"/>
          </a:p>
        </p:txBody>
      </p:sp>
    </p:spTree>
    <p:extLst>
      <p:ext uri="{BB962C8B-B14F-4D97-AF65-F5344CB8AC3E}">
        <p14:creationId xmlns:p14="http://schemas.microsoft.com/office/powerpoint/2010/main" val="21759880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1E3F7E3-BDDD-4BD2-B20D-0D5F42956D05}"/>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2B4B276E-A51D-464F-803D-773E64E10333}"/>
              </a:ext>
            </a:extLst>
          </p:cNvPr>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34A6136B-4E1B-4506-8456-B840A0A5B5F9}"/>
              </a:ext>
            </a:extLst>
          </p:cNvPr>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4B8BDCD6-7B8D-43D2-AB06-629067427F70}"/>
              </a:ext>
            </a:extLst>
          </p:cNvPr>
          <p:cNvSpPr>
            <a:spLocks noGrp="1"/>
          </p:cNvSpPr>
          <p:nvPr>
            <p:ph type="dt" sz="half" idx="10"/>
          </p:nvPr>
        </p:nvSpPr>
        <p:spPr/>
        <p:txBody>
          <a:bodyPr/>
          <a:lstStyle/>
          <a:p>
            <a:fld id="{4636CAE6-85AA-4368-9ED0-BADE576654CC}" type="datetimeFigureOut">
              <a:rPr lang="pl-PL" smtClean="0"/>
              <a:t>2020-04-05</a:t>
            </a:fld>
            <a:endParaRPr lang="pl-PL"/>
          </a:p>
        </p:txBody>
      </p:sp>
      <p:sp>
        <p:nvSpPr>
          <p:cNvPr id="6" name="Symbol zastępczy stopki 5">
            <a:extLst>
              <a:ext uri="{FF2B5EF4-FFF2-40B4-BE49-F238E27FC236}">
                <a16:creationId xmlns:a16="http://schemas.microsoft.com/office/drawing/2014/main" id="{281B7A12-173E-4681-B3FC-B078BCA884AD}"/>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085D8787-DC3A-4231-B4FC-ABF0C2B57562}"/>
              </a:ext>
            </a:extLst>
          </p:cNvPr>
          <p:cNvSpPr>
            <a:spLocks noGrp="1"/>
          </p:cNvSpPr>
          <p:nvPr>
            <p:ph type="sldNum" sz="quarter" idx="12"/>
          </p:nvPr>
        </p:nvSpPr>
        <p:spPr/>
        <p:txBody>
          <a:bodyPr/>
          <a:lstStyle/>
          <a:p>
            <a:fld id="{ECDC0A02-376B-45AC-A116-4A65C53B1D9D}" type="slidenum">
              <a:rPr lang="pl-PL" smtClean="0"/>
              <a:t>‹#›</a:t>
            </a:fld>
            <a:endParaRPr lang="pl-PL"/>
          </a:p>
        </p:txBody>
      </p:sp>
    </p:spTree>
    <p:extLst>
      <p:ext uri="{BB962C8B-B14F-4D97-AF65-F5344CB8AC3E}">
        <p14:creationId xmlns:p14="http://schemas.microsoft.com/office/powerpoint/2010/main" val="14440199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7CB8D29-7D48-4CE9-B460-3B412D70BF08}"/>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41171E09-A69E-4673-A31F-46CCC02CD5D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a:extLst>
              <a:ext uri="{FF2B5EF4-FFF2-40B4-BE49-F238E27FC236}">
                <a16:creationId xmlns:a16="http://schemas.microsoft.com/office/drawing/2014/main" id="{33DB4617-1130-4651-BEC5-CC854CC4671C}"/>
              </a:ext>
            </a:extLst>
          </p:cNvPr>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A20E59B8-B23B-43D9-B1C5-741F610E272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a:extLst>
              <a:ext uri="{FF2B5EF4-FFF2-40B4-BE49-F238E27FC236}">
                <a16:creationId xmlns:a16="http://schemas.microsoft.com/office/drawing/2014/main" id="{7EA444BA-8FDD-4B89-A40D-A3CBDF0C5637}"/>
              </a:ext>
            </a:extLst>
          </p:cNvPr>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C6DE660A-C55A-4C32-A925-7A0517C5D50E}"/>
              </a:ext>
            </a:extLst>
          </p:cNvPr>
          <p:cNvSpPr>
            <a:spLocks noGrp="1"/>
          </p:cNvSpPr>
          <p:nvPr>
            <p:ph type="dt" sz="half" idx="10"/>
          </p:nvPr>
        </p:nvSpPr>
        <p:spPr/>
        <p:txBody>
          <a:bodyPr/>
          <a:lstStyle/>
          <a:p>
            <a:fld id="{4636CAE6-85AA-4368-9ED0-BADE576654CC}" type="datetimeFigureOut">
              <a:rPr lang="pl-PL" smtClean="0"/>
              <a:t>2020-04-05</a:t>
            </a:fld>
            <a:endParaRPr lang="pl-PL"/>
          </a:p>
        </p:txBody>
      </p:sp>
      <p:sp>
        <p:nvSpPr>
          <p:cNvPr id="8" name="Symbol zastępczy stopki 7">
            <a:extLst>
              <a:ext uri="{FF2B5EF4-FFF2-40B4-BE49-F238E27FC236}">
                <a16:creationId xmlns:a16="http://schemas.microsoft.com/office/drawing/2014/main" id="{32F58A59-0C3F-46BF-AD38-828CCF935C2E}"/>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a16="http://schemas.microsoft.com/office/drawing/2014/main" id="{05BDF49C-0A93-4029-BD39-5A90F0936E2E}"/>
              </a:ext>
            </a:extLst>
          </p:cNvPr>
          <p:cNvSpPr>
            <a:spLocks noGrp="1"/>
          </p:cNvSpPr>
          <p:nvPr>
            <p:ph type="sldNum" sz="quarter" idx="12"/>
          </p:nvPr>
        </p:nvSpPr>
        <p:spPr/>
        <p:txBody>
          <a:bodyPr/>
          <a:lstStyle/>
          <a:p>
            <a:fld id="{ECDC0A02-376B-45AC-A116-4A65C53B1D9D}" type="slidenum">
              <a:rPr lang="pl-PL" smtClean="0"/>
              <a:t>‹#›</a:t>
            </a:fld>
            <a:endParaRPr lang="pl-PL"/>
          </a:p>
        </p:txBody>
      </p:sp>
    </p:spTree>
    <p:extLst>
      <p:ext uri="{BB962C8B-B14F-4D97-AF65-F5344CB8AC3E}">
        <p14:creationId xmlns:p14="http://schemas.microsoft.com/office/powerpoint/2010/main" val="490853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BEE7F63-56A6-4D11-AA51-1D1170AF9775}"/>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281069FA-482E-4264-B855-C77E684D0689}"/>
              </a:ext>
            </a:extLst>
          </p:cNvPr>
          <p:cNvSpPr>
            <a:spLocks noGrp="1"/>
          </p:cNvSpPr>
          <p:nvPr>
            <p:ph type="dt" sz="half" idx="10"/>
          </p:nvPr>
        </p:nvSpPr>
        <p:spPr/>
        <p:txBody>
          <a:bodyPr/>
          <a:lstStyle/>
          <a:p>
            <a:fld id="{4636CAE6-85AA-4368-9ED0-BADE576654CC}" type="datetimeFigureOut">
              <a:rPr lang="pl-PL" smtClean="0"/>
              <a:t>2020-04-05</a:t>
            </a:fld>
            <a:endParaRPr lang="pl-PL"/>
          </a:p>
        </p:txBody>
      </p:sp>
      <p:sp>
        <p:nvSpPr>
          <p:cNvPr id="4" name="Symbol zastępczy stopki 3">
            <a:extLst>
              <a:ext uri="{FF2B5EF4-FFF2-40B4-BE49-F238E27FC236}">
                <a16:creationId xmlns:a16="http://schemas.microsoft.com/office/drawing/2014/main" id="{5C0C8D51-038B-4141-9794-0772CDA38D68}"/>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id="{18331993-65E9-4472-9B31-3814AAB9F5CD}"/>
              </a:ext>
            </a:extLst>
          </p:cNvPr>
          <p:cNvSpPr>
            <a:spLocks noGrp="1"/>
          </p:cNvSpPr>
          <p:nvPr>
            <p:ph type="sldNum" sz="quarter" idx="12"/>
          </p:nvPr>
        </p:nvSpPr>
        <p:spPr/>
        <p:txBody>
          <a:bodyPr/>
          <a:lstStyle/>
          <a:p>
            <a:fld id="{ECDC0A02-376B-45AC-A116-4A65C53B1D9D}" type="slidenum">
              <a:rPr lang="pl-PL" smtClean="0"/>
              <a:t>‹#›</a:t>
            </a:fld>
            <a:endParaRPr lang="pl-PL"/>
          </a:p>
        </p:txBody>
      </p:sp>
    </p:spTree>
    <p:extLst>
      <p:ext uri="{BB962C8B-B14F-4D97-AF65-F5344CB8AC3E}">
        <p14:creationId xmlns:p14="http://schemas.microsoft.com/office/powerpoint/2010/main" val="2508113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C619C838-91CC-4472-8111-9D05E65B4828}"/>
              </a:ext>
            </a:extLst>
          </p:cNvPr>
          <p:cNvSpPr>
            <a:spLocks noGrp="1"/>
          </p:cNvSpPr>
          <p:nvPr>
            <p:ph type="dt" sz="half" idx="10"/>
          </p:nvPr>
        </p:nvSpPr>
        <p:spPr/>
        <p:txBody>
          <a:bodyPr/>
          <a:lstStyle/>
          <a:p>
            <a:fld id="{4636CAE6-85AA-4368-9ED0-BADE576654CC}" type="datetimeFigureOut">
              <a:rPr lang="pl-PL" smtClean="0"/>
              <a:t>2020-04-05</a:t>
            </a:fld>
            <a:endParaRPr lang="pl-PL"/>
          </a:p>
        </p:txBody>
      </p:sp>
      <p:sp>
        <p:nvSpPr>
          <p:cNvPr id="3" name="Symbol zastępczy stopki 2">
            <a:extLst>
              <a:ext uri="{FF2B5EF4-FFF2-40B4-BE49-F238E27FC236}">
                <a16:creationId xmlns:a16="http://schemas.microsoft.com/office/drawing/2014/main" id="{8F217D91-76BD-49EC-ADDE-E0591ABBAA3F}"/>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a16="http://schemas.microsoft.com/office/drawing/2014/main" id="{B540F1D9-00C1-4099-B362-A0522C4DF495}"/>
              </a:ext>
            </a:extLst>
          </p:cNvPr>
          <p:cNvSpPr>
            <a:spLocks noGrp="1"/>
          </p:cNvSpPr>
          <p:nvPr>
            <p:ph type="sldNum" sz="quarter" idx="12"/>
          </p:nvPr>
        </p:nvSpPr>
        <p:spPr/>
        <p:txBody>
          <a:bodyPr/>
          <a:lstStyle/>
          <a:p>
            <a:fld id="{ECDC0A02-376B-45AC-A116-4A65C53B1D9D}" type="slidenum">
              <a:rPr lang="pl-PL" smtClean="0"/>
              <a:t>‹#›</a:t>
            </a:fld>
            <a:endParaRPr lang="pl-PL"/>
          </a:p>
        </p:txBody>
      </p:sp>
    </p:spTree>
    <p:extLst>
      <p:ext uri="{BB962C8B-B14F-4D97-AF65-F5344CB8AC3E}">
        <p14:creationId xmlns:p14="http://schemas.microsoft.com/office/powerpoint/2010/main" val="1587257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429A4BB-985F-4C6E-8ECD-941EA4CCE2F1}"/>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4B37C82E-EFF3-4CBD-B478-CB0F6858476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40B356F7-3A6C-4378-9BC4-FAA75C1C78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943D5389-2CBC-4936-A992-006610E67483}"/>
              </a:ext>
            </a:extLst>
          </p:cNvPr>
          <p:cNvSpPr>
            <a:spLocks noGrp="1"/>
          </p:cNvSpPr>
          <p:nvPr>
            <p:ph type="dt" sz="half" idx="10"/>
          </p:nvPr>
        </p:nvSpPr>
        <p:spPr/>
        <p:txBody>
          <a:bodyPr/>
          <a:lstStyle/>
          <a:p>
            <a:fld id="{4636CAE6-85AA-4368-9ED0-BADE576654CC}" type="datetimeFigureOut">
              <a:rPr lang="pl-PL" smtClean="0"/>
              <a:t>2020-04-05</a:t>
            </a:fld>
            <a:endParaRPr lang="pl-PL"/>
          </a:p>
        </p:txBody>
      </p:sp>
      <p:sp>
        <p:nvSpPr>
          <p:cNvPr id="6" name="Symbol zastępczy stopki 5">
            <a:extLst>
              <a:ext uri="{FF2B5EF4-FFF2-40B4-BE49-F238E27FC236}">
                <a16:creationId xmlns:a16="http://schemas.microsoft.com/office/drawing/2014/main" id="{E3D644C3-8C4E-4CAA-AC77-5F51939E7B20}"/>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023E0818-69D3-41ED-835C-212709B71611}"/>
              </a:ext>
            </a:extLst>
          </p:cNvPr>
          <p:cNvSpPr>
            <a:spLocks noGrp="1"/>
          </p:cNvSpPr>
          <p:nvPr>
            <p:ph type="sldNum" sz="quarter" idx="12"/>
          </p:nvPr>
        </p:nvSpPr>
        <p:spPr/>
        <p:txBody>
          <a:bodyPr/>
          <a:lstStyle/>
          <a:p>
            <a:fld id="{ECDC0A02-376B-45AC-A116-4A65C53B1D9D}" type="slidenum">
              <a:rPr lang="pl-PL" smtClean="0"/>
              <a:t>‹#›</a:t>
            </a:fld>
            <a:endParaRPr lang="pl-PL"/>
          </a:p>
        </p:txBody>
      </p:sp>
    </p:spTree>
    <p:extLst>
      <p:ext uri="{BB962C8B-B14F-4D97-AF65-F5344CB8AC3E}">
        <p14:creationId xmlns:p14="http://schemas.microsoft.com/office/powerpoint/2010/main" val="42672787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C097BA4-D771-4D7B-BCBF-701FB3B54B6E}"/>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1C757F3E-8E2F-445B-A574-4FADB71609F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a16="http://schemas.microsoft.com/office/drawing/2014/main" id="{2E2BC306-3C6C-412A-8012-8CCF93D0BF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CFCB1945-7527-4D47-A292-46BCAF43B9A5}"/>
              </a:ext>
            </a:extLst>
          </p:cNvPr>
          <p:cNvSpPr>
            <a:spLocks noGrp="1"/>
          </p:cNvSpPr>
          <p:nvPr>
            <p:ph type="dt" sz="half" idx="10"/>
          </p:nvPr>
        </p:nvSpPr>
        <p:spPr/>
        <p:txBody>
          <a:bodyPr/>
          <a:lstStyle/>
          <a:p>
            <a:fld id="{4636CAE6-85AA-4368-9ED0-BADE576654CC}" type="datetimeFigureOut">
              <a:rPr lang="pl-PL" smtClean="0"/>
              <a:t>2020-04-05</a:t>
            </a:fld>
            <a:endParaRPr lang="pl-PL"/>
          </a:p>
        </p:txBody>
      </p:sp>
      <p:sp>
        <p:nvSpPr>
          <p:cNvPr id="6" name="Symbol zastępczy stopki 5">
            <a:extLst>
              <a:ext uri="{FF2B5EF4-FFF2-40B4-BE49-F238E27FC236}">
                <a16:creationId xmlns:a16="http://schemas.microsoft.com/office/drawing/2014/main" id="{2F4F1404-4E87-471A-9646-C5F019D42361}"/>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DF395B72-3E23-4881-A1CD-655559D9CE5B}"/>
              </a:ext>
            </a:extLst>
          </p:cNvPr>
          <p:cNvSpPr>
            <a:spLocks noGrp="1"/>
          </p:cNvSpPr>
          <p:nvPr>
            <p:ph type="sldNum" sz="quarter" idx="12"/>
          </p:nvPr>
        </p:nvSpPr>
        <p:spPr/>
        <p:txBody>
          <a:bodyPr/>
          <a:lstStyle/>
          <a:p>
            <a:fld id="{ECDC0A02-376B-45AC-A116-4A65C53B1D9D}" type="slidenum">
              <a:rPr lang="pl-PL" smtClean="0"/>
              <a:t>‹#›</a:t>
            </a:fld>
            <a:endParaRPr lang="pl-PL"/>
          </a:p>
        </p:txBody>
      </p:sp>
    </p:spTree>
    <p:extLst>
      <p:ext uri="{BB962C8B-B14F-4D97-AF65-F5344CB8AC3E}">
        <p14:creationId xmlns:p14="http://schemas.microsoft.com/office/powerpoint/2010/main" val="3963995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0870556A-AE3E-41B3-BD83-A83CBF659F5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519534E6-CA0A-46FC-B040-9F58F7A976E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94C9B0DF-36C5-4B93-B541-5BB0352DD41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36CAE6-85AA-4368-9ED0-BADE576654CC}" type="datetimeFigureOut">
              <a:rPr lang="pl-PL" smtClean="0"/>
              <a:t>2020-04-05</a:t>
            </a:fld>
            <a:endParaRPr lang="pl-PL"/>
          </a:p>
        </p:txBody>
      </p:sp>
      <p:sp>
        <p:nvSpPr>
          <p:cNvPr id="5" name="Symbol zastępczy stopki 4">
            <a:extLst>
              <a:ext uri="{FF2B5EF4-FFF2-40B4-BE49-F238E27FC236}">
                <a16:creationId xmlns:a16="http://schemas.microsoft.com/office/drawing/2014/main" id="{E9E8504F-923B-4335-BC8D-3AC88BC3706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a:extLst>
              <a:ext uri="{FF2B5EF4-FFF2-40B4-BE49-F238E27FC236}">
                <a16:creationId xmlns:a16="http://schemas.microsoft.com/office/drawing/2014/main" id="{7E919E14-59A1-4080-B4BF-AE9EA964AE0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DC0A02-376B-45AC-A116-4A65C53B1D9D}" type="slidenum">
              <a:rPr lang="pl-PL" smtClean="0"/>
              <a:t>‹#›</a:t>
            </a:fld>
            <a:endParaRPr lang="pl-PL"/>
          </a:p>
        </p:txBody>
      </p:sp>
    </p:spTree>
    <p:extLst>
      <p:ext uri="{BB962C8B-B14F-4D97-AF65-F5344CB8AC3E}">
        <p14:creationId xmlns:p14="http://schemas.microsoft.com/office/powerpoint/2010/main" val="31420048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4D634CD3-458F-48EC-A19C-05AF9D9540CE}"/>
              </a:ext>
            </a:extLst>
          </p:cNvPr>
          <p:cNvPicPr>
            <a:picLocks noChangeAspect="1"/>
          </p:cNvPicPr>
          <p:nvPr/>
        </p:nvPicPr>
        <p:blipFill rotWithShape="1">
          <a:blip r:embed="rId2">
            <a:alphaModFix amt="50000"/>
          </a:blip>
          <a:srcRect t="13307" b="30443"/>
          <a:stretch/>
        </p:blipFill>
        <p:spPr>
          <a:xfrm>
            <a:off x="20" y="10"/>
            <a:ext cx="12191980" cy="6857990"/>
          </a:xfrm>
          <a:prstGeom prst="rect">
            <a:avLst/>
          </a:prstGeom>
        </p:spPr>
      </p:pic>
      <p:sp>
        <p:nvSpPr>
          <p:cNvPr id="2" name="Tytuł 1">
            <a:extLst>
              <a:ext uri="{FF2B5EF4-FFF2-40B4-BE49-F238E27FC236}">
                <a16:creationId xmlns:a16="http://schemas.microsoft.com/office/drawing/2014/main" id="{6543670B-D46A-4F1B-AF0E-40F00FABDE82}"/>
              </a:ext>
            </a:extLst>
          </p:cNvPr>
          <p:cNvSpPr>
            <a:spLocks noGrp="1"/>
          </p:cNvSpPr>
          <p:nvPr>
            <p:ph type="ctrTitle"/>
          </p:nvPr>
        </p:nvSpPr>
        <p:spPr>
          <a:xfrm>
            <a:off x="1524000" y="1122362"/>
            <a:ext cx="9144000" cy="2900518"/>
          </a:xfrm>
        </p:spPr>
        <p:txBody>
          <a:bodyPr>
            <a:normAutofit/>
          </a:bodyPr>
          <a:lstStyle/>
          <a:p>
            <a:r>
              <a:rPr lang="pl-PL" dirty="0">
                <a:solidFill>
                  <a:srgbClr val="FFFFFF"/>
                </a:solidFill>
                <a:latin typeface="Edwardian Script ITC" panose="030303020407070D0804" pitchFamily="66" charset="0"/>
              </a:rPr>
              <a:t>Łacina prawnicza</a:t>
            </a:r>
          </a:p>
        </p:txBody>
      </p:sp>
      <p:sp>
        <p:nvSpPr>
          <p:cNvPr id="3" name="Podtytuł 2">
            <a:extLst>
              <a:ext uri="{FF2B5EF4-FFF2-40B4-BE49-F238E27FC236}">
                <a16:creationId xmlns:a16="http://schemas.microsoft.com/office/drawing/2014/main" id="{EBF8104F-3C1E-4DC7-B19C-0CC1BD3E92B9}"/>
              </a:ext>
            </a:extLst>
          </p:cNvPr>
          <p:cNvSpPr>
            <a:spLocks noGrp="1"/>
          </p:cNvSpPr>
          <p:nvPr>
            <p:ph type="subTitle" idx="1"/>
          </p:nvPr>
        </p:nvSpPr>
        <p:spPr>
          <a:xfrm>
            <a:off x="1524000" y="4159404"/>
            <a:ext cx="9144000" cy="1098395"/>
          </a:xfrm>
        </p:spPr>
        <p:txBody>
          <a:bodyPr>
            <a:normAutofit/>
          </a:bodyPr>
          <a:lstStyle/>
          <a:p>
            <a:r>
              <a:rPr lang="pl-PL" dirty="0">
                <a:solidFill>
                  <a:srgbClr val="FFFFFF"/>
                </a:solidFill>
              </a:rPr>
              <a:t>31 marca – 1 kwietnia 2020</a:t>
            </a:r>
          </a:p>
        </p:txBody>
      </p:sp>
    </p:spTree>
    <p:extLst>
      <p:ext uri="{BB962C8B-B14F-4D97-AF65-F5344CB8AC3E}">
        <p14:creationId xmlns:p14="http://schemas.microsoft.com/office/powerpoint/2010/main" val="1595233696"/>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E4B5BF1-56B3-4320-B7BD-1D93735E5CE4}"/>
              </a:ext>
            </a:extLst>
          </p:cNvPr>
          <p:cNvSpPr>
            <a:spLocks noGrp="1"/>
          </p:cNvSpPr>
          <p:nvPr>
            <p:ph type="title"/>
          </p:nvPr>
        </p:nvSpPr>
        <p:spPr/>
        <p:txBody>
          <a:bodyPr/>
          <a:lstStyle/>
          <a:p>
            <a:r>
              <a:rPr lang="pl-PL" dirty="0" err="1">
                <a:latin typeface="Edwardian Script ITC" panose="030303020407070D0804" pitchFamily="66" charset="0"/>
              </a:rPr>
              <a:t>accidentalia</a:t>
            </a:r>
            <a:r>
              <a:rPr lang="pl-PL" dirty="0">
                <a:latin typeface="Edwardian Script ITC" panose="030303020407070D0804" pitchFamily="66" charset="0"/>
              </a:rPr>
              <a:t> </a:t>
            </a:r>
            <a:r>
              <a:rPr lang="pl-PL" dirty="0" err="1">
                <a:latin typeface="Edwardian Script ITC" panose="030303020407070D0804" pitchFamily="66" charset="0"/>
              </a:rPr>
              <a:t>negotii</a:t>
            </a:r>
            <a:endParaRPr lang="pl-PL" dirty="0">
              <a:latin typeface="Edwardian Script ITC" panose="030303020407070D0804" pitchFamily="66" charset="0"/>
            </a:endParaRPr>
          </a:p>
        </p:txBody>
      </p:sp>
      <p:sp>
        <p:nvSpPr>
          <p:cNvPr id="3" name="Symbol zastępczy zawartości 2">
            <a:extLst>
              <a:ext uri="{FF2B5EF4-FFF2-40B4-BE49-F238E27FC236}">
                <a16:creationId xmlns:a16="http://schemas.microsoft.com/office/drawing/2014/main" id="{BE14AAD9-27BC-448C-B4E1-BF719FCBAD8D}"/>
              </a:ext>
            </a:extLst>
          </p:cNvPr>
          <p:cNvSpPr>
            <a:spLocks noGrp="1"/>
          </p:cNvSpPr>
          <p:nvPr>
            <p:ph idx="1"/>
          </p:nvPr>
        </p:nvSpPr>
        <p:spPr/>
        <p:txBody>
          <a:bodyPr/>
          <a:lstStyle/>
          <a:p>
            <a:pPr marL="0" indent="0">
              <a:buNone/>
            </a:pPr>
            <a:r>
              <a:rPr lang="pl-PL" dirty="0"/>
              <a:t>elementy podmiotowo – istotne, tj. klauzule dodatkowe czynności prawnej; nie klasyfikujące czynności prawnej, ale zawierające pewne postanowienia, które strony uznały za istotne, np. zastrzeżenie terminu </a:t>
            </a:r>
            <a:r>
              <a:rPr lang="pl-PL"/>
              <a:t>lub warunku.</a:t>
            </a:r>
            <a:endParaRPr lang="pl-PL" dirty="0"/>
          </a:p>
        </p:txBody>
      </p:sp>
    </p:spTree>
    <p:extLst>
      <p:ext uri="{BB962C8B-B14F-4D97-AF65-F5344CB8AC3E}">
        <p14:creationId xmlns:p14="http://schemas.microsoft.com/office/powerpoint/2010/main" val="4198669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A28DF0A-35EA-4B18-95BC-D51AB58764BB}"/>
              </a:ext>
            </a:extLst>
          </p:cNvPr>
          <p:cNvSpPr>
            <a:spLocks noGrp="1"/>
          </p:cNvSpPr>
          <p:nvPr>
            <p:ph type="title"/>
          </p:nvPr>
        </p:nvSpPr>
        <p:spPr/>
        <p:txBody>
          <a:bodyPr/>
          <a:lstStyle/>
          <a:p>
            <a:r>
              <a:rPr lang="pl-PL" dirty="0">
                <a:latin typeface="Edwardian Script ITC" panose="030303020407070D0804" pitchFamily="66" charset="0"/>
              </a:rPr>
              <a:t>lex </a:t>
            </a:r>
            <a:r>
              <a:rPr lang="pl-PL" dirty="0" err="1">
                <a:latin typeface="Edwardian Script ITC" panose="030303020407070D0804" pitchFamily="66" charset="0"/>
              </a:rPr>
              <a:t>commissoria</a:t>
            </a:r>
            <a:endParaRPr lang="pl-PL" dirty="0">
              <a:latin typeface="Edwardian Script ITC" panose="030303020407070D0804" pitchFamily="66" charset="0"/>
            </a:endParaRPr>
          </a:p>
        </p:txBody>
      </p:sp>
      <p:sp>
        <p:nvSpPr>
          <p:cNvPr id="3" name="Symbol zastępczy zawartości 2">
            <a:extLst>
              <a:ext uri="{FF2B5EF4-FFF2-40B4-BE49-F238E27FC236}">
                <a16:creationId xmlns:a16="http://schemas.microsoft.com/office/drawing/2014/main" id="{FE116E50-3117-49B7-A4A6-D0B00FF3E89D}"/>
              </a:ext>
            </a:extLst>
          </p:cNvPr>
          <p:cNvSpPr>
            <a:spLocks noGrp="1"/>
          </p:cNvSpPr>
          <p:nvPr>
            <p:ph idx="1"/>
          </p:nvPr>
        </p:nvSpPr>
        <p:spPr/>
        <p:txBody>
          <a:bodyPr>
            <a:normAutofit lnSpcReduction="10000"/>
          </a:bodyPr>
          <a:lstStyle/>
          <a:p>
            <a:pPr marL="0" indent="0">
              <a:buNone/>
            </a:pPr>
            <a:r>
              <a:rPr lang="pl-PL" dirty="0"/>
              <a:t>umowne zastrzeżenie prawa odstąpienia od umowy na wypadek niewykonania zobowiązania wzajemnego w terminie ściśle określonym (art. 492 </a:t>
            </a:r>
            <a:r>
              <a:rPr lang="pl-PL" dirty="0" err="1"/>
              <a:t>kc</a:t>
            </a:r>
            <a:r>
              <a:rPr lang="pl-PL" dirty="0"/>
              <a:t>: Jeżeli uprawnienie do odstąpienia od umowy wzajemnej zostało zastrzeżone na wypadek niewykonania zobowiązania w terminie ściśle określonym, strona uprawniona może w razie zwłoki drugiej strony odstąpić od umowy bez wyznaczenia terminu dodatkowego. To samo dotyczy wypadku, gdy wykonanie zobowiązania przez jedną ze stron po terminie nie miałoby dla drugiej strony znaczenia ze względu na właściwości zobowiązania albo ze względu na zamierzony przez nią cel umowy, wiadomy stronie będącej w zwłoce.), lub jeżeli druga strona spełni swe świadczenie nienależycie albo w ogóle go nie wykona (art. 395 </a:t>
            </a:r>
            <a:r>
              <a:rPr lang="pl-PL" dirty="0" err="1"/>
              <a:t>kc</a:t>
            </a:r>
            <a:r>
              <a:rPr lang="pl-PL" dirty="0"/>
              <a:t>). W tym zwrocie „lex” ma znaczenie „postanowienie umowne.</a:t>
            </a:r>
          </a:p>
        </p:txBody>
      </p:sp>
    </p:spTree>
    <p:extLst>
      <p:ext uri="{BB962C8B-B14F-4D97-AF65-F5344CB8AC3E}">
        <p14:creationId xmlns:p14="http://schemas.microsoft.com/office/powerpoint/2010/main" val="40765731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35B2906-907E-4242-A0E9-3BCB933425E6}"/>
              </a:ext>
            </a:extLst>
          </p:cNvPr>
          <p:cNvSpPr>
            <a:spLocks noGrp="1"/>
          </p:cNvSpPr>
          <p:nvPr>
            <p:ph type="title"/>
          </p:nvPr>
        </p:nvSpPr>
        <p:spPr/>
        <p:txBody>
          <a:bodyPr/>
          <a:lstStyle/>
          <a:p>
            <a:r>
              <a:rPr lang="pl-PL" dirty="0" err="1">
                <a:latin typeface="Edwardian Script ITC" panose="030303020407070D0804" pitchFamily="66" charset="0"/>
              </a:rPr>
              <a:t>negotium</a:t>
            </a:r>
            <a:endParaRPr lang="pl-PL" dirty="0">
              <a:latin typeface="Edwardian Script ITC" panose="030303020407070D0804" pitchFamily="66" charset="0"/>
            </a:endParaRPr>
          </a:p>
        </p:txBody>
      </p:sp>
      <p:sp>
        <p:nvSpPr>
          <p:cNvPr id="3" name="Symbol zastępczy zawartości 2">
            <a:extLst>
              <a:ext uri="{FF2B5EF4-FFF2-40B4-BE49-F238E27FC236}">
                <a16:creationId xmlns:a16="http://schemas.microsoft.com/office/drawing/2014/main" id="{917290C9-7A56-4D08-9E1E-CA92CA4D0190}"/>
              </a:ext>
            </a:extLst>
          </p:cNvPr>
          <p:cNvSpPr>
            <a:spLocks noGrp="1"/>
          </p:cNvSpPr>
          <p:nvPr>
            <p:ph idx="1"/>
          </p:nvPr>
        </p:nvSpPr>
        <p:spPr/>
        <p:txBody>
          <a:bodyPr/>
          <a:lstStyle/>
          <a:p>
            <a:pPr marL="0" indent="0">
              <a:buNone/>
            </a:pPr>
            <a:r>
              <a:rPr lang="pl-PL" dirty="0"/>
              <a:t>Czynność, działanie; w znaczeniu węższym: czynność prawna</a:t>
            </a:r>
          </a:p>
        </p:txBody>
      </p:sp>
    </p:spTree>
    <p:extLst>
      <p:ext uri="{BB962C8B-B14F-4D97-AF65-F5344CB8AC3E}">
        <p14:creationId xmlns:p14="http://schemas.microsoft.com/office/powerpoint/2010/main" val="1652901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C5C66F6-257D-415D-A5FB-B39E60A303AE}"/>
              </a:ext>
            </a:extLst>
          </p:cNvPr>
          <p:cNvSpPr>
            <a:spLocks noGrp="1"/>
          </p:cNvSpPr>
          <p:nvPr>
            <p:ph type="title"/>
          </p:nvPr>
        </p:nvSpPr>
        <p:spPr/>
        <p:txBody>
          <a:bodyPr/>
          <a:lstStyle/>
          <a:p>
            <a:r>
              <a:rPr lang="pl-PL" dirty="0" err="1">
                <a:latin typeface="Edwardian Script ITC" panose="030303020407070D0804" pitchFamily="66" charset="0"/>
              </a:rPr>
              <a:t>negotiorum</a:t>
            </a:r>
            <a:r>
              <a:rPr lang="pl-PL" dirty="0">
                <a:latin typeface="Edwardian Script ITC" panose="030303020407070D0804" pitchFamily="66" charset="0"/>
              </a:rPr>
              <a:t> gestio</a:t>
            </a:r>
          </a:p>
        </p:txBody>
      </p:sp>
      <p:sp>
        <p:nvSpPr>
          <p:cNvPr id="3" name="Symbol zastępczy zawartości 2">
            <a:extLst>
              <a:ext uri="{FF2B5EF4-FFF2-40B4-BE49-F238E27FC236}">
                <a16:creationId xmlns:a16="http://schemas.microsoft.com/office/drawing/2014/main" id="{5720236F-7702-4430-BF7F-4DA336E5FE94}"/>
              </a:ext>
            </a:extLst>
          </p:cNvPr>
          <p:cNvSpPr>
            <a:spLocks noGrp="1"/>
          </p:cNvSpPr>
          <p:nvPr>
            <p:ph idx="1"/>
          </p:nvPr>
        </p:nvSpPr>
        <p:spPr/>
        <p:txBody>
          <a:bodyPr/>
          <a:lstStyle/>
          <a:p>
            <a:pPr marL="0" indent="0">
              <a:buNone/>
            </a:pPr>
            <a:r>
              <a:rPr lang="pl-PL" dirty="0"/>
              <a:t>prowadzenie cudzych spraw bez zlecenia (art. 752 </a:t>
            </a:r>
            <a:r>
              <a:rPr lang="pl-PL" dirty="0" err="1"/>
              <a:t>kc</a:t>
            </a:r>
            <a:r>
              <a:rPr lang="pl-PL" dirty="0"/>
              <a:t>: Kto bez zlecenia prowadzi cudzą sprawę, powinien działać z korzyścią osoby, której sprawę prowadzi, i zgodnie z jej prawdopodobną wolą, a przy prowadzeniu sprawy obowiązany jest zachowywać należytą staranność). Zob. też następne artykuły. Chodzi o sytuacje, gdy ktoś nie ma prawnego obowiązku działania, ale robi to bez uzgodnienia z osobą, której czynność (zarówno faktyczna, jak i prawna) dotyczy, w jej interesie.</a:t>
            </a:r>
          </a:p>
        </p:txBody>
      </p:sp>
    </p:spTree>
    <p:extLst>
      <p:ext uri="{BB962C8B-B14F-4D97-AF65-F5344CB8AC3E}">
        <p14:creationId xmlns:p14="http://schemas.microsoft.com/office/powerpoint/2010/main" val="4549261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6488B0E-1F55-4096-9496-7BB0488B00CD}"/>
              </a:ext>
            </a:extLst>
          </p:cNvPr>
          <p:cNvSpPr>
            <a:spLocks noGrp="1"/>
          </p:cNvSpPr>
          <p:nvPr>
            <p:ph type="title"/>
          </p:nvPr>
        </p:nvSpPr>
        <p:spPr/>
        <p:txBody>
          <a:bodyPr/>
          <a:lstStyle/>
          <a:p>
            <a:r>
              <a:rPr lang="pl-PL" dirty="0" err="1">
                <a:latin typeface="Edwardian Script ITC" panose="030303020407070D0804" pitchFamily="66" charset="0"/>
              </a:rPr>
              <a:t>negotium</a:t>
            </a:r>
            <a:r>
              <a:rPr lang="pl-PL" dirty="0">
                <a:latin typeface="Edwardian Script ITC" panose="030303020407070D0804" pitchFamily="66" charset="0"/>
              </a:rPr>
              <a:t> </a:t>
            </a:r>
            <a:r>
              <a:rPr lang="pl-PL" dirty="0" err="1">
                <a:latin typeface="Edwardian Script ITC" panose="030303020407070D0804" pitchFamily="66" charset="0"/>
              </a:rPr>
              <a:t>claudicans</a:t>
            </a:r>
            <a:endParaRPr lang="pl-PL" dirty="0">
              <a:latin typeface="Edwardian Script ITC" panose="030303020407070D0804" pitchFamily="66" charset="0"/>
            </a:endParaRPr>
          </a:p>
        </p:txBody>
      </p:sp>
      <p:sp>
        <p:nvSpPr>
          <p:cNvPr id="3" name="Symbol zastępczy zawartości 2">
            <a:extLst>
              <a:ext uri="{FF2B5EF4-FFF2-40B4-BE49-F238E27FC236}">
                <a16:creationId xmlns:a16="http://schemas.microsoft.com/office/drawing/2014/main" id="{E74982A0-4D17-47C6-996B-92D92F25217F}"/>
              </a:ext>
            </a:extLst>
          </p:cNvPr>
          <p:cNvSpPr>
            <a:spLocks noGrp="1"/>
          </p:cNvSpPr>
          <p:nvPr>
            <p:ph idx="1"/>
          </p:nvPr>
        </p:nvSpPr>
        <p:spPr/>
        <p:txBody>
          <a:bodyPr>
            <a:normAutofit lnSpcReduction="10000"/>
          </a:bodyPr>
          <a:lstStyle/>
          <a:p>
            <a:pPr marL="0" indent="0">
              <a:buNone/>
            </a:pPr>
            <a:r>
              <a:rPr lang="pl-PL" dirty="0"/>
              <a:t>czynność prawna niezupełna (kulejąca), np. art. 18 </a:t>
            </a:r>
            <a:r>
              <a:rPr lang="pl-PL" dirty="0" err="1"/>
              <a:t>kc</a:t>
            </a:r>
            <a:r>
              <a:rPr lang="pl-PL" dirty="0"/>
              <a:t>: „§1.Ważność umowy, która została zawarta przez osobę ograniczoną w zdolności do czynności prawnych bez wymaganej zgody przedstawiciela ustawowego, zależy od potwierdzenia umowy przez tego przedstawiciela.§2.Osoba ograniczona w zdolności do czynności prawnych może sama potwierdzić umowę po uzyskaniu pełnej zdolności do czynności prawnych”.</a:t>
            </a:r>
          </a:p>
          <a:p>
            <a:pPr marL="0" indent="0">
              <a:buNone/>
            </a:pPr>
            <a:r>
              <a:rPr lang="pl-PL" dirty="0">
                <a:effectLst/>
              </a:rPr>
              <a:t>Osobą ograniczoną w zdolności do czynności prawnych jest osoba małoletnia (pomiędzy 13 rokiem życia a pełnoletnością) lub osoba ubezwłasnowolniona częściowo. Osoba taka nie może samodzielnie dokonywać czynności rozporządzających i zobowiązujących, które winny być potwierdzone przez przedstawiciela ustawowego.</a:t>
            </a:r>
          </a:p>
          <a:p>
            <a:pPr marL="0" indent="0">
              <a:buNone/>
            </a:pPr>
            <a:endParaRPr lang="pl-PL" dirty="0"/>
          </a:p>
        </p:txBody>
      </p:sp>
    </p:spTree>
    <p:extLst>
      <p:ext uri="{BB962C8B-B14F-4D97-AF65-F5344CB8AC3E}">
        <p14:creationId xmlns:p14="http://schemas.microsoft.com/office/powerpoint/2010/main" val="33634386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A02CB1A-BB61-40A5-998C-CC20D14CAF45}"/>
              </a:ext>
            </a:extLst>
          </p:cNvPr>
          <p:cNvSpPr>
            <a:spLocks noGrp="1"/>
          </p:cNvSpPr>
          <p:nvPr>
            <p:ph type="title"/>
          </p:nvPr>
        </p:nvSpPr>
        <p:spPr/>
        <p:txBody>
          <a:bodyPr/>
          <a:lstStyle/>
          <a:p>
            <a:r>
              <a:rPr lang="pl-PL" b="1" dirty="0" err="1">
                <a:latin typeface="Edwardian Script ITC" panose="030303020407070D0804" pitchFamily="66" charset="0"/>
              </a:rPr>
              <a:t>negotium</a:t>
            </a:r>
            <a:r>
              <a:rPr lang="pl-PL" b="1" dirty="0">
                <a:latin typeface="Edwardian Script ITC" panose="030303020407070D0804" pitchFamily="66" charset="0"/>
              </a:rPr>
              <a:t> </a:t>
            </a:r>
            <a:r>
              <a:rPr lang="pl-PL" b="1" dirty="0" err="1">
                <a:latin typeface="Edwardian Script ITC" panose="030303020407070D0804" pitchFamily="66" charset="0"/>
              </a:rPr>
              <a:t>nullum</a:t>
            </a:r>
            <a:endParaRPr lang="pl-PL" dirty="0">
              <a:latin typeface="Edwardian Script ITC" panose="030303020407070D0804" pitchFamily="66" charset="0"/>
            </a:endParaRPr>
          </a:p>
        </p:txBody>
      </p:sp>
      <p:sp>
        <p:nvSpPr>
          <p:cNvPr id="3" name="Symbol zastępczy zawartości 2">
            <a:extLst>
              <a:ext uri="{FF2B5EF4-FFF2-40B4-BE49-F238E27FC236}">
                <a16:creationId xmlns:a16="http://schemas.microsoft.com/office/drawing/2014/main" id="{B8C80333-E607-42CC-9F7E-45A5FCE4D680}"/>
              </a:ext>
            </a:extLst>
          </p:cNvPr>
          <p:cNvSpPr>
            <a:spLocks noGrp="1"/>
          </p:cNvSpPr>
          <p:nvPr>
            <p:ph idx="1"/>
          </p:nvPr>
        </p:nvSpPr>
        <p:spPr/>
        <p:txBody>
          <a:bodyPr/>
          <a:lstStyle/>
          <a:p>
            <a:pPr marL="0" indent="0">
              <a:buNone/>
            </a:pPr>
            <a:r>
              <a:rPr lang="pl-PL" dirty="0"/>
              <a:t>Czynność nieważna ze względu na brak jednego z wymogów. W prawie kanonicznym pojęcie „</a:t>
            </a:r>
            <a:r>
              <a:rPr lang="pl-PL" dirty="0" err="1"/>
              <a:t>matrimonium</a:t>
            </a:r>
            <a:r>
              <a:rPr lang="pl-PL" dirty="0"/>
              <a:t> </a:t>
            </a:r>
            <a:r>
              <a:rPr lang="pl-PL" dirty="0" err="1"/>
              <a:t>nullum</a:t>
            </a:r>
            <a:r>
              <a:rPr lang="pl-PL" dirty="0"/>
              <a:t>” oznacza małżeństwo nieważne ze względu na istnienie przeszkody, np. pokrewieństwa w określonym stopniu, pozostawania w ważnym związku małżeńskim, święceń kapłańskich lub ślubów zakonnych, choroby psychicznej itd. W prawie rodzinnym zawarcie małżeństwa przy istniejącej przeszkodzie nie powoduje jego nieważności, ale możliwość unieważnienia.</a:t>
            </a:r>
          </a:p>
        </p:txBody>
      </p:sp>
    </p:spTree>
    <p:extLst>
      <p:ext uri="{BB962C8B-B14F-4D97-AF65-F5344CB8AC3E}">
        <p14:creationId xmlns:p14="http://schemas.microsoft.com/office/powerpoint/2010/main" val="11277637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16FB5E3-7161-4959-B96C-8B85D80F562A}"/>
              </a:ext>
            </a:extLst>
          </p:cNvPr>
          <p:cNvSpPr>
            <a:spLocks noGrp="1"/>
          </p:cNvSpPr>
          <p:nvPr>
            <p:ph type="title"/>
          </p:nvPr>
        </p:nvSpPr>
        <p:spPr/>
        <p:txBody>
          <a:bodyPr/>
          <a:lstStyle/>
          <a:p>
            <a:r>
              <a:rPr lang="pl-PL" dirty="0" err="1">
                <a:latin typeface="Edwardian Script ITC" panose="030303020407070D0804" pitchFamily="66" charset="0"/>
              </a:rPr>
              <a:t>matrimonium</a:t>
            </a:r>
            <a:r>
              <a:rPr lang="pl-PL" dirty="0">
                <a:latin typeface="Edwardian Script ITC" panose="030303020407070D0804" pitchFamily="66" charset="0"/>
              </a:rPr>
              <a:t> non </a:t>
            </a:r>
            <a:r>
              <a:rPr lang="pl-PL" dirty="0" err="1">
                <a:latin typeface="Edwardian Script ITC" panose="030303020407070D0804" pitchFamily="66" charset="0"/>
              </a:rPr>
              <a:t>existens</a:t>
            </a:r>
            <a:endParaRPr lang="pl-PL" dirty="0">
              <a:latin typeface="Edwardian Script ITC" panose="030303020407070D0804" pitchFamily="66" charset="0"/>
            </a:endParaRPr>
          </a:p>
        </p:txBody>
      </p:sp>
      <p:sp>
        <p:nvSpPr>
          <p:cNvPr id="3" name="Symbol zastępczy zawartości 2">
            <a:extLst>
              <a:ext uri="{FF2B5EF4-FFF2-40B4-BE49-F238E27FC236}">
                <a16:creationId xmlns:a16="http://schemas.microsoft.com/office/drawing/2014/main" id="{6C206A59-9935-4C15-8A8E-81B484B5E764}"/>
              </a:ext>
            </a:extLst>
          </p:cNvPr>
          <p:cNvSpPr>
            <a:spLocks noGrp="1"/>
          </p:cNvSpPr>
          <p:nvPr>
            <p:ph idx="1"/>
          </p:nvPr>
        </p:nvSpPr>
        <p:spPr/>
        <p:txBody>
          <a:bodyPr>
            <a:normAutofit fontScale="92500" lnSpcReduction="10000"/>
          </a:bodyPr>
          <a:lstStyle/>
          <a:p>
            <a:pPr marL="0" indent="0">
              <a:buNone/>
            </a:pPr>
            <a:r>
              <a:rPr lang="pl-PL" dirty="0"/>
              <a:t>Małżeństwo nieistniejące. W myśl kodeksu rodzinnego i opiekuńczego jest to małżeństwo zawarte bez zachowania choćby jednego z wymogów art. 1: „§1. Małżeństwo zostaje zawarte, gdy mężczyzna i kobieta jednocześnie obecni złożą przed kierownikiem urzędu stanu cywilnego oświadczenia, że wstępują ze sobą w związek małżeński.§2.Małżeństwo zostaje również zawarte, gdy mężczyzna i kobieta zawierający związek małżeński podlegający prawu wewnętrznemu kościoła albo innego związku wyznaniowego w obecności duchownego oświadczą wolę jednoczesnego zawarcia małżeństwa podlegającego prawu polskiemu i kierownik urzędu stanu cywilnego następnie sporządzi akt małżeństwa. Gdy zostaną spełnione powyższe przesłanki, małżeństwo uważa się za zawarte w chwili złożenia oświadczenia woli w obecności duchownego”.</a:t>
            </a:r>
            <a:endParaRPr lang="pl-PL" dirty="0">
              <a:effectLst/>
            </a:endParaRPr>
          </a:p>
          <a:p>
            <a:pPr marL="0" indent="0">
              <a:buNone/>
            </a:pPr>
            <a:endParaRPr lang="pl-PL" dirty="0"/>
          </a:p>
        </p:txBody>
      </p:sp>
    </p:spTree>
    <p:extLst>
      <p:ext uri="{BB962C8B-B14F-4D97-AF65-F5344CB8AC3E}">
        <p14:creationId xmlns:p14="http://schemas.microsoft.com/office/powerpoint/2010/main" val="11198515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3B2C52A-1FD7-4131-B01A-51BED1224914}"/>
              </a:ext>
            </a:extLst>
          </p:cNvPr>
          <p:cNvSpPr>
            <a:spLocks noGrp="1"/>
          </p:cNvSpPr>
          <p:nvPr>
            <p:ph type="title"/>
          </p:nvPr>
        </p:nvSpPr>
        <p:spPr/>
        <p:txBody>
          <a:bodyPr/>
          <a:lstStyle/>
          <a:p>
            <a:r>
              <a:rPr lang="pl-PL" dirty="0" err="1">
                <a:latin typeface="Edwardian Script ITC" panose="030303020407070D0804" pitchFamily="66" charset="0"/>
              </a:rPr>
              <a:t>essentialia</a:t>
            </a:r>
            <a:r>
              <a:rPr lang="pl-PL" dirty="0">
                <a:latin typeface="Edwardian Script ITC" panose="030303020407070D0804" pitchFamily="66" charset="0"/>
              </a:rPr>
              <a:t> </a:t>
            </a:r>
            <a:r>
              <a:rPr lang="pl-PL" dirty="0" err="1">
                <a:latin typeface="Edwardian Script ITC" panose="030303020407070D0804" pitchFamily="66" charset="0"/>
              </a:rPr>
              <a:t>negotii</a:t>
            </a:r>
            <a:endParaRPr lang="pl-PL" dirty="0">
              <a:latin typeface="Edwardian Script ITC" panose="030303020407070D0804" pitchFamily="66" charset="0"/>
            </a:endParaRPr>
          </a:p>
        </p:txBody>
      </p:sp>
      <p:sp>
        <p:nvSpPr>
          <p:cNvPr id="3" name="Symbol zastępczy zawartości 2">
            <a:extLst>
              <a:ext uri="{FF2B5EF4-FFF2-40B4-BE49-F238E27FC236}">
                <a16:creationId xmlns:a16="http://schemas.microsoft.com/office/drawing/2014/main" id="{C65A1F95-8C1E-45EE-A93C-4D9CA2679590}"/>
              </a:ext>
            </a:extLst>
          </p:cNvPr>
          <p:cNvSpPr>
            <a:spLocks noGrp="1"/>
          </p:cNvSpPr>
          <p:nvPr>
            <p:ph idx="1"/>
          </p:nvPr>
        </p:nvSpPr>
        <p:spPr/>
        <p:txBody>
          <a:bodyPr/>
          <a:lstStyle/>
          <a:p>
            <a:pPr marL="0" indent="0">
              <a:buNone/>
            </a:pPr>
            <a:r>
              <a:rPr lang="pl-PL" dirty="0"/>
              <a:t>Elementy przedmiotowo – istotne czynności prawnej, tj. składniki, które stanowią niezbędne cechy identyfikujące daną czynność, które rozstrzygają o jej skutkach prawnych, o których strony nawet nie wspomniały, a które niezależnie od tego wynikają z mocy samej ustawy</a:t>
            </a:r>
          </a:p>
          <a:p>
            <a:endParaRPr lang="pl-PL" dirty="0"/>
          </a:p>
        </p:txBody>
      </p:sp>
    </p:spTree>
    <p:extLst>
      <p:ext uri="{BB962C8B-B14F-4D97-AF65-F5344CB8AC3E}">
        <p14:creationId xmlns:p14="http://schemas.microsoft.com/office/powerpoint/2010/main" val="5914531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4EBCFDB-3478-47BF-8FA9-21E5598EB015}"/>
              </a:ext>
            </a:extLst>
          </p:cNvPr>
          <p:cNvSpPr>
            <a:spLocks noGrp="1"/>
          </p:cNvSpPr>
          <p:nvPr>
            <p:ph type="title"/>
          </p:nvPr>
        </p:nvSpPr>
        <p:spPr/>
        <p:txBody>
          <a:bodyPr/>
          <a:lstStyle/>
          <a:p>
            <a:r>
              <a:rPr lang="pl-PL" dirty="0">
                <a:latin typeface="Edwardian Script ITC" panose="030303020407070D0804" pitchFamily="66" charset="0"/>
              </a:rPr>
              <a:t>naturalia </a:t>
            </a:r>
            <a:r>
              <a:rPr lang="pl-PL" dirty="0" err="1">
                <a:latin typeface="Edwardian Script ITC" panose="030303020407070D0804" pitchFamily="66" charset="0"/>
              </a:rPr>
              <a:t>negotii</a:t>
            </a:r>
            <a:endParaRPr lang="pl-PL" dirty="0">
              <a:latin typeface="Edwardian Script ITC" panose="030303020407070D0804" pitchFamily="66" charset="0"/>
            </a:endParaRPr>
          </a:p>
        </p:txBody>
      </p:sp>
      <p:sp>
        <p:nvSpPr>
          <p:cNvPr id="3" name="Symbol zastępczy zawartości 2">
            <a:extLst>
              <a:ext uri="{FF2B5EF4-FFF2-40B4-BE49-F238E27FC236}">
                <a16:creationId xmlns:a16="http://schemas.microsoft.com/office/drawing/2014/main" id="{EF467838-C2FC-4C2E-AA88-FDDBD042EAC5}"/>
              </a:ext>
            </a:extLst>
          </p:cNvPr>
          <p:cNvSpPr>
            <a:spLocks noGrp="1"/>
          </p:cNvSpPr>
          <p:nvPr>
            <p:ph idx="1"/>
          </p:nvPr>
        </p:nvSpPr>
        <p:spPr/>
        <p:txBody>
          <a:bodyPr/>
          <a:lstStyle/>
          <a:p>
            <a:pPr marL="0" indent="0">
              <a:buNone/>
            </a:pPr>
            <a:r>
              <a:rPr lang="pl-PL" dirty="0"/>
              <a:t>naturalne części czynności prawnej; elementy nieistotne, nie mają charakteru niezbędnego dla określenia takiego czy innego typu umowy, ale w ramach swobody kontraktowej regulują określone zagadnienia, które dyspozytywny przepis ustawy pozostawia do uregulowania woli stron.</a:t>
            </a:r>
          </a:p>
        </p:txBody>
      </p:sp>
    </p:spTree>
    <p:extLst>
      <p:ext uri="{BB962C8B-B14F-4D97-AF65-F5344CB8AC3E}">
        <p14:creationId xmlns:p14="http://schemas.microsoft.com/office/powerpoint/2010/main" val="1198893002"/>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100</TotalTime>
  <Words>657</Words>
  <Application>Microsoft Office PowerPoint</Application>
  <PresentationFormat>Panoramiczny</PresentationFormat>
  <Paragraphs>21</Paragraphs>
  <Slides>10</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10</vt:i4>
      </vt:variant>
    </vt:vector>
  </HeadingPairs>
  <TitlesOfParts>
    <vt:vector size="15" baseType="lpstr">
      <vt:lpstr>Arial</vt:lpstr>
      <vt:lpstr>Calibri</vt:lpstr>
      <vt:lpstr>Calibri Light</vt:lpstr>
      <vt:lpstr>Edwardian Script ITC</vt:lpstr>
      <vt:lpstr>Motyw pakietu Office</vt:lpstr>
      <vt:lpstr>Łacina prawnicza</vt:lpstr>
      <vt:lpstr>lex commissoria</vt:lpstr>
      <vt:lpstr>negotium</vt:lpstr>
      <vt:lpstr>negotiorum gestio</vt:lpstr>
      <vt:lpstr>negotium claudicans</vt:lpstr>
      <vt:lpstr>negotium nullum</vt:lpstr>
      <vt:lpstr>matrimonium non existens</vt:lpstr>
      <vt:lpstr>essentialia negotii</vt:lpstr>
      <vt:lpstr>naturalia negotii</vt:lpstr>
      <vt:lpstr>accidentalia negotii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Łacina prawnicza</dc:title>
  <dc:creator>ADMIN</dc:creator>
  <cp:lastModifiedBy>ADMIN</cp:lastModifiedBy>
  <cp:revision>5</cp:revision>
  <dcterms:created xsi:type="dcterms:W3CDTF">2020-04-05T09:28:38Z</dcterms:created>
  <dcterms:modified xsi:type="dcterms:W3CDTF">2020-04-05T11:09:05Z</dcterms:modified>
</cp:coreProperties>
</file>