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86" d="100"/>
          <a:sy n="86" d="100"/>
        </p:scale>
        <p:origin x="57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ip.lex.pl/#/search-hypertext/16798613_art(22)_1?pit=2020-03-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4FADC9-C46C-4EDC-B14C-E03AE42B7F6D}"/>
              </a:ext>
            </a:extLst>
          </p:cNvPr>
          <p:cNvSpPr>
            <a:spLocks noGrp="1"/>
          </p:cNvSpPr>
          <p:nvPr>
            <p:ph type="ctrTitle"/>
          </p:nvPr>
        </p:nvSpPr>
        <p:spPr/>
        <p:txBody>
          <a:bodyPr>
            <a:normAutofit/>
          </a:bodyPr>
          <a:lstStyle/>
          <a:p>
            <a:r>
              <a:rPr lang="pl-PL" sz="3600" b="1" dirty="0"/>
              <a:t>Prawo publiczne gospodarcze</a:t>
            </a:r>
          </a:p>
        </p:txBody>
      </p:sp>
      <p:sp>
        <p:nvSpPr>
          <p:cNvPr id="3" name="Podtytuł 2">
            <a:extLst>
              <a:ext uri="{FF2B5EF4-FFF2-40B4-BE49-F238E27FC236}">
                <a16:creationId xmlns:a16="http://schemas.microsoft.com/office/drawing/2014/main" id="{DFA05349-6CF9-48CC-8750-5060045EA83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70687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r>
              <a:rPr lang="pl-PL" b="1" dirty="0"/>
              <a:t>Znaczenie Konstytucji RP dla prawa publicznego gospodarczego.</a:t>
            </a:r>
          </a:p>
          <a:p>
            <a:pPr marL="0" indent="0" algn="just">
              <a:buNone/>
            </a:pPr>
            <a:endParaRPr lang="pl-PL" b="1" dirty="0"/>
          </a:p>
          <a:p>
            <a:pPr algn="just"/>
            <a:r>
              <a:rPr lang="pl-PL" b="1" dirty="0"/>
              <a:t>Zagwarantować</a:t>
            </a:r>
            <a:r>
              <a:rPr lang="pl-PL" dirty="0"/>
              <a:t> musi przy tym, ale tylko w ramach stanowionego przez siebie prawa, </a:t>
            </a:r>
            <a:r>
              <a:rPr lang="pl-PL" b="1" dirty="0"/>
              <a:t>podstawowe elementy gospodarki rynkowej.</a:t>
            </a:r>
            <a:r>
              <a:rPr lang="pl-PL" dirty="0"/>
              <a:t> Ich katalog może być różnie określany, jednak na podstawie literatury z zakresu prawa konstytucyjnego można stwierdzić, że na pewno obejmuje on minimum, do którego należą</a:t>
            </a:r>
            <a:r>
              <a:rPr lang="pl-PL" u="sng" dirty="0"/>
              <a:t>:</a:t>
            </a:r>
          </a:p>
          <a:p>
            <a:pPr algn="just"/>
            <a:r>
              <a:rPr lang="pl-PL" u="sng" dirty="0"/>
              <a:t> własność prywatna,</a:t>
            </a:r>
          </a:p>
          <a:p>
            <a:pPr algn="just"/>
            <a:r>
              <a:rPr lang="pl-PL" u="sng" dirty="0"/>
              <a:t> wolność gospodarcza i związana z nią wolność umów,</a:t>
            </a:r>
          </a:p>
          <a:p>
            <a:pPr algn="just"/>
            <a:r>
              <a:rPr lang="pl-PL" u="sng" dirty="0"/>
              <a:t> wolna konkurencja,</a:t>
            </a:r>
          </a:p>
          <a:p>
            <a:pPr algn="just"/>
            <a:r>
              <a:rPr lang="pl-PL" u="sng" dirty="0"/>
              <a:t> kształtowanie cen za pomocą mechanizmów rynkowych,</a:t>
            </a:r>
          </a:p>
          <a:p>
            <a:pPr algn="just"/>
            <a:r>
              <a:rPr lang="pl-PL" u="sng" dirty="0"/>
              <a:t> wolność pracy i wolny przepływ pracowników, kapitału i usług,</a:t>
            </a:r>
          </a:p>
          <a:p>
            <a:pPr algn="just"/>
            <a:r>
              <a:rPr lang="pl-PL" u="sng" dirty="0"/>
              <a:t> swoboda i samodzielność podejmowania decyzji gospodarczych.</a:t>
            </a:r>
            <a:endParaRPr lang="pl-PL" dirty="0"/>
          </a:p>
          <a:p>
            <a:pPr marL="0" indent="0" algn="just">
              <a:buNone/>
            </a:pPr>
            <a:r>
              <a:rPr lang="pl-PL" sz="2200" dirty="0"/>
              <a:t> </a:t>
            </a:r>
          </a:p>
          <a:p>
            <a:pPr marL="0" indent="0" algn="just">
              <a:buNone/>
            </a:pPr>
            <a:endParaRPr lang="pl-PL" sz="2400" dirty="0"/>
          </a:p>
        </p:txBody>
      </p:sp>
    </p:spTree>
    <p:extLst>
      <p:ext uri="{BB962C8B-B14F-4D97-AF65-F5344CB8AC3E}">
        <p14:creationId xmlns:p14="http://schemas.microsoft.com/office/powerpoint/2010/main" val="217997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000" b="1" dirty="0"/>
          </a:p>
          <a:p>
            <a:pPr algn="just"/>
            <a:endParaRPr lang="pl-PL" sz="2000" b="1" dirty="0"/>
          </a:p>
          <a:p>
            <a:pPr marL="0" indent="0" algn="just">
              <a:buNone/>
            </a:pPr>
            <a:endParaRPr lang="pl-PL" sz="2000" b="1" dirty="0"/>
          </a:p>
          <a:p>
            <a:pPr algn="just"/>
            <a:r>
              <a:rPr lang="pl-PL" sz="2000" b="1" dirty="0"/>
              <a:t>Społeczna gospodarka rynkowa – </a:t>
            </a:r>
            <a:r>
              <a:rPr lang="pl-PL" sz="2000" dirty="0"/>
              <a:t>termin</a:t>
            </a:r>
            <a:r>
              <a:rPr lang="pl-PL" sz="2000" b="1" dirty="0"/>
              <a:t> </a:t>
            </a:r>
            <a:r>
              <a:rPr lang="pl-PL" sz="2000" dirty="0"/>
              <a:t>zaczerpnięty z doktryny prawa i ekonomii niemieckiej. Połączenie gospodarki rynkowej z modelem państwa opiekuńczego. Zachowanie podstaw gospodarki wolnorynkowej przy jednoczesnym zabezpieczeniu potrzeb osób, które nie potrafią samodzielnie zabezpieczyć swego bytu.</a:t>
            </a:r>
          </a:p>
          <a:p>
            <a:pPr marL="0" indent="0" algn="just">
              <a:buNone/>
            </a:pPr>
            <a:endParaRPr lang="pl-PL" sz="2000" dirty="0"/>
          </a:p>
          <a:p>
            <a:pPr marL="0" indent="0" algn="just">
              <a:buNone/>
            </a:pPr>
            <a:endParaRPr lang="pl-PL" sz="2000" dirty="0"/>
          </a:p>
        </p:txBody>
      </p:sp>
    </p:spTree>
    <p:extLst>
      <p:ext uri="{BB962C8B-B14F-4D97-AF65-F5344CB8AC3E}">
        <p14:creationId xmlns:p14="http://schemas.microsoft.com/office/powerpoint/2010/main" val="2986523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endParaRPr lang="pl-PL" sz="2000" b="1" dirty="0"/>
          </a:p>
          <a:p>
            <a:pPr algn="just"/>
            <a:r>
              <a:rPr lang="pl-PL" b="1" dirty="0"/>
              <a:t>Z samej zasady sformułowanej w art. 20 Konstytucji RP nie można wyprowadzić żadnego wzorca systemu gospodarczego ani tym bardziej rozwiązań szczegółowych</a:t>
            </a:r>
            <a:r>
              <a:rPr lang="pl-PL" dirty="0"/>
              <a:t>.</a:t>
            </a:r>
          </a:p>
          <a:p>
            <a:pPr algn="just"/>
            <a:r>
              <a:rPr lang="pl-PL" dirty="0"/>
              <a:t> Konstytucja, pozostawiając ustawodawcy dość dużą swobodę w regulowaniu ustroju społeczno-gospodarczego, określa jednak w art. 20 konkretne przesłanki i granice dla tej regulacji. Państwo ma kojarzyć interes prywatny z publicznym oraz równoważyć różne interesy prywatne. Ingerencja państwa w prawa i wolności ekonomiczne podmiotów prywatnych nie może być tak głęboka, by naruszyć ich istotę (art. 31 ust. 3 </a:t>
            </a:r>
            <a:r>
              <a:rPr lang="pl-PL" i="1" dirty="0"/>
              <a:t>in fine </a:t>
            </a:r>
            <a:r>
              <a:rPr lang="pl-PL" dirty="0"/>
              <a:t>Konstytucji RP). Warto też w tym miejscu dodać, że ustawodawca w państwie będącym członkiem UE powinien na wolność gospodarczą patrzeć przez pryzmat zasad obowiązujących w innych krajach UE i nie doprowadzać poprzez regulacje w prawie wewnętrznym do pogarszania warunków prowadzenia działalności gospodarczej w danej dziedzinie w porównaniu z warunkami istniejącymi w innych państwach członkowskich.</a:t>
            </a:r>
          </a:p>
          <a:p>
            <a:pPr marL="0" indent="0" algn="just">
              <a:buNone/>
            </a:pPr>
            <a:endParaRPr lang="pl-PL" sz="2000" dirty="0"/>
          </a:p>
        </p:txBody>
      </p:sp>
    </p:spTree>
    <p:extLst>
      <p:ext uri="{BB962C8B-B14F-4D97-AF65-F5344CB8AC3E}">
        <p14:creationId xmlns:p14="http://schemas.microsoft.com/office/powerpoint/2010/main" val="3260502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endParaRPr lang="pl-PL" sz="2000" b="1" dirty="0"/>
          </a:p>
          <a:p>
            <a:pPr algn="just"/>
            <a:r>
              <a:rPr lang="pl-PL" b="1" dirty="0"/>
              <a:t>Konstytucja nie definiuje pojęcia działalności gospodarczej</a:t>
            </a:r>
            <a:r>
              <a:rPr lang="pl-PL" dirty="0"/>
              <a:t>. Czyni to ustawodawca, rozwijając postanowienia Konstytucji w ustawie prawo przedsiębiorców z dnia 6 marca 2018 r. (Dz. U. z 2019, poz. 1292 ze zm.)</a:t>
            </a:r>
          </a:p>
          <a:p>
            <a:pPr marL="0" indent="0" algn="just">
              <a:buNone/>
            </a:pPr>
            <a:endParaRPr lang="pl-PL" dirty="0"/>
          </a:p>
          <a:p>
            <a:pPr marL="0" indent="0" algn="just">
              <a:buNone/>
            </a:pPr>
            <a:endParaRPr lang="pl-PL" dirty="0"/>
          </a:p>
          <a:p>
            <a:pPr algn="just"/>
            <a:r>
              <a:rPr lang="pl-PL" b="1" dirty="0"/>
              <a:t>Konstytucja nie definiuje pojęcia wolności działalności gospodarczej</a:t>
            </a:r>
            <a:r>
              <a:rPr lang="pl-PL" dirty="0"/>
              <a:t>. Według utrwalonego w nauce prawa stanowiska zasada wolności gospodarczej oznacza swobodę podejmowania i prowadzenia działalności gospodarczej w dowolnie wybranych formach prawnych oraz na zasadzie samodzielności, chociaż bez naruszenia interesów publicznych. </a:t>
            </a:r>
            <a:r>
              <a:rPr lang="pl-PL" b="1" dirty="0"/>
              <a:t>Wolność ta obejmuje więc co do istoty wolność wyboru rodzaju działalności gospodarczej oraz wolność wykonywania (i zaprzestania wykonywania) wybranej działalności gospodarczej.</a:t>
            </a:r>
            <a:endParaRPr lang="pl-PL" dirty="0"/>
          </a:p>
          <a:p>
            <a:pPr algn="just"/>
            <a:endParaRPr lang="pl-PL" dirty="0"/>
          </a:p>
          <a:p>
            <a:pPr marL="0" indent="0" algn="just">
              <a:buNone/>
            </a:pPr>
            <a:endParaRPr lang="pl-PL" sz="2000" dirty="0"/>
          </a:p>
        </p:txBody>
      </p:sp>
    </p:spTree>
    <p:extLst>
      <p:ext uri="{BB962C8B-B14F-4D97-AF65-F5344CB8AC3E}">
        <p14:creationId xmlns:p14="http://schemas.microsoft.com/office/powerpoint/2010/main" val="3250389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endParaRPr lang="pl-PL" sz="2000" b="1" dirty="0"/>
          </a:p>
          <a:p>
            <a:pPr algn="just"/>
            <a:r>
              <a:rPr lang="pl-PL" dirty="0"/>
              <a:t>Konstytucja nie różnicuje działalności gospodarczej ze względu na podmiot, który ją prowadzi. Zakres podmiotowy zasady wolności gospodarczej rodzi wobec tego kontrowersje w polskiej nauce prawa.</a:t>
            </a:r>
          </a:p>
          <a:p>
            <a:pPr algn="just"/>
            <a:endParaRPr lang="pl-PL" dirty="0"/>
          </a:p>
          <a:p>
            <a:pPr algn="just"/>
            <a:r>
              <a:rPr lang="pl-PL" dirty="0"/>
              <a:t>Wątpliwości w zakresie, czy wolność działalności gospodarczej odnosi się wyłącznie do podmiotów prywatnych, czy również do podmiotów publicznych.</a:t>
            </a:r>
          </a:p>
          <a:p>
            <a:pPr marL="0" indent="0" algn="just">
              <a:buNone/>
            </a:pPr>
            <a:r>
              <a:rPr lang="pl-PL" dirty="0"/>
              <a:t> </a:t>
            </a:r>
          </a:p>
          <a:p>
            <a:pPr algn="just"/>
            <a:r>
              <a:rPr lang="pl-PL" dirty="0"/>
              <a:t>Jednym z </a:t>
            </a:r>
            <a:r>
              <a:rPr lang="pl-PL" u="sng" dirty="0"/>
              <a:t>najważniejszych gwarantów wolności gospodarczej jest </a:t>
            </a:r>
            <a:r>
              <a:rPr lang="pl-PL" b="1" u="sng" dirty="0"/>
              <a:t>wolna konkurencja</a:t>
            </a:r>
            <a:r>
              <a:rPr lang="pl-PL" u="sng" dirty="0"/>
              <a:t>.</a:t>
            </a:r>
            <a:r>
              <a:rPr lang="pl-PL" dirty="0"/>
              <a:t> W orzecznictwie najwyższych organów władzy sądowniczej podkreśla się też związek między wolnością działalności gospodarczej a "równością konkurencji".</a:t>
            </a:r>
          </a:p>
          <a:p>
            <a:pPr marL="0" indent="0" algn="just">
              <a:buNone/>
            </a:pPr>
            <a:endParaRPr lang="pl-PL" dirty="0"/>
          </a:p>
          <a:p>
            <a:pPr algn="just"/>
            <a:endParaRPr lang="pl-PL" dirty="0"/>
          </a:p>
          <a:p>
            <a:pPr marL="0" indent="0" algn="just">
              <a:buNone/>
            </a:pPr>
            <a:endParaRPr lang="pl-PL" sz="2000" dirty="0"/>
          </a:p>
        </p:txBody>
      </p:sp>
    </p:spTree>
    <p:extLst>
      <p:ext uri="{BB962C8B-B14F-4D97-AF65-F5344CB8AC3E}">
        <p14:creationId xmlns:p14="http://schemas.microsoft.com/office/powerpoint/2010/main" val="1140456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400" dirty="0"/>
          </a:p>
          <a:p>
            <a:pPr marL="0" indent="0" algn="just">
              <a:buNone/>
            </a:pPr>
            <a:endParaRPr lang="pl-PL" sz="2400" dirty="0"/>
          </a:p>
          <a:p>
            <a:pPr algn="just"/>
            <a:r>
              <a:rPr lang="pl-PL" sz="2400" dirty="0"/>
              <a:t>Konstytucja w art. 20 statuuje </a:t>
            </a:r>
            <a:r>
              <a:rPr lang="pl-PL" sz="2400" b="1" dirty="0"/>
              <a:t>własność prywatną</a:t>
            </a:r>
            <a:r>
              <a:rPr lang="pl-PL" sz="2400" dirty="0"/>
              <a:t> jako zasadę ustroju. Stanowi ona element, na którym opiera się społeczna gospodarka rynkowa. Wobec braku konstytucyjnej definicji własności prywatnej należy opowiedzieć się za jej jak najszerszym rozumieniem obejmującym wszelką własność podmiotów niepaństwowych. Obejmuje ona również jednostki samorządu terytorialnego "</a:t>
            </a:r>
            <a:r>
              <a:rPr lang="pl-PL" sz="2400" u="sng" dirty="0"/>
              <a:t>w zakresie mienia, które nie służy bezpośrednio użytkowi publicznemu".</a:t>
            </a:r>
          </a:p>
        </p:txBody>
      </p:sp>
    </p:spTree>
    <p:extLst>
      <p:ext uri="{BB962C8B-B14F-4D97-AF65-F5344CB8AC3E}">
        <p14:creationId xmlns:p14="http://schemas.microsoft.com/office/powerpoint/2010/main" val="1519415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200" dirty="0"/>
          </a:p>
          <a:p>
            <a:pPr marL="0" indent="0" algn="just">
              <a:buNone/>
            </a:pPr>
            <a:endParaRPr lang="pl-PL" sz="2200" dirty="0"/>
          </a:p>
          <a:p>
            <a:pPr marL="0" indent="0" algn="just">
              <a:buNone/>
            </a:pPr>
            <a:endParaRPr lang="pl-PL" sz="2200" dirty="0"/>
          </a:p>
          <a:p>
            <a:pPr algn="just"/>
            <a:r>
              <a:rPr lang="pl-PL" sz="2200" dirty="0"/>
              <a:t>Pojęcia </a:t>
            </a:r>
            <a:r>
              <a:rPr lang="pl-PL" sz="2200" b="1" dirty="0"/>
              <a:t>solidarności, dialogu i współpracy partnerów społecznych</a:t>
            </a:r>
            <a:r>
              <a:rPr lang="pl-PL" sz="2200" dirty="0"/>
              <a:t> użyte w art. 20 jawią się z jednej strony jako płaszczyzna wspólnego opracowywania i podejmowania decyzji odnoszących skutek w stosunku do tych podmiotów, z drugiej zaś jako obowiązek umożliwienia tym podmiotom czynnego uczestnictwa w procesie kształtowania zasad funkcjonowania gospodarki rynkowej i preferowanie negocjacyjnego sposobu rozwiązywania sporów społecznych.</a:t>
            </a:r>
          </a:p>
        </p:txBody>
      </p:sp>
    </p:spTree>
    <p:extLst>
      <p:ext uri="{BB962C8B-B14F-4D97-AF65-F5344CB8AC3E}">
        <p14:creationId xmlns:p14="http://schemas.microsoft.com/office/powerpoint/2010/main" val="4255912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200" dirty="0"/>
          </a:p>
          <a:p>
            <a:pPr algn="just"/>
            <a:r>
              <a:rPr lang="pl-PL" dirty="0"/>
              <a:t>Działanie państwa w dziedzinie gospodarki nie powinno ograniczać się tylko do tworzenia warunków funkcjonowania i ochrony mechanizmów rynkowych oraz kojarzenia interesów prywatnych z interesami publicznymi.</a:t>
            </a:r>
          </a:p>
          <a:p>
            <a:pPr marL="0" indent="0" algn="just">
              <a:buNone/>
            </a:pPr>
            <a:endParaRPr lang="pl-PL" dirty="0"/>
          </a:p>
          <a:p>
            <a:pPr algn="just"/>
            <a:r>
              <a:rPr lang="pl-PL" dirty="0"/>
              <a:t> Państwo powinno uczestniczyć w funkcjonowaniu gospodarki rynkowej w taki sposób, aby swoim działaniem nie ograniczać możliwości innych podmiotów gospodarczych (osób fizycznych i prawnych). </a:t>
            </a:r>
          </a:p>
          <a:p>
            <a:pPr marL="0" indent="0" algn="just">
              <a:buNone/>
            </a:pPr>
            <a:endParaRPr lang="pl-PL" dirty="0"/>
          </a:p>
          <a:p>
            <a:pPr algn="just"/>
            <a:r>
              <a:rPr lang="pl-PL" dirty="0"/>
              <a:t>Społeczna gospodarka rynkowa "zakłada koncepcję równowagi interesów uczestników rynku i zarazem poszanowanie ich autonomii, tworząc konstytucyjną gwarancję negocjacyjnego sposobu rozstrzygania spraw spornych, umożliwiającą przezwyciężanie napięć i konfliktów w procesie gospodarowania. Źródeł powyższych wartości upatrywać należy w filozofii społecznej, znanej pod nazwą solidaryzmu społecznego” – stanowisko TK</a:t>
            </a:r>
            <a:endParaRPr lang="pl-PL" sz="2200" dirty="0"/>
          </a:p>
        </p:txBody>
      </p:sp>
    </p:spTree>
    <p:extLst>
      <p:ext uri="{BB962C8B-B14F-4D97-AF65-F5344CB8AC3E}">
        <p14:creationId xmlns:p14="http://schemas.microsoft.com/office/powerpoint/2010/main" val="53836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dirty="0"/>
          </a:p>
          <a:p>
            <a:pPr algn="just"/>
            <a:r>
              <a:rPr lang="pl-PL" dirty="0"/>
              <a:t>Z zasady solidarności społecznej wypływa wymóg "aby ciężar kryzysu gospodarczego obarczał wszystkie warstwy społeczne (...) oraz że społeczna solidarność znajduje się u podstaw funkcji redystrybucyjnej zasady sprawiedliwości społecznej" </a:t>
            </a:r>
          </a:p>
          <a:p>
            <a:pPr algn="just"/>
            <a:r>
              <a:rPr lang="pl-PL" dirty="0"/>
              <a:t>Dodać należy, że w czasie dobrej koniunktury gospodarczej powinny z niej korzystać wszystkie warstwy społeczne. Jednocześnie państwo w czasie prosperity powinno zabezpieczyć rezerwy na przyszłość, a nie wykorzystywać środków publicznych tylko dla doraźnych celów politycznych i  interesów ograniczonych grup społecznych.</a:t>
            </a:r>
          </a:p>
          <a:p>
            <a:pPr algn="just"/>
            <a:r>
              <a:rPr lang="pl-PL" dirty="0"/>
              <a:t> W przypadku wydatkowania środków publicznych na cele socjalne państwo powinno dodatkowo mieć na względzie zasadę pomocniczości, która zakłada przekazywanie środków z budżetu państwa jedynie osobom i rodzinom, które ich rzeczywiście potrzebują ze względu na trudną sytuację bytową, w której znaleźli się w sposób niezawiniony. W przeciwnym razie złamana zostanie nie tylko zasada pomocniczości, ale również sprawiedliwości społecznej.</a:t>
            </a:r>
          </a:p>
        </p:txBody>
      </p:sp>
    </p:spTree>
    <p:extLst>
      <p:ext uri="{BB962C8B-B14F-4D97-AF65-F5344CB8AC3E}">
        <p14:creationId xmlns:p14="http://schemas.microsoft.com/office/powerpoint/2010/main" val="3225629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r>
              <a:rPr lang="pl-PL" b="1" dirty="0"/>
              <a:t>Art.  21.  [Ochrona własności i prawa dziedziczenia; dopuszczalność wywłaszczenia] </a:t>
            </a:r>
          </a:p>
          <a:p>
            <a:pPr marL="0" indent="0" algn="just">
              <a:buNone/>
            </a:pPr>
            <a:r>
              <a:rPr lang="pl-PL" dirty="0"/>
              <a:t>1.  Rzeczpospolita Polska chroni własność i prawo dziedziczenia.</a:t>
            </a:r>
          </a:p>
          <a:p>
            <a:pPr marL="0" indent="0" algn="just">
              <a:buNone/>
            </a:pPr>
            <a:r>
              <a:rPr lang="pl-PL" dirty="0"/>
              <a:t>2.  Wywłaszczenie jest dopuszczalne jedynie wówczas, gdy jest dokonywane na cele publiczne i za słusznym odszkodowaniem.</a:t>
            </a:r>
          </a:p>
          <a:p>
            <a:pPr marL="0" indent="0" algn="just">
              <a:buNone/>
            </a:pPr>
            <a:endParaRPr lang="pl-PL" dirty="0"/>
          </a:p>
          <a:p>
            <a:pPr marL="0" indent="0" algn="just">
              <a:buNone/>
            </a:pPr>
            <a:r>
              <a:rPr lang="pl-PL" dirty="0"/>
              <a:t>Konstytucja gwarantuje ochronę własności oraz ustanawia zasadę dopuszczalności wywłaszczenia tylko na cele publiczne i za słusznym odszkodowaniem.</a:t>
            </a:r>
          </a:p>
          <a:p>
            <a:pPr marL="0" indent="0" algn="just">
              <a:buNone/>
            </a:pPr>
            <a:r>
              <a:rPr lang="pl-PL" dirty="0"/>
              <a:t>Artykuł 21 nie przewiduje ochrony innych niż własność praw majątkowych i są one chronione na podstawie art. 64 ust. 2.</a:t>
            </a:r>
          </a:p>
          <a:p>
            <a:pPr marL="0" indent="0" algn="just">
              <a:buNone/>
            </a:pPr>
            <a:r>
              <a:rPr lang="pl-PL" dirty="0"/>
              <a:t>Nie precyzuje ponadto, czy </a:t>
            </a:r>
            <a:r>
              <a:rPr lang="pl-PL" dirty="0" err="1"/>
              <a:t>ustrojodawca</a:t>
            </a:r>
            <a:r>
              <a:rPr lang="pl-PL" dirty="0"/>
              <a:t> ma na myśli własność prywatną, o której mówi w poprzednim art. 20, czy też wszystkie możliwe formy i typy własności. Przemilczenie to ma istotne znaczenie i wskazuje na jego wolę gwarantowania wszelkiej własności. </a:t>
            </a:r>
          </a:p>
        </p:txBody>
      </p:sp>
    </p:spTree>
    <p:extLst>
      <p:ext uri="{BB962C8B-B14F-4D97-AF65-F5344CB8AC3E}">
        <p14:creationId xmlns:p14="http://schemas.microsoft.com/office/powerpoint/2010/main" val="181517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lnSpcReduction="10000"/>
          </a:bodyPr>
          <a:lstStyle/>
          <a:p>
            <a:pPr marL="0" indent="0">
              <a:buNone/>
            </a:pPr>
            <a:r>
              <a:rPr lang="pl-PL" b="1" dirty="0"/>
              <a:t>PRAWO PUBLICZE </a:t>
            </a:r>
            <a:endParaRPr lang="pl-PL" dirty="0"/>
          </a:p>
          <a:p>
            <a:pPr marL="0" indent="0">
              <a:buNone/>
            </a:pPr>
            <a:r>
              <a:rPr lang="pl-PL" b="1" dirty="0"/>
              <a:t> </a:t>
            </a:r>
            <a:endParaRPr lang="pl-PL" dirty="0"/>
          </a:p>
          <a:p>
            <a:pPr algn="just"/>
            <a:r>
              <a:rPr lang="pl-PL" sz="2400" dirty="0"/>
              <a:t>W prawie tradycyjne wskazuje się dychotomiczny podział na prawo prywatne i prawo publiczne. Początki tego podziału sięgają czasów rzymskich. Podwaliny dał rzymski prawnik </a:t>
            </a:r>
            <a:r>
              <a:rPr lang="pl-PL" sz="2400" b="1" dirty="0" err="1"/>
              <a:t>Ulpian</a:t>
            </a:r>
            <a:r>
              <a:rPr lang="pl-PL" sz="2400" dirty="0"/>
              <a:t> (</a:t>
            </a:r>
            <a:r>
              <a:rPr lang="pl-PL" sz="2400" dirty="0" err="1"/>
              <a:t>Digesty</a:t>
            </a:r>
            <a:r>
              <a:rPr lang="pl-PL" sz="2400" dirty="0"/>
              <a:t>) </a:t>
            </a:r>
          </a:p>
          <a:p>
            <a:pPr marL="0" indent="0" algn="just">
              <a:buNone/>
            </a:pPr>
            <a:endParaRPr lang="pl-PL" sz="2400" dirty="0"/>
          </a:p>
          <a:p>
            <a:pPr algn="just"/>
            <a:r>
              <a:rPr lang="pl-PL" sz="2800" i="1" dirty="0" err="1"/>
              <a:t>Publicum</a:t>
            </a:r>
            <a:r>
              <a:rPr lang="pl-PL" sz="2800" i="1" dirty="0"/>
              <a:t> </a:t>
            </a:r>
            <a:r>
              <a:rPr lang="pl-PL" sz="2800" i="1" dirty="0" err="1"/>
              <a:t>ius</a:t>
            </a:r>
            <a:r>
              <a:rPr lang="pl-PL" sz="2800" i="1" dirty="0"/>
              <a:t> </a:t>
            </a:r>
            <a:r>
              <a:rPr lang="pl-PL" sz="2800" i="1" dirty="0" err="1"/>
              <a:t>est</a:t>
            </a:r>
            <a:r>
              <a:rPr lang="pl-PL" sz="2800" i="1" dirty="0"/>
              <a:t> </a:t>
            </a:r>
            <a:r>
              <a:rPr lang="pl-PL" sz="2800" i="1" dirty="0" err="1"/>
              <a:t>quod</a:t>
            </a:r>
            <a:r>
              <a:rPr lang="pl-PL" sz="2800" i="1" dirty="0"/>
              <a:t> ad </a:t>
            </a:r>
            <a:r>
              <a:rPr lang="pl-PL" sz="2800" i="1" dirty="0" err="1"/>
              <a:t>statum</a:t>
            </a:r>
            <a:r>
              <a:rPr lang="pl-PL" sz="2800" i="1" dirty="0"/>
              <a:t> rei </a:t>
            </a:r>
            <a:r>
              <a:rPr lang="pl-PL" sz="2800" i="1" dirty="0" err="1"/>
              <a:t>Romanae</a:t>
            </a:r>
            <a:r>
              <a:rPr lang="pl-PL" sz="2800" i="1" dirty="0"/>
              <a:t> </a:t>
            </a:r>
            <a:r>
              <a:rPr lang="pl-PL" sz="2800" i="1" dirty="0" err="1"/>
              <a:t>spectat</a:t>
            </a:r>
            <a:r>
              <a:rPr lang="pl-PL" sz="2800" i="1" dirty="0"/>
              <a:t> </a:t>
            </a:r>
            <a:r>
              <a:rPr lang="pl-PL" sz="2800" i="1" dirty="0" err="1"/>
              <a:t>privatum</a:t>
            </a:r>
            <a:r>
              <a:rPr lang="pl-PL" sz="2800" i="1" dirty="0"/>
              <a:t> </a:t>
            </a:r>
            <a:r>
              <a:rPr lang="pl-PL" sz="2800" i="1" dirty="0" err="1"/>
              <a:t>quod</a:t>
            </a:r>
            <a:r>
              <a:rPr lang="pl-PL" sz="2800" i="1" dirty="0"/>
              <a:t> ad </a:t>
            </a:r>
            <a:r>
              <a:rPr lang="pl-PL" sz="2800" i="1" dirty="0" err="1"/>
              <a:t>singulorum</a:t>
            </a:r>
            <a:r>
              <a:rPr lang="pl-PL" sz="2800" i="1" dirty="0"/>
              <a:t> </a:t>
            </a:r>
            <a:r>
              <a:rPr lang="pl-PL" sz="2800" i="1" dirty="0" err="1"/>
              <a:t>utilitatrm</a:t>
            </a:r>
            <a:r>
              <a:rPr lang="pl-PL" sz="2800" i="1" dirty="0"/>
              <a:t>.</a:t>
            </a:r>
          </a:p>
          <a:p>
            <a:pPr algn="just"/>
            <a:endParaRPr lang="pl-PL" sz="2400" i="1" dirty="0"/>
          </a:p>
          <a:p>
            <a:pPr algn="just"/>
            <a:r>
              <a:rPr lang="pl-PL" sz="2400" i="1" dirty="0"/>
              <a:t> </a:t>
            </a:r>
            <a:r>
              <a:rPr lang="pl-PL" sz="2400" dirty="0"/>
              <a:t>Współcześnie zwiemy jego poglądy </a:t>
            </a:r>
            <a:r>
              <a:rPr lang="pl-PL" sz="2400" b="1" dirty="0"/>
              <a:t>teorią interesu</a:t>
            </a:r>
            <a:r>
              <a:rPr lang="pl-PL" sz="2400" dirty="0"/>
              <a:t>. Według niej do prawa publicznego należą wszystkie te normy, które służą interesowi publicznemu, natomiast normy prawa prywatnego służą korzyści jednostek.</a:t>
            </a:r>
          </a:p>
          <a:p>
            <a:endParaRPr lang="pl-PL" dirty="0"/>
          </a:p>
        </p:txBody>
      </p:sp>
    </p:spTree>
    <p:extLst>
      <p:ext uri="{BB962C8B-B14F-4D97-AF65-F5344CB8AC3E}">
        <p14:creationId xmlns:p14="http://schemas.microsoft.com/office/powerpoint/2010/main" val="2686845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000" dirty="0"/>
          </a:p>
          <a:p>
            <a:pPr algn="just"/>
            <a:endParaRPr lang="pl-PL" sz="2000" dirty="0"/>
          </a:p>
          <a:p>
            <a:pPr algn="just"/>
            <a:r>
              <a:rPr lang="pl-PL" sz="2000" dirty="0"/>
              <a:t>Właściwe jest więc przyjęcie wykładni art. 21 zakładającej, że gwarantuje on wszystkim formom własności równą ochronę prawną. Nie ogranicza się ona zaś jedynie do ochrony własności prywatnej. Przemawia za tym także umieszczenie tej regulacji wśród zasad ustroju państwowego oraz brak typizacji własności w samej Konstytucji. Tym zresztą różni się ona poprzednich uregulowań konstytucyjnych, które zapewniały ochronę własności, w różny sposób uzależniając ją od typu i formy własności, a nie przewidywały ogólnej ochrony wszystkich typów i form.</a:t>
            </a:r>
          </a:p>
        </p:txBody>
      </p:sp>
    </p:spTree>
    <p:extLst>
      <p:ext uri="{BB962C8B-B14F-4D97-AF65-F5344CB8AC3E}">
        <p14:creationId xmlns:p14="http://schemas.microsoft.com/office/powerpoint/2010/main" val="3344677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endParaRPr lang="pl-PL" sz="2000" dirty="0"/>
          </a:p>
          <a:p>
            <a:r>
              <a:rPr lang="pl-PL" sz="2000" dirty="0"/>
              <a:t>Art.  22.  [Ograniczenie wolności działalności gospodarczej]</a:t>
            </a:r>
          </a:p>
          <a:p>
            <a:pPr marL="0" indent="0">
              <a:buNone/>
            </a:pPr>
            <a:r>
              <a:rPr lang="pl-PL" sz="2000" dirty="0"/>
              <a:t>Ograniczenie wolności działalności gospodarczej jest dopuszczalne tylko w drodze </a:t>
            </a:r>
            <a:r>
              <a:rPr lang="pl-PL" sz="2000" dirty="0">
                <a:solidFill>
                  <a:schemeClr val="tx1"/>
                </a:solidFill>
                <a:hlinkClick r:id="rId2">
                  <a:extLst>
                    <a:ext uri="{A12FA001-AC4F-418D-AE19-62706E023703}">
                      <ahyp:hlinkClr xmlns:ahyp="http://schemas.microsoft.com/office/drawing/2018/hyperlinkcolor" val="tx"/>
                    </a:ext>
                  </a:extLst>
                </a:hlinkClick>
              </a:rPr>
              <a:t>ustawy</a:t>
            </a:r>
            <a:r>
              <a:rPr lang="pl-PL" sz="2000" dirty="0">
                <a:solidFill>
                  <a:schemeClr val="tx1"/>
                </a:solidFill>
              </a:rPr>
              <a:t> </a:t>
            </a:r>
            <a:r>
              <a:rPr lang="pl-PL" sz="2000" dirty="0"/>
              <a:t>i tylko ze względu na </a:t>
            </a:r>
            <a:r>
              <a:rPr lang="pl-PL" sz="2000" u="sng" dirty="0"/>
              <a:t>ważny interes publiczny.</a:t>
            </a:r>
          </a:p>
          <a:p>
            <a:pPr marL="0" indent="0">
              <a:buNone/>
            </a:pPr>
            <a:endParaRPr lang="pl-PL" sz="2000" u="sng" dirty="0"/>
          </a:p>
          <a:p>
            <a:pPr marL="0" indent="0" algn="just">
              <a:buNone/>
            </a:pPr>
            <a:r>
              <a:rPr lang="pl-PL" sz="2000" dirty="0"/>
              <a:t>Działalność gospodarcza może być ograniczona wyłącznie ustawowo. Łączy się z tym zasada ochrony wolności działalności gospodarczej przez bezpodstawną ingerencją państwa i podmiotów publicznych. </a:t>
            </a:r>
          </a:p>
          <a:p>
            <a:pPr marL="0" indent="0" algn="just">
              <a:buNone/>
            </a:pPr>
            <a:r>
              <a:rPr lang="pl-PL" sz="2000" dirty="0"/>
              <a:t>W literaturze prawniczej aprobuje się ponadto połączenie ochrony wolności działalności gospodarczej nie tyle z </a:t>
            </a:r>
            <a:r>
              <a:rPr lang="pl-PL" sz="2000" u="sng" dirty="0"/>
              <a:t>nakazem równouprawnienia podmiotów gospodarczych</a:t>
            </a:r>
            <a:r>
              <a:rPr lang="pl-PL" sz="2000" dirty="0"/>
              <a:t>, co z </a:t>
            </a:r>
            <a:r>
              <a:rPr lang="pl-PL" sz="2000" u="sng" dirty="0"/>
              <a:t>zakazem ich arbitralnej dyskryminacji.</a:t>
            </a:r>
            <a:endParaRPr lang="pl-PL" sz="2000" dirty="0"/>
          </a:p>
          <a:p>
            <a:pPr marL="0" indent="0">
              <a:buNone/>
            </a:pPr>
            <a:endParaRPr lang="pl-PL" sz="2000" u="sng" dirty="0"/>
          </a:p>
        </p:txBody>
      </p:sp>
    </p:spTree>
    <p:extLst>
      <p:ext uri="{BB962C8B-B14F-4D97-AF65-F5344CB8AC3E}">
        <p14:creationId xmlns:p14="http://schemas.microsoft.com/office/powerpoint/2010/main" val="3364953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r>
              <a:rPr lang="pl-PL" sz="2000" dirty="0"/>
              <a:t>Z takim rozumieniem wolności działalności gospodarczej koresponduje orzecznictwo TK, według którego podmiot korzystający z tej wolności podejmuje podstawowe decyzje w podstawowych kwestiach. </a:t>
            </a:r>
          </a:p>
          <a:p>
            <a:pPr marL="0" indent="0" algn="just">
              <a:buNone/>
            </a:pPr>
            <a:endParaRPr lang="pl-PL" sz="2000" dirty="0"/>
          </a:p>
          <a:p>
            <a:pPr marL="0" indent="0" algn="just">
              <a:buNone/>
            </a:pPr>
            <a:r>
              <a:rPr lang="pl-PL" sz="2000" u="sng" dirty="0"/>
              <a:t>W szczególności decyduje o:</a:t>
            </a:r>
          </a:p>
          <a:p>
            <a:pPr algn="just"/>
            <a:r>
              <a:rPr lang="pl-PL" sz="2000" dirty="0"/>
              <a:t> podjęciu działalności w określonej dziedzinie;</a:t>
            </a:r>
          </a:p>
          <a:p>
            <a:pPr algn="just"/>
            <a:r>
              <a:rPr lang="pl-PL" sz="2000" dirty="0"/>
              <a:t> o sprecyzowaniu przedmiotu działalności;</a:t>
            </a:r>
          </a:p>
          <a:p>
            <a:pPr algn="just"/>
            <a:r>
              <a:rPr lang="pl-PL" sz="2000" dirty="0"/>
              <a:t> doborze i kształtowaniu formy prawno-organizacyjnej działalności;</a:t>
            </a:r>
          </a:p>
          <a:p>
            <a:pPr algn="just"/>
            <a:r>
              <a:rPr lang="pl-PL" sz="2000" dirty="0"/>
              <a:t> sposobach i zakresie prowadzenia działalności, w tym działalności w sferach: kontraktowej, konkurowania, koncentracji i inwestowania; ograniczeniu, zawieszeniu albo zaprzestaniu prowadzenia działalności (por. wyr. z 19.1.2010 r., SK 35/08, OTK-A 2010, Nr 1, poz. 2).</a:t>
            </a:r>
          </a:p>
        </p:txBody>
      </p:sp>
    </p:spTree>
    <p:extLst>
      <p:ext uri="{BB962C8B-B14F-4D97-AF65-F5344CB8AC3E}">
        <p14:creationId xmlns:p14="http://schemas.microsoft.com/office/powerpoint/2010/main" val="628270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sz="2000" dirty="0"/>
          </a:p>
          <a:p>
            <a:pPr algn="just"/>
            <a:endParaRPr lang="pl-PL" sz="2000" dirty="0"/>
          </a:p>
          <a:p>
            <a:pPr algn="just"/>
            <a:r>
              <a:rPr lang="pl-PL" sz="2000" dirty="0"/>
              <a:t>Trybunał zwraca ponadto uwagę, że na konstytucyjną wolność działalności gospodarczej składa się </a:t>
            </a:r>
            <a:r>
              <a:rPr lang="pl-PL" sz="2000" u="sng" dirty="0"/>
              <a:t>nie tylko swoboda podejmowania, wykonywania i zakończenia działalności gospodarczej, lecz także swoboda konkurowania z innymi podmiotami</a:t>
            </a:r>
            <a:r>
              <a:rPr lang="pl-PL" sz="2000" dirty="0"/>
              <a:t>. </a:t>
            </a:r>
          </a:p>
          <a:p>
            <a:pPr algn="just"/>
            <a:endParaRPr lang="pl-PL" sz="2000" dirty="0"/>
          </a:p>
          <a:p>
            <a:pPr algn="just"/>
            <a:r>
              <a:rPr lang="pl-PL" sz="2000" b="1" dirty="0"/>
              <a:t>Przedsiębiorcy prywatni i przedsiębiorcy publiczni (w tym przedsiębiorstwa państwowe) uczestniczą w obrocie gospodarczym na równych prawach</a:t>
            </a:r>
            <a:r>
              <a:rPr lang="pl-PL" sz="2000" dirty="0"/>
              <a:t>. Dlatego też wszelkie zróżnicowanie w tym zakresie, jeśli jest wprowadzane przez ustawodawcę, nie może przybierać cech dyskryminacji.</a:t>
            </a:r>
          </a:p>
        </p:txBody>
      </p:sp>
    </p:spTree>
    <p:extLst>
      <p:ext uri="{BB962C8B-B14F-4D97-AF65-F5344CB8AC3E}">
        <p14:creationId xmlns:p14="http://schemas.microsoft.com/office/powerpoint/2010/main" val="1227777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dirty="0"/>
          </a:p>
          <a:p>
            <a:pPr algn="just"/>
            <a:endParaRPr lang="pl-PL" dirty="0"/>
          </a:p>
          <a:p>
            <a:pPr algn="just"/>
            <a:r>
              <a:rPr lang="pl-PL" sz="2400" dirty="0"/>
              <a:t>W szczególności </a:t>
            </a:r>
            <a:r>
              <a:rPr lang="pl-PL" sz="2400" b="1" dirty="0"/>
              <a:t>zakaz dyskryminacji dotyczy życia gospodarczego</a:t>
            </a:r>
            <a:r>
              <a:rPr lang="pl-PL" sz="2400" dirty="0"/>
              <a:t> (art. 32 ust. 2 Konstytucji). W świetle konstytucyjnej </a:t>
            </a:r>
            <a:r>
              <a:rPr lang="pl-PL" sz="2400" u="sng" dirty="0"/>
              <a:t>zasady równości nie wolno tworzyć prawa różnicującego sytuację prawną podmiotów, których sytuacja faktyczna jest taka sama</a:t>
            </a:r>
            <a:r>
              <a:rPr lang="pl-PL" sz="2400" dirty="0"/>
              <a:t>. Sprawiedliwość wymaga, aby zróżnicowanie prawne podmiotów (ich kategorii) pozostawało w odpowiedniej relacji do różnic w ich sytuacji faktycznej jako adresatów danych norm prawnych. </a:t>
            </a:r>
          </a:p>
          <a:p>
            <a:pPr marL="0" indent="0" algn="just">
              <a:buNone/>
            </a:pPr>
            <a:endParaRPr lang="pl-PL" dirty="0"/>
          </a:p>
        </p:txBody>
      </p:sp>
    </p:spTree>
    <p:extLst>
      <p:ext uri="{BB962C8B-B14F-4D97-AF65-F5344CB8AC3E}">
        <p14:creationId xmlns:p14="http://schemas.microsoft.com/office/powerpoint/2010/main" val="1687172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algn="just"/>
            <a:endParaRPr lang="pl-PL" b="1" u="sng" dirty="0"/>
          </a:p>
          <a:p>
            <a:pPr algn="just"/>
            <a:r>
              <a:rPr lang="pl-PL" b="1" u="sng" dirty="0"/>
              <a:t>Ograniczenia wolności działalności gospodarczej wynikać muszą z obowiązku spełnienia przewidzianych prawem warunków prowadzenia działalności gospodarczej</a:t>
            </a:r>
            <a:r>
              <a:rPr lang="pl-PL" dirty="0"/>
              <a:t>, dotyczących ochrony przed zagrożeniem życia i zdrowia ludzkiego, a także innych warunków określonych w przepisach budowlanych, sanitarnych, przeciwpożarowych i w przepisach dotyczących ochrony środowiska. </a:t>
            </a:r>
          </a:p>
          <a:p>
            <a:pPr algn="just"/>
            <a:endParaRPr lang="pl-PL" dirty="0"/>
          </a:p>
          <a:p>
            <a:pPr algn="just"/>
            <a:r>
              <a:rPr lang="pl-PL" u="sng" dirty="0"/>
              <a:t>Ograniczenia działalności gospodarczej powinny mieć w zasadzie charakter przedmiotowy z nielicznymi wyjątkami wprowadzającymi obowiązek posiadania odpowiednich kwalifikacji</a:t>
            </a:r>
            <a:r>
              <a:rPr lang="pl-PL" dirty="0"/>
              <a:t>, które nie mają charakteru uniemożliwiającego podjęcie takiej działalności, oczywiście po ich uprzednim uzyskaniu. Ograniczają więc jedynie bezpośrednie podjęcie tej działalności. Wprowadzenie takich wymogów ma na celu zapewnienie nie tylko ochrony państwu, ale i pozostałym podmiotom uczestniczącym w obrocie gospodarczym, w szczególności konsumentom. </a:t>
            </a:r>
          </a:p>
          <a:p>
            <a:pPr marL="0" indent="0" algn="just">
              <a:buNone/>
            </a:pPr>
            <a:endParaRPr lang="pl-PL" dirty="0"/>
          </a:p>
        </p:txBody>
      </p:sp>
    </p:spTree>
    <p:extLst>
      <p:ext uri="{BB962C8B-B14F-4D97-AF65-F5344CB8AC3E}">
        <p14:creationId xmlns:p14="http://schemas.microsoft.com/office/powerpoint/2010/main" val="1164026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marL="0" indent="0" algn="just">
              <a:buNone/>
            </a:pPr>
            <a:endParaRPr lang="pl-PL" sz="2000" dirty="0"/>
          </a:p>
          <a:p>
            <a:pPr algn="just"/>
            <a:r>
              <a:rPr lang="pl-PL" sz="2000" dirty="0"/>
              <a:t>Prawne ograniczenie swobody działalności gospodarczej związane jest z interwencjonizmem państwowym. Ma on na celu </a:t>
            </a:r>
            <a:r>
              <a:rPr lang="pl-PL" sz="2000" b="1" dirty="0"/>
              <a:t>przeciwdziałanie powstawaniu monopoli</a:t>
            </a:r>
            <a:r>
              <a:rPr lang="pl-PL" sz="2000" dirty="0"/>
              <a:t>, będących zaprzeczeniem gospodarki wolnorynkowej. Istotą monopolu jest, w zasadzie, wyeliminowanie pozostałych konkurencyjnych podmiotów, co w ostateczności prowadzi do nieskrępowanego podejmowania decyzji i wpływania metodami gospodarczymi lub politycznymi (jeżeli monopol ten związany jest z prawnym zagwarantowaniem istnienia tylko jednej partii itp.) na postępowanie uzależnionych od siebie podmiotów. W ostateczności istnienie monopoli gospodarczych doprowadzić mogłoby do zaprzeczenia istnienia legalnych władz państwowych, nie wspominając o realizacji określonych w Konstytucji praw i wolności obywatelskich. Dlatego też uzasadnione stało się wprowadzenie ustawowych ograniczeń przeciwdziałających takim praktykom.</a:t>
            </a:r>
          </a:p>
        </p:txBody>
      </p:sp>
    </p:spTree>
    <p:extLst>
      <p:ext uri="{BB962C8B-B14F-4D97-AF65-F5344CB8AC3E}">
        <p14:creationId xmlns:p14="http://schemas.microsoft.com/office/powerpoint/2010/main" val="4200980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marL="0" indent="0" algn="just">
              <a:buNone/>
            </a:pPr>
            <a:endParaRPr lang="pl-PL" sz="2400" dirty="0"/>
          </a:p>
          <a:p>
            <a:pPr algn="just"/>
            <a:r>
              <a:rPr lang="pl-PL" sz="2400" b="1" dirty="0"/>
              <a:t>Zasadność ograniczeń wolności gospodarczej uzasadnia ważny interes publiczny</a:t>
            </a:r>
            <a:r>
              <a:rPr lang="pl-PL" sz="2400" dirty="0"/>
              <a:t>. Konstytucja go nie definiuje, ale w orzecznictwie TK i w nauce powszechnie przyjmuje się, że pojęcie to obejmuje </a:t>
            </a:r>
            <a:r>
              <a:rPr lang="pl-PL" sz="2400" u="sng" dirty="0"/>
              <a:t>bezpieczeństwo państwa, porządek publiczny, ochronę środowiska, zdrowia publicznego oraz moralności publicznej.</a:t>
            </a:r>
            <a:endParaRPr lang="pl-PL" sz="2400" dirty="0"/>
          </a:p>
        </p:txBody>
      </p:sp>
    </p:spTree>
    <p:extLst>
      <p:ext uri="{BB962C8B-B14F-4D97-AF65-F5344CB8AC3E}">
        <p14:creationId xmlns:p14="http://schemas.microsoft.com/office/powerpoint/2010/main" val="3082391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marL="0" indent="0" algn="just">
              <a:buNone/>
            </a:pPr>
            <a:endParaRPr lang="pl-PL" sz="2400" dirty="0"/>
          </a:p>
          <a:p>
            <a:pPr algn="just"/>
            <a:r>
              <a:rPr lang="pl-PL" sz="2400" u="sng" dirty="0"/>
              <a:t>Państwo, kojarząc różne interesy, nie może jednak ograniczyć się tylko do dbałości o jedne kategorie podmiotów bez dbałości o interesy innych podmiotów</a:t>
            </a:r>
            <a:r>
              <a:rPr lang="pl-PL" sz="2400" dirty="0"/>
              <a:t>. Zadaniem ustawodawcy jest wyważenie wszystkich wchodzących w grę interesów. Chodzi tu nie tylko o interesy podmiotów gospodarczych, ale także o interesy konsumentów i ograniczenie ich swobody i samodzielności podejmowania decyzji gospodarczych poprzez podwyższenie cen towarów wprowadzanych do sprzedaży w Polsce w wyniku działań ograniczających wolność gospodarczą.</a:t>
            </a:r>
          </a:p>
        </p:txBody>
      </p:sp>
    </p:spTree>
    <p:extLst>
      <p:ext uri="{BB962C8B-B14F-4D97-AF65-F5344CB8AC3E}">
        <p14:creationId xmlns:p14="http://schemas.microsoft.com/office/powerpoint/2010/main" val="3842321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marL="0" indent="0" algn="just">
              <a:buNone/>
            </a:pPr>
            <a:endParaRPr lang="pl-PL" sz="2400" dirty="0"/>
          </a:p>
          <a:p>
            <a:pPr algn="just"/>
            <a:r>
              <a:rPr lang="pl-PL" sz="2400" dirty="0"/>
              <a:t>Szczególną rolę odgrywa ograniczenie wolności gospodarczej osób pełniących funkcje publiczne jako środek przeciwdziałający zachowaniom korupcyjnym. </a:t>
            </a:r>
          </a:p>
          <a:p>
            <a:pPr algn="just"/>
            <a:r>
              <a:rPr lang="pl-PL" sz="2400" dirty="0"/>
              <a:t>Celem takich ograniczeń jest zapobieganie angażowaniu się osób publicznych w sytuacje i uwikłania mogące nie tylko podawać w wątpliwość ich osobistą bezstronność czy uczciwość, ale także podważyć autorytet konstytucyjnych organów państwa oraz osłabić zaufanie wyborców i opinii publicznej do ich prawidłowego funkcjonowania. Zdaniem TK, obywatel godząc się na utratę pewnych praw, zyskuje w zamian inne, związane z pełnioną funkcją.</a:t>
            </a:r>
          </a:p>
        </p:txBody>
      </p:sp>
    </p:spTree>
    <p:extLst>
      <p:ext uri="{BB962C8B-B14F-4D97-AF65-F5344CB8AC3E}">
        <p14:creationId xmlns:p14="http://schemas.microsoft.com/office/powerpoint/2010/main" val="362592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buNone/>
            </a:pPr>
            <a:r>
              <a:rPr lang="pl-PL" b="1" dirty="0"/>
              <a:t> </a:t>
            </a:r>
            <a:endParaRPr lang="pl-PL" sz="2000" dirty="0"/>
          </a:p>
          <a:p>
            <a:r>
              <a:rPr lang="pl-PL" sz="2000" dirty="0"/>
              <a:t>istnieją inne teorie rozróżnienia prawa publicznego i prywatnego:</a:t>
            </a:r>
          </a:p>
          <a:p>
            <a:pPr marL="0" indent="0">
              <a:buNone/>
            </a:pPr>
            <a:endParaRPr lang="pl-PL" sz="2000" dirty="0"/>
          </a:p>
          <a:p>
            <a:r>
              <a:rPr lang="pl-PL" sz="2000" b="1" dirty="0"/>
              <a:t>t. podporządkowania </a:t>
            </a:r>
            <a:r>
              <a:rPr lang="pl-PL" sz="2000" dirty="0"/>
              <a:t>– prawo publiczne polega na stosunkach władczych podrzędności i nadrzędności a prawo prywatne wprowadza równouprawnienie podmiotów</a:t>
            </a:r>
          </a:p>
          <a:p>
            <a:pPr marL="0" indent="0">
              <a:buNone/>
            </a:pPr>
            <a:r>
              <a:rPr lang="pl-PL" sz="2000" dirty="0"/>
              <a:t> </a:t>
            </a:r>
          </a:p>
          <a:p>
            <a:r>
              <a:rPr lang="pl-PL" sz="2000" b="1" dirty="0"/>
              <a:t>t. podmiotowa </a:t>
            </a:r>
            <a:r>
              <a:rPr lang="pl-PL" sz="2000" dirty="0"/>
              <a:t>– z prawem pub. mamy do czynienia wtedy, gdy jedną ze stron stos. prawnego jest państwo lub organ państwa</a:t>
            </a:r>
          </a:p>
          <a:p>
            <a:pPr marL="0" indent="0">
              <a:buNone/>
            </a:pPr>
            <a:r>
              <a:rPr lang="pl-PL" sz="2000" dirty="0"/>
              <a:t> </a:t>
            </a:r>
          </a:p>
          <a:p>
            <a:r>
              <a:rPr lang="pl-PL" sz="2000" b="1" dirty="0"/>
              <a:t>t. przyporządkowania </a:t>
            </a:r>
            <a:r>
              <a:rPr lang="pl-PL" sz="2000" dirty="0"/>
              <a:t>– do prawa publicznego należą te normy, które odnoszą się do podmiotów dysponujących władztwem, natomiast normy, które dot. każdego należą do prawa prywatnego</a:t>
            </a:r>
          </a:p>
          <a:p>
            <a:endParaRPr lang="pl-PL" dirty="0"/>
          </a:p>
        </p:txBody>
      </p:sp>
    </p:spTree>
    <p:extLst>
      <p:ext uri="{BB962C8B-B14F-4D97-AF65-F5344CB8AC3E}">
        <p14:creationId xmlns:p14="http://schemas.microsoft.com/office/powerpoint/2010/main" val="3562802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algn="just"/>
            <a:r>
              <a:rPr lang="pl-PL" b="1" dirty="0"/>
              <a:t>Art.  23.  [Gospodarstwo rodzinne jako podstawa ustroju rolnego] </a:t>
            </a:r>
          </a:p>
          <a:p>
            <a:pPr marL="0" indent="0" algn="just">
              <a:buNone/>
            </a:pPr>
            <a:r>
              <a:rPr lang="pl-PL" dirty="0"/>
              <a:t>Podstawą ustroju rolnego państwa jest gospodarstwo rodzinne. Zasada ta nie narusza postanowień art. 21 i art. 22.</a:t>
            </a:r>
          </a:p>
          <a:p>
            <a:pPr algn="just"/>
            <a:endParaRPr lang="pl-PL" dirty="0"/>
          </a:p>
          <a:p>
            <a:pPr algn="just"/>
            <a:r>
              <a:rPr lang="pl-PL" dirty="0"/>
              <a:t>Przepis art. 23 stanowi uzupełnienie zasad określonych w art. 21 i 22 Konstytucji, a więc zasad poszanowania własności i wolności działalności gospodarczej.</a:t>
            </a:r>
          </a:p>
          <a:p>
            <a:pPr algn="just"/>
            <a:r>
              <a:rPr lang="pl-PL" dirty="0"/>
              <a:t>Konstytucja nie definiuje pojęcia rodzinne gospodarstwo rolne. </a:t>
            </a:r>
          </a:p>
          <a:p>
            <a:pPr marL="0" indent="0" algn="just">
              <a:buNone/>
            </a:pPr>
            <a:endParaRPr lang="pl-PL" dirty="0"/>
          </a:p>
          <a:p>
            <a:pPr marL="0" indent="0" algn="just">
              <a:buNone/>
            </a:pPr>
            <a:r>
              <a:rPr lang="pl-PL" dirty="0"/>
              <a:t>Jednakże znajdujemy definicję tego pojęcia w ustawie o kształtowani ustroju rolnego (art. 5 i 6).</a:t>
            </a:r>
          </a:p>
          <a:p>
            <a:pPr algn="just"/>
            <a:r>
              <a:rPr lang="pl-PL" dirty="0"/>
              <a:t>Gospodarstwo rodzinne to:</a:t>
            </a:r>
          </a:p>
          <a:p>
            <a:pPr marL="0" indent="0" algn="just">
              <a:buNone/>
            </a:pPr>
            <a:r>
              <a:rPr lang="pl-PL" dirty="0"/>
              <a:t>gospodarstwo rolne:</a:t>
            </a:r>
          </a:p>
          <a:p>
            <a:pPr marL="0" indent="0" algn="just">
              <a:buNone/>
            </a:pPr>
            <a:r>
              <a:rPr lang="pl-PL" dirty="0"/>
              <a:t>1)   prowadzone przez rolnika indywidualnego oraz</a:t>
            </a:r>
          </a:p>
          <a:p>
            <a:pPr marL="0" indent="0" algn="just">
              <a:buNone/>
            </a:pPr>
            <a:r>
              <a:rPr lang="pl-PL" dirty="0"/>
              <a:t>2)   w którym łączna powierzchnia użytków rolnych jest nie większa niż 300 ha.</a:t>
            </a:r>
          </a:p>
        </p:txBody>
      </p:sp>
    </p:spTree>
    <p:extLst>
      <p:ext uri="{BB962C8B-B14F-4D97-AF65-F5344CB8AC3E}">
        <p14:creationId xmlns:p14="http://schemas.microsoft.com/office/powerpoint/2010/main" val="1037653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algn="just"/>
            <a:endParaRPr lang="pl-PL" sz="2000" dirty="0"/>
          </a:p>
          <a:p>
            <a:pPr algn="just"/>
            <a:endParaRPr lang="pl-PL" sz="2000" dirty="0"/>
          </a:p>
          <a:p>
            <a:pPr algn="just"/>
            <a:r>
              <a:rPr lang="pl-PL" sz="2000" dirty="0"/>
              <a:t>Za rolnika indywidualnego uważa się osobę fizyczną będącą właścicielem, użytkownikiem wieczystym, samoistnym posiadaczem lub dzierżawcą nieruchomości rolnych, których łączna powierzchnia użytków rolnych nie przekracza 300 ha, posiadającą kwalifikacje rolnicze oraz co najmniej od 5 lat zamieszkałą w gminie, na obszarze której jest położona jedna z nieruchomości rolnych wchodzących w skład gospodarstwa rolnego i prowadzącą przez ten okres osobiście to gospodarstwo.</a:t>
            </a:r>
          </a:p>
          <a:p>
            <a:pPr algn="just"/>
            <a:endParaRPr lang="pl-PL" sz="2000" dirty="0"/>
          </a:p>
          <a:p>
            <a:pPr algn="just"/>
            <a:endParaRPr lang="pl-PL" sz="2000" dirty="0"/>
          </a:p>
        </p:txBody>
      </p:sp>
    </p:spTree>
    <p:extLst>
      <p:ext uri="{BB962C8B-B14F-4D97-AF65-F5344CB8AC3E}">
        <p14:creationId xmlns:p14="http://schemas.microsoft.com/office/powerpoint/2010/main" val="93275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r>
              <a:rPr lang="pl-PL" sz="1600" dirty="0"/>
              <a:t>2. Uważa się, że osoba fizyczna:</a:t>
            </a:r>
          </a:p>
          <a:p>
            <a:r>
              <a:rPr lang="pl-PL" sz="1600" dirty="0"/>
              <a:t>1)   </a:t>
            </a:r>
            <a:r>
              <a:rPr lang="pl-PL" sz="1600" b="1" dirty="0"/>
              <a:t>osobiście prowadzi gospodarstwo rolne</a:t>
            </a:r>
            <a:r>
              <a:rPr lang="pl-PL" sz="1600" dirty="0"/>
              <a:t>, jeżeli:</a:t>
            </a:r>
          </a:p>
          <a:p>
            <a:pPr marL="0" indent="0">
              <a:buNone/>
            </a:pPr>
            <a:r>
              <a:rPr lang="pl-PL" sz="1600" dirty="0"/>
              <a:t>a)  pracuje w tym gospodarstwie,</a:t>
            </a:r>
          </a:p>
          <a:p>
            <a:pPr marL="0" indent="0">
              <a:buNone/>
            </a:pPr>
            <a:r>
              <a:rPr lang="pl-PL" sz="1600" dirty="0"/>
              <a:t>b)  podejmuje wszelkie decyzje dotyczące prowadzenia działalności rolniczej w tym gospodarstwie;</a:t>
            </a:r>
          </a:p>
          <a:p>
            <a:r>
              <a:rPr lang="pl-PL" sz="1600" dirty="0"/>
              <a:t>2)   </a:t>
            </a:r>
            <a:r>
              <a:rPr lang="pl-PL" sz="1600" b="1" dirty="0"/>
              <a:t>posiada kwalifikacje rolnicze</a:t>
            </a:r>
            <a:r>
              <a:rPr lang="pl-PL" sz="1600" dirty="0"/>
              <a:t>, jeżeli uzyskała:</a:t>
            </a:r>
          </a:p>
          <a:p>
            <a:pPr marL="0" indent="0">
              <a:buNone/>
            </a:pPr>
            <a:r>
              <a:rPr lang="pl-PL" sz="1600" dirty="0"/>
              <a:t>a)   wykształcenie rolnicze zasadnicze zawodowe, zasadnicze branżowe, średnie, średnie branżowe lub wyższe lub</a:t>
            </a:r>
          </a:p>
          <a:p>
            <a:pPr marL="0" indent="0">
              <a:buNone/>
            </a:pPr>
            <a:r>
              <a:rPr lang="pl-PL" sz="1600" dirty="0"/>
              <a:t>b)  tytuł kwalifikacyjny lub tytuł zawodowy, lub tytuł zawodowy mistrza w zawodzie przydatnym do prowadzenia działalności rolniczej i posiada co najmniej 3-letni staż pracy w rolnictwie, lub</a:t>
            </a:r>
          </a:p>
          <a:p>
            <a:pPr marL="0" indent="0">
              <a:buNone/>
            </a:pPr>
            <a:r>
              <a:rPr lang="pl-PL" sz="1600" dirty="0"/>
              <a:t>c)   wykształcenie wyższe inne niż rolnicze i posiada co najmniej 3-letni staż pracy w rolnictwie albo wykształcenie wyższe inne niż rolnicze i ukończone studia podyplomowe w zakresie związanym z rolnictwem, albo wykształcenie średnie lub średnie branżowe inne niż rolnicze i posiada co najmniej 3-letni staż pracy w rolnictwie, lub</a:t>
            </a:r>
          </a:p>
          <a:p>
            <a:pPr marL="0" indent="0">
              <a:buNone/>
            </a:pPr>
            <a:r>
              <a:rPr lang="pl-PL" sz="1600" dirty="0"/>
              <a:t>d)   wykształcenie podstawowe, gimnazjalne, zasadnicze zawodowe lub zasadnicze branżowe inne niż rolnicze i posiada co najmniej 5-letni staż pracy w rolnictwie.</a:t>
            </a:r>
          </a:p>
          <a:p>
            <a:pPr algn="just"/>
            <a:endParaRPr lang="pl-PL" sz="1600" dirty="0"/>
          </a:p>
          <a:p>
            <a:pPr algn="just"/>
            <a:endParaRPr lang="pl-PL" sz="1600" dirty="0"/>
          </a:p>
        </p:txBody>
      </p:sp>
    </p:spTree>
    <p:extLst>
      <p:ext uri="{BB962C8B-B14F-4D97-AF65-F5344CB8AC3E}">
        <p14:creationId xmlns:p14="http://schemas.microsoft.com/office/powerpoint/2010/main" val="1029545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Autofit/>
          </a:bodyPr>
          <a:lstStyle/>
          <a:p>
            <a:pPr marL="0" indent="0">
              <a:buNone/>
            </a:pPr>
            <a:endParaRPr lang="pl-PL" sz="2000" dirty="0"/>
          </a:p>
          <a:p>
            <a:pPr marL="0" indent="0">
              <a:buNone/>
            </a:pPr>
            <a:endParaRPr lang="pl-PL" sz="2000" dirty="0"/>
          </a:p>
          <a:p>
            <a:pPr marL="0" indent="0">
              <a:buNone/>
            </a:pPr>
            <a:r>
              <a:rPr lang="pl-PL" sz="2000" dirty="0"/>
              <a:t>3. Za staż pracy, o którym mowa w ust. 2, uznaje się okres, w którym osoba fizyczna:</a:t>
            </a:r>
          </a:p>
          <a:p>
            <a:pPr marL="0" indent="0">
              <a:buNone/>
            </a:pPr>
            <a:r>
              <a:rPr lang="pl-PL" sz="2000" dirty="0"/>
              <a:t>1)   podlegała ubezpieczeniu społecznemu rolników lub</a:t>
            </a:r>
          </a:p>
          <a:p>
            <a:pPr marL="0" indent="0">
              <a:buNone/>
            </a:pPr>
            <a:r>
              <a:rPr lang="pl-PL" sz="2000" dirty="0"/>
              <a:t>2)   prowadziła działalność rolniczą w gospodarstwie rolnym o obszarze nie mniejszym niż 1 ha stanowiącym jej własność, przedmiot użytkowania wieczystego, przedmiot samoistnego posiadania lub dzierżawy, lub</a:t>
            </a:r>
          </a:p>
        </p:txBody>
      </p:sp>
    </p:spTree>
    <p:extLst>
      <p:ext uri="{BB962C8B-B14F-4D97-AF65-F5344CB8AC3E}">
        <p14:creationId xmlns:p14="http://schemas.microsoft.com/office/powerpoint/2010/main" val="185179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buNone/>
            </a:pPr>
            <a:r>
              <a:rPr lang="pl-PL" b="1" dirty="0"/>
              <a:t> </a:t>
            </a:r>
          </a:p>
          <a:p>
            <a:pPr marL="0" indent="0" algn="just">
              <a:buNone/>
            </a:pPr>
            <a:endParaRPr lang="pl-PL" sz="2400" dirty="0"/>
          </a:p>
          <a:p>
            <a:pPr algn="just"/>
            <a:r>
              <a:rPr lang="pl-PL" sz="2400" dirty="0"/>
              <a:t>Normy prawa publicznego gospodarczego mają charakter </a:t>
            </a:r>
            <a:r>
              <a:rPr lang="pl-PL" sz="2400" b="1" dirty="0"/>
              <a:t>bezwzględnie obowiązujący</a:t>
            </a:r>
            <a:r>
              <a:rPr lang="pl-PL" sz="2400" dirty="0"/>
              <a:t> (</a:t>
            </a:r>
            <a:r>
              <a:rPr lang="pl-PL" sz="2400" dirty="0" err="1"/>
              <a:t>ius</a:t>
            </a:r>
            <a:r>
              <a:rPr lang="pl-PL" sz="2400" dirty="0"/>
              <a:t> </a:t>
            </a:r>
            <a:r>
              <a:rPr lang="pl-PL" sz="2400" dirty="0" err="1"/>
              <a:t>cogens</a:t>
            </a:r>
            <a:r>
              <a:rPr lang="pl-PL" sz="2400" dirty="0"/>
              <a:t>) czyli nie podlegają wolą stron, nie mogą być modyfikowane przez strony stosunku prawnego – upoważniają do działania i zobowiązują do określonego działania.</a:t>
            </a:r>
          </a:p>
          <a:p>
            <a:pPr marL="0" indent="0" algn="just">
              <a:buNone/>
            </a:pPr>
            <a:r>
              <a:rPr lang="pl-PL" sz="2400" dirty="0"/>
              <a:t> </a:t>
            </a:r>
          </a:p>
          <a:p>
            <a:pPr marL="0" indent="0" algn="just">
              <a:buNone/>
            </a:pPr>
            <a:r>
              <a:rPr lang="pl-PL" sz="2400" dirty="0"/>
              <a:t> </a:t>
            </a:r>
          </a:p>
          <a:p>
            <a:pPr algn="just"/>
            <a:r>
              <a:rPr lang="pl-PL" sz="2400" dirty="0"/>
              <a:t>Prawo publiczne gospodarcze dotyczy sytuacji prawnej przedsiębiorcy i chroni przede wszystkim interes publiczny</a:t>
            </a:r>
            <a:r>
              <a:rPr lang="pl-PL" dirty="0"/>
              <a:t>.</a:t>
            </a:r>
          </a:p>
          <a:p>
            <a:endParaRPr lang="pl-PL" dirty="0"/>
          </a:p>
        </p:txBody>
      </p:sp>
    </p:spTree>
    <p:extLst>
      <p:ext uri="{BB962C8B-B14F-4D97-AF65-F5344CB8AC3E}">
        <p14:creationId xmlns:p14="http://schemas.microsoft.com/office/powerpoint/2010/main" val="368216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buNone/>
            </a:pPr>
            <a:r>
              <a:rPr lang="pl-PL" b="1" dirty="0"/>
              <a:t> </a:t>
            </a:r>
          </a:p>
          <a:p>
            <a:pPr marL="0" indent="0" algn="just">
              <a:buNone/>
            </a:pPr>
            <a:endParaRPr lang="pl-PL" sz="2400" dirty="0"/>
          </a:p>
          <a:p>
            <a:pPr algn="just"/>
            <a:r>
              <a:rPr lang="pl-PL" sz="2400" dirty="0"/>
              <a:t>Zawiera element władztwa – normy upoważniają do stosowania władztwa określone podmioty publiczne oraz regulują zakres i sposób realizacji władztwa.</a:t>
            </a:r>
          </a:p>
          <a:p>
            <a:pPr algn="just"/>
            <a:endParaRPr lang="pl-PL" sz="2400" dirty="0"/>
          </a:p>
          <a:p>
            <a:pPr algn="just"/>
            <a:r>
              <a:rPr lang="pl-PL" sz="2400" dirty="0"/>
              <a:t>Co najmniej jednym adresatem jego norm są organy władzy mogące władczo określać sytuację przedsiębiorcy.</a:t>
            </a:r>
          </a:p>
          <a:p>
            <a:pPr marL="0" indent="0" algn="just">
              <a:buNone/>
            </a:pPr>
            <a:r>
              <a:rPr lang="pl-PL" sz="2400" dirty="0"/>
              <a:t>Prawo pub. gospodarcze jest prawem ingerencji państwa w sytuację prawną przedsiębiorcy</a:t>
            </a:r>
          </a:p>
          <a:p>
            <a:pPr marL="0" indent="0">
              <a:buNone/>
            </a:pPr>
            <a:endParaRPr lang="pl-PL" dirty="0"/>
          </a:p>
        </p:txBody>
      </p:sp>
    </p:spTree>
    <p:extLst>
      <p:ext uri="{BB962C8B-B14F-4D97-AF65-F5344CB8AC3E}">
        <p14:creationId xmlns:p14="http://schemas.microsoft.com/office/powerpoint/2010/main" val="100018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r>
              <a:rPr lang="pl-PL" sz="2000" b="1" dirty="0"/>
              <a:t> </a:t>
            </a:r>
          </a:p>
          <a:p>
            <a:pPr algn="just"/>
            <a:r>
              <a:rPr lang="pl-PL" sz="2000" dirty="0"/>
              <a:t>Dlaczego publiczne gospodarcze a nie administracyjne gospodarcze?</a:t>
            </a:r>
          </a:p>
          <a:p>
            <a:pPr marL="0" indent="0" algn="just">
              <a:buNone/>
            </a:pPr>
            <a:r>
              <a:rPr lang="pl-PL" sz="2000" dirty="0"/>
              <a:t>Dlatego, że w rozważaniach nad prawem gospodarczym sięga się również do rozwiązań z zakresu prawa konstytucyjnego. Dla praw gospodarczego zasady i wartości konstytucyjne stanowią bardzo ważną podstawę. Przede wszystkim w kontekście wolności działalności gospodarczej.</a:t>
            </a:r>
          </a:p>
          <a:p>
            <a:pPr marL="0" indent="0" algn="just">
              <a:buNone/>
            </a:pPr>
            <a:endParaRPr lang="pl-PL" sz="2000" dirty="0"/>
          </a:p>
          <a:p>
            <a:pPr algn="just"/>
            <a:r>
              <a:rPr lang="pl-PL" sz="2000" dirty="0"/>
              <a:t>Prowadzenie działalności gospodarczej obwarowane jest całym bardzo szerokim wachlarzem regulacji od prawa konstytucyjnego i administracyjnego poprzez prawo podatkowe i ubezpieczeń społecznych po prawo cywilne i handlowe.</a:t>
            </a:r>
          </a:p>
          <a:p>
            <a:pPr marL="0" indent="0" algn="just">
              <a:buNone/>
            </a:pPr>
            <a:endParaRPr lang="pl-PL" sz="2000" dirty="0"/>
          </a:p>
        </p:txBody>
      </p:sp>
    </p:spTree>
    <p:extLst>
      <p:ext uri="{BB962C8B-B14F-4D97-AF65-F5344CB8AC3E}">
        <p14:creationId xmlns:p14="http://schemas.microsoft.com/office/powerpoint/2010/main" val="2816283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r>
              <a:rPr lang="pl-PL" sz="2400" b="1" dirty="0"/>
              <a:t> </a:t>
            </a:r>
          </a:p>
          <a:p>
            <a:pPr algn="just"/>
            <a:r>
              <a:rPr lang="pl-PL" sz="2400" dirty="0"/>
              <a:t>System źródeł prawa publicznego gospodarczego – to oprócz Konstytucji RP i ustaw w przeważającym zakresie ok. 80% to prawo  UE. </a:t>
            </a:r>
          </a:p>
          <a:p>
            <a:pPr marL="0" indent="0" algn="just">
              <a:buNone/>
            </a:pPr>
            <a:r>
              <a:rPr lang="pl-PL" sz="2400" dirty="0"/>
              <a:t>Specyfiką prawa publicznego gospodarczego jest niewielki zakres stosowania prawa miejscowego, a istotne dla wielu gałęzi gospodarki prawo wewnętrzne oraz wydawane przez organizacje gospodarcze i zawodowe.</a:t>
            </a:r>
          </a:p>
          <a:p>
            <a:pPr marL="0" indent="0" algn="just">
              <a:buNone/>
            </a:pPr>
            <a:endParaRPr lang="pl-PL" sz="2400" dirty="0"/>
          </a:p>
          <a:p>
            <a:pPr algn="just"/>
            <a:r>
              <a:rPr lang="pl-PL" sz="2400" dirty="0"/>
              <a:t>Problem swoistych źródeł prawa np. w dziedzinie prawa bankowego. Specyficzna rola podmiotów publicznych, np. NBP, Prezesa Urzędu Regulacji Energetyki, Prezesa Urzędu Ochrony Konkurencji i Konsumenta. </a:t>
            </a:r>
          </a:p>
          <a:p>
            <a:pPr marL="0" indent="0" algn="just">
              <a:buNone/>
            </a:pPr>
            <a:endParaRPr lang="pl-PL" sz="2400" dirty="0"/>
          </a:p>
        </p:txBody>
      </p:sp>
    </p:spTree>
    <p:extLst>
      <p:ext uri="{BB962C8B-B14F-4D97-AF65-F5344CB8AC3E}">
        <p14:creationId xmlns:p14="http://schemas.microsoft.com/office/powerpoint/2010/main" val="2478206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lnSpcReduction="10000"/>
          </a:bodyPr>
          <a:lstStyle/>
          <a:p>
            <a:pPr marL="0" indent="0" algn="just">
              <a:buNone/>
            </a:pPr>
            <a:r>
              <a:rPr lang="pl-PL" b="1" dirty="0"/>
              <a:t>Znaczenie Konstytucji RP dla prawa publicznego gospodarczego.</a:t>
            </a:r>
          </a:p>
          <a:p>
            <a:pPr marL="0" indent="0" algn="just">
              <a:buNone/>
            </a:pPr>
            <a:endParaRPr lang="pl-PL" sz="2400" b="1" dirty="0"/>
          </a:p>
          <a:p>
            <a:r>
              <a:rPr lang="pl-PL" sz="2000" b="1" dirty="0"/>
              <a:t>Art.  20.  [Zasada społecznej gospodarki rynkowej]</a:t>
            </a:r>
          </a:p>
          <a:p>
            <a:pPr marL="0" indent="0" algn="just">
              <a:buNone/>
            </a:pPr>
            <a:r>
              <a:rPr lang="pl-PL" sz="2000" dirty="0"/>
              <a:t> Społeczna gospodarka rynkowa oparta na wolności działalności gospodarczej, własności prywatnej oraz solidarności, dialogu i współpracy partnerów społecznych stanowi podstawę ustroju gospodarczego Rzeczypospolitej Polskiej.</a:t>
            </a:r>
          </a:p>
          <a:p>
            <a:pPr marL="0" indent="0" algn="just">
              <a:buNone/>
            </a:pPr>
            <a:endParaRPr lang="pl-PL" sz="2000" dirty="0"/>
          </a:p>
          <a:p>
            <a:pPr algn="just"/>
            <a:r>
              <a:rPr lang="pl-PL" sz="2000" dirty="0"/>
              <a:t>Konstytucja stanowiąc </a:t>
            </a:r>
            <a:r>
              <a:rPr lang="pl-PL" sz="2000" b="1" dirty="0"/>
              <a:t>zasadę społecznej gospodarki rynkowej</a:t>
            </a:r>
            <a:r>
              <a:rPr lang="pl-PL" sz="2000" dirty="0"/>
              <a:t>, nie definiuje jej. Pojęcie to w nauce prawa konstytucyjnego nie ma jednej, powszechnie przyjętej definicji. Brak jej jest również w orzecznictwie sądowym, w którym określane są jedynie elementy społecznej gospodarki rynkowej mające istotne znaczenie dla rozstrzygnięcia konkretnych spraw. Państwo realizując zasadę społecznej gospodarki rynkowej, musi zwracać uwagę na zasadę sprawiedliwości społecznej (art. 2) oraz zasadę nienaruszalności godności człowieka (art. 30). </a:t>
            </a:r>
          </a:p>
          <a:p>
            <a:pPr marL="0" indent="0" algn="just">
              <a:buNone/>
            </a:pPr>
            <a:endParaRPr lang="pl-PL" sz="2400" dirty="0"/>
          </a:p>
        </p:txBody>
      </p:sp>
    </p:spTree>
    <p:extLst>
      <p:ext uri="{BB962C8B-B14F-4D97-AF65-F5344CB8AC3E}">
        <p14:creationId xmlns:p14="http://schemas.microsoft.com/office/powerpoint/2010/main" val="126836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E96F5C-5F83-4B86-93C2-5A6B77721C34}"/>
              </a:ext>
            </a:extLst>
          </p:cNvPr>
          <p:cNvSpPr>
            <a:spLocks noGrp="1"/>
          </p:cNvSpPr>
          <p:nvPr>
            <p:ph type="title"/>
          </p:nvPr>
        </p:nvSpPr>
        <p:spPr>
          <a:xfrm>
            <a:off x="2589213" y="508700"/>
            <a:ext cx="8747572" cy="316923"/>
          </a:xfrm>
        </p:spPr>
        <p:txBody>
          <a:bodyPr>
            <a:normAutofit fontScale="90000"/>
          </a:bodyPr>
          <a:lstStyle/>
          <a:p>
            <a:r>
              <a:rPr lang="pl-PL" sz="1600" b="1" dirty="0"/>
              <a:t>Prawo publiczne gospodarcze</a:t>
            </a:r>
          </a:p>
        </p:txBody>
      </p:sp>
      <p:sp>
        <p:nvSpPr>
          <p:cNvPr id="3" name="Symbol zastępczy zawartości 2">
            <a:extLst>
              <a:ext uri="{FF2B5EF4-FFF2-40B4-BE49-F238E27FC236}">
                <a16:creationId xmlns:a16="http://schemas.microsoft.com/office/drawing/2014/main" id="{D4D97485-234D-4D96-8D46-9CA6AD51F328}"/>
              </a:ext>
            </a:extLst>
          </p:cNvPr>
          <p:cNvSpPr>
            <a:spLocks noGrp="1"/>
          </p:cNvSpPr>
          <p:nvPr>
            <p:ph idx="1"/>
          </p:nvPr>
        </p:nvSpPr>
        <p:spPr>
          <a:xfrm>
            <a:off x="2589213" y="1157056"/>
            <a:ext cx="8915400" cy="5607728"/>
          </a:xfrm>
        </p:spPr>
        <p:txBody>
          <a:bodyPr>
            <a:normAutofit/>
          </a:bodyPr>
          <a:lstStyle/>
          <a:p>
            <a:pPr marL="0" indent="0" algn="just">
              <a:buNone/>
            </a:pPr>
            <a:r>
              <a:rPr lang="pl-PL" b="1" dirty="0"/>
              <a:t>Znaczenie Konstytucji RP dla prawa publicznego gospodarczego.</a:t>
            </a:r>
          </a:p>
          <a:p>
            <a:pPr marL="0" indent="0" algn="just">
              <a:buNone/>
            </a:pPr>
            <a:endParaRPr lang="pl-PL" sz="2400" b="1" dirty="0"/>
          </a:p>
          <a:p>
            <a:pPr marL="0" indent="0" algn="just">
              <a:buNone/>
            </a:pPr>
            <a:endParaRPr lang="pl-PL" sz="2400" b="1" dirty="0"/>
          </a:p>
          <a:p>
            <a:pPr algn="just"/>
            <a:r>
              <a:rPr lang="pl-PL" sz="2200" dirty="0"/>
              <a:t>Korzystając z różnych instrumentów (nie tylko o charakterze prawnym, ale też posługując się subwencjami, podatkami itp.), państwo powinno </a:t>
            </a:r>
            <a:r>
              <a:rPr lang="pl-PL" sz="2200" u="sng" dirty="0"/>
              <a:t>zapewnić przestrzeganie sprawiedliwości społecznej w trakcie rozwoju gospodarczego i sterować powinno odpowiednio procesami gospodarczymi, tak aby możliwa była realizacja określonych przez nie celów społecznych</a:t>
            </a:r>
            <a:r>
              <a:rPr lang="pl-PL" sz="2200" dirty="0"/>
              <a:t>. </a:t>
            </a:r>
          </a:p>
          <a:p>
            <a:pPr marL="0" indent="0" algn="just">
              <a:buNone/>
            </a:pPr>
            <a:endParaRPr lang="pl-PL" sz="2400" dirty="0"/>
          </a:p>
        </p:txBody>
      </p:sp>
    </p:spTree>
    <p:extLst>
      <p:ext uri="{BB962C8B-B14F-4D97-AF65-F5344CB8AC3E}">
        <p14:creationId xmlns:p14="http://schemas.microsoft.com/office/powerpoint/2010/main" val="486977843"/>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{622585AB-513B-4AEF-A942-09C03357A88A}tf02892315</Template>
  <TotalTime>85</TotalTime>
  <Words>2894</Words>
  <Application>Microsoft Office PowerPoint</Application>
  <PresentationFormat>Panoramiczny</PresentationFormat>
  <Paragraphs>198</Paragraphs>
  <Slides>33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Century Gothic</vt:lpstr>
      <vt:lpstr>Wingdings 3</vt:lpstr>
      <vt:lpstr>Smuga</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lpstr>Prawo publiczne gospodarcze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publiczne gospodarcze</dc:title>
  <dc:creator>Maciek</dc:creator>
  <cp:lastModifiedBy>Maciek</cp:lastModifiedBy>
  <cp:revision>10</cp:revision>
  <dcterms:created xsi:type="dcterms:W3CDTF">2020-03-03T20:44:56Z</dcterms:created>
  <dcterms:modified xsi:type="dcterms:W3CDTF">2020-03-03T22:10:31Z</dcterms:modified>
</cp:coreProperties>
</file>