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73" r:id="rId5"/>
    <p:sldId id="267" r:id="rId6"/>
    <p:sldId id="268" r:id="rId7"/>
    <p:sldId id="269" r:id="rId8"/>
    <p:sldId id="270" r:id="rId9"/>
    <p:sldId id="258" r:id="rId10"/>
    <p:sldId id="259" r:id="rId11"/>
    <p:sldId id="260" r:id="rId12"/>
    <p:sldId id="271" r:id="rId13"/>
    <p:sldId id="272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314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8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44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95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0879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868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85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227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657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483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7843D-3337-4EF9-8156-9B46DB6028A3}" type="datetimeFigureOut">
              <a:rPr lang="pl-PL" smtClean="0"/>
              <a:t>2020-03-20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FF09D-4352-450F-A43C-ADE5AF0C1F8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7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orzeczenia-i-pisma-urzedowe/pisma-urzedowe/wykonywanie-zadan-wlasnych-przez-jednostki-samorza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Partnerstwo sektora publicznego i prywatnego w sferze usług komunalnych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Zagadnienia do wykładu z dnia 19 marca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4168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1) ustawy z dnia 19 grudnia 2008 r. o partnerstwie publiczno-prywatnym (Dz. U. z 2017 r. poz. 1834 oraz z 2018 r. poz. 1693);</a:t>
            </a:r>
          </a:p>
          <a:p>
            <a:pPr marL="0" indent="0">
              <a:buNone/>
            </a:pPr>
            <a:r>
              <a:rPr lang="pl-PL" dirty="0" smtClean="0"/>
              <a:t>2) ustawy z dnia 11 września 2019 r. – Prawo zamówień publicznych (</a:t>
            </a:r>
            <a:r>
              <a:rPr lang="pl-PL" dirty="0" err="1" smtClean="0"/>
              <a:t>Dz.U</a:t>
            </a:r>
            <a:r>
              <a:rPr lang="pl-PL" dirty="0" smtClean="0"/>
              <a:t>. poz. 2019);</a:t>
            </a:r>
          </a:p>
          <a:p>
            <a:pPr marL="0" indent="0">
              <a:buNone/>
            </a:pPr>
            <a:r>
              <a:rPr lang="pl-PL" dirty="0" smtClean="0"/>
              <a:t>3) ustawy z dnia 24 kwietnia 2003 r. o działalności pożytku publicznego</a:t>
            </a:r>
          </a:p>
          <a:p>
            <a:pPr marL="0" indent="0">
              <a:buNone/>
            </a:pPr>
            <a:r>
              <a:rPr lang="pl-PL" dirty="0" smtClean="0"/>
              <a:t>i o wolontariacie (</a:t>
            </a:r>
            <a:r>
              <a:rPr lang="pl-PL" dirty="0" err="1" smtClean="0"/>
              <a:t>Dz.U</a:t>
            </a:r>
            <a:r>
              <a:rPr lang="pl-PL" dirty="0" smtClean="0"/>
              <a:t>. z 2018 r. poz. 450, 650, 723 i 1365 oraz z 2019r. poz.37);</a:t>
            </a:r>
          </a:p>
          <a:p>
            <a:pPr marL="0" indent="0">
              <a:buNone/>
            </a:pPr>
            <a:r>
              <a:rPr lang="pl-PL" dirty="0" smtClean="0"/>
              <a:t>4) ustawy z dnia 16 grudnia 2010 r. o publicznym transporcie zbiorowym (Dz. U. z 2018 r. poz. 2016 i 2435);</a:t>
            </a:r>
          </a:p>
          <a:p>
            <a:pPr marL="0" indent="0">
              <a:buNone/>
            </a:pPr>
            <a:r>
              <a:rPr lang="pl-PL" dirty="0" smtClean="0"/>
              <a:t>5) ustawy z dnia 21 października 2016 r. o umowie koncesji na roboty budowlane lub usługi (Dz. U. poz. 1920 oraz z 2018 r. poz. 1669 i 1693).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66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Jeżeli do prowadzenia danego rodzaju działalności na podstawie innych ustaw jest wymagane uzyskanie zezwolenia, jednostki samorządu terytorialnego mogą powierzyć wykonywanie zadań wyłącznie podmiotowi posiadającemu wymagane zezwolenie.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3415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Z art. 3 wynika, że </a:t>
            </a:r>
            <a:r>
              <a:rPr lang="pl-PL" dirty="0"/>
              <a:t>jednostki </a:t>
            </a:r>
            <a:r>
              <a:rPr lang="pl-PL" dirty="0" smtClean="0"/>
              <a:t>samorządu terytorialnego </a:t>
            </a:r>
            <a:r>
              <a:rPr lang="pl-PL" dirty="0"/>
              <a:t>zlecając wykonanie określonego zadania publicznego poprzez zawieranie umów z innymi podmiotami </a:t>
            </a:r>
            <a:r>
              <a:rPr lang="pl-PL" dirty="0" smtClean="0"/>
              <a:t>mogą:</a:t>
            </a:r>
          </a:p>
          <a:p>
            <a:pPr marL="0" indent="0">
              <a:buNone/>
            </a:pPr>
            <a:r>
              <a:rPr lang="pl-PL" dirty="0" smtClean="0"/>
              <a:t>a) zastosować procedury wskazane w ustawach: o świadczeniach opieki zdrowotnej finansowanych ze środków publicznych oraz ustawy o finansach publicznych lub</a:t>
            </a:r>
          </a:p>
          <a:p>
            <a:pPr marL="0" indent="0">
              <a:buNone/>
            </a:pPr>
            <a:r>
              <a:rPr lang="pl-PL" dirty="0" smtClean="0"/>
              <a:t>b) zastosować odrębny tryb wskazany w ustawie, o której mowa w punkcie 1 lub 2 lub 3 lub 4 lub 5.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95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C. Banasiński, H. Gronkiewicz-Waltz, D. Szafrański, M. Wierzbowski, M. Wyrzykowski, </a:t>
            </a:r>
            <a:r>
              <a:rPr lang="pl-PL" i="1" dirty="0"/>
              <a:t>Prawo gospodarcze. Zagadnienia </a:t>
            </a:r>
            <a:r>
              <a:rPr lang="pl-PL" i="1" dirty="0" smtClean="0"/>
              <a:t>administracyjnoprawne</a:t>
            </a:r>
            <a:r>
              <a:rPr lang="pl-PL" dirty="0" smtClean="0"/>
              <a:t>, Warszawa 2005, s. 129.</a:t>
            </a:r>
            <a:endParaRPr lang="pl-PL" dirty="0"/>
          </a:p>
          <a:p>
            <a:r>
              <a:rPr lang="pl-PL" dirty="0" smtClean="0"/>
              <a:t>C</a:t>
            </a:r>
            <a:r>
              <a:rPr lang="pl-PL" dirty="0"/>
              <a:t>. Banasiński, M. Kulesza, D. Szafrański, </a:t>
            </a:r>
            <a:r>
              <a:rPr lang="pl-PL" i="1" dirty="0"/>
              <a:t>Ustawa o gospodarce komunalnej. Komentarz i przepisy </a:t>
            </a:r>
            <a:r>
              <a:rPr lang="pl-PL" i="1" dirty="0" smtClean="0"/>
              <a:t>towarzyszące</a:t>
            </a:r>
            <a:r>
              <a:rPr lang="pl-PL" dirty="0" smtClean="0"/>
              <a:t>, Dom Wydawniczy ABC 1997, s. 25.</a:t>
            </a:r>
          </a:p>
          <a:p>
            <a:r>
              <a:rPr lang="pl-PL" dirty="0" smtClean="0">
                <a:hlinkClick r:id="rId2"/>
              </a:rPr>
              <a:t>https://sip.lex.pl/orzeczenia-i-pisma-urzedowe/pisma-urzedowe/wykonywanie-zadan-wlasnych-przez-jednostki-samorzadu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249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Gospodarka komunalna obejmuje w szczególności zadania o charakterze użyteczności publicznej, których celem jest bieżące i nieprzerwane zaspokajanie zbiorowych potrzeb ludności w drodze świadczenia usług powszechnie dostępnych.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138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Gmina, powiat, województwo mają, co </a:t>
            </a:r>
            <a:r>
              <a:rPr lang="pl-PL" dirty="0"/>
              <a:t>do zasady, </a:t>
            </a:r>
            <a:r>
              <a:rPr lang="pl-PL" dirty="0" smtClean="0"/>
              <a:t>swobodę </a:t>
            </a:r>
            <a:r>
              <a:rPr lang="pl-PL" dirty="0"/>
              <a:t>decydowania o sposobie i formie wykonywania zadań własnych.</a:t>
            </a:r>
          </a:p>
        </p:txBody>
      </p:sp>
    </p:spTree>
    <p:extLst>
      <p:ext uri="{BB962C8B-B14F-4D97-AF65-F5344CB8AC3E}">
        <p14:creationId xmlns:p14="http://schemas.microsoft.com/office/powerpoint/2010/main" val="1062678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Wynika to z art. Art. 4 ustawy o gospodarce komunalnej zgodnie z którym: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Jeżeli przepisy szczególne nie stanowią inaczej, organy stanowiące jednostek samorządu terytorialnego postanawiają o: </a:t>
            </a:r>
          </a:p>
          <a:p>
            <a:pPr marL="514350" indent="-514350">
              <a:buAutoNum type="arabicParenR"/>
            </a:pPr>
            <a:r>
              <a:rPr lang="pl-PL" dirty="0" smtClean="0"/>
              <a:t>wyborze sposobu prowadzenia i form gospodarki komunalnej; </a:t>
            </a:r>
          </a:p>
          <a:p>
            <a:pPr marL="514350" indent="-514350">
              <a:buAutoNum type="arabicParenR"/>
            </a:pPr>
            <a:r>
              <a:rPr lang="pl-PL" dirty="0" smtClean="0"/>
              <a:t>wysokości cen i opłat albo o sposobie ustalania cen i opłat za usługi komunalne o charakterze użyteczności publicznej oraz za korzystanie z obiektów i urządzeń użyteczności publicznej jednostek samorządu terytorialnego.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40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 Jednostka samorządowa może wykonywać </a:t>
            </a:r>
            <a:r>
              <a:rPr lang="pl-PL" dirty="0"/>
              <a:t>zadania własne podejmowane w celu zaspokojenia zbiorowych potrzeb </a:t>
            </a:r>
            <a:r>
              <a:rPr lang="pl-PL" dirty="0" smtClean="0"/>
              <a:t>wspólnoty w formie :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jednostki </a:t>
            </a:r>
            <a:r>
              <a:rPr lang="pl-PL" dirty="0"/>
              <a:t>organizacyjnej niewyodrębnionej ze swojej </a:t>
            </a:r>
            <a:r>
              <a:rPr lang="pl-PL" dirty="0" smtClean="0"/>
              <a:t>struktury,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- utworzonego </a:t>
            </a:r>
            <a:r>
              <a:rPr lang="pl-PL" dirty="0"/>
              <a:t>przez siebie podmiotu prawa prywatnego, w szczególności spółki prawa handlowego,</a:t>
            </a:r>
          </a:p>
          <a:p>
            <a:pPr marL="0" indent="0">
              <a:buNone/>
            </a:pPr>
            <a:r>
              <a:rPr lang="pl-PL" dirty="0"/>
              <a:t>- poprzez powierzenie wykonania określonych zadań osobom trzecim na podstawie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8197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Gdy jednostka samorządowa wykonuje </a:t>
            </a:r>
            <a:r>
              <a:rPr lang="pl-PL" dirty="0"/>
              <a:t>swoje zadania publiczne przy pomocy jednostek organizacyjnych, utworzonych w oparciu o przepisy ustawy o finansach publicznych i działających w ramach osobowości prawnej jednostki samorządu terytorialnego, mamy do czynienia z samodzielnym wykonywaniem zadań przez </a:t>
            </a:r>
            <a:r>
              <a:rPr lang="pl-PL" dirty="0" smtClean="0"/>
              <a:t>jednostkę samorządową.</a:t>
            </a:r>
            <a:r>
              <a:rPr lang="pl-P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5024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mtClean="0"/>
          </a:p>
          <a:p>
            <a:pPr marL="0" indent="0">
              <a:buNone/>
            </a:pPr>
            <a:r>
              <a:rPr lang="pl-PL" smtClean="0"/>
              <a:t>Jednostki </a:t>
            </a:r>
            <a:r>
              <a:rPr lang="pl-PL" dirty="0" smtClean="0"/>
              <a:t>samorządu terytorialnego mogą tworzyć spółki z ograniczoną odpowiedzialnością lub spółki akcyjne, a także mogą przystępować do takich spółek. Odbywa </a:t>
            </a:r>
            <a:r>
              <a:rPr lang="pl-PL" dirty="0"/>
              <a:t>się </a:t>
            </a:r>
            <a:r>
              <a:rPr lang="pl-PL" dirty="0" smtClean="0"/>
              <a:t>to na </a:t>
            </a:r>
            <a:r>
              <a:rPr lang="pl-PL" dirty="0"/>
              <a:t>zasadach określonych Kodeksem spółek handlowych. </a:t>
            </a:r>
          </a:p>
        </p:txBody>
      </p:sp>
    </p:spTree>
    <p:extLst>
      <p:ext uri="{BB962C8B-B14F-4D97-AF65-F5344CB8AC3E}">
        <p14:creationId xmlns:p14="http://schemas.microsoft.com/office/powerpoint/2010/main" val="251304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celu wykonywania zadań </a:t>
            </a:r>
            <a:r>
              <a:rPr lang="pl-PL" dirty="0" smtClean="0"/>
              <a:t>jednostka samorządowa </a:t>
            </a:r>
            <a:r>
              <a:rPr lang="pl-PL" dirty="0"/>
              <a:t>może </a:t>
            </a:r>
            <a:r>
              <a:rPr lang="pl-PL" dirty="0" smtClean="0"/>
              <a:t>zlecać </a:t>
            </a:r>
            <a:r>
              <a:rPr lang="pl-PL" dirty="0"/>
              <a:t>ich wykonanie poprzez zawieranie umów z innymi </a:t>
            </a:r>
            <a:r>
              <a:rPr lang="pl-PL" dirty="0" smtClean="0"/>
              <a:t>podmiotami, w tym z organizacjami pozarządowymi. Są to  podmioty odrębne </a:t>
            </a:r>
            <a:r>
              <a:rPr lang="pl-PL" dirty="0"/>
              <a:t>organizacyjnie i </a:t>
            </a:r>
            <a:r>
              <a:rPr lang="pl-PL" dirty="0" smtClean="0"/>
              <a:t>zdolne </a:t>
            </a:r>
            <a:r>
              <a:rPr lang="pl-PL" dirty="0"/>
              <a:t>do zawierania umów we własnym </a:t>
            </a:r>
            <a:r>
              <a:rPr lang="pl-PL" dirty="0" smtClean="0"/>
              <a:t>imieniu.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7910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Gospodarka komunalna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Zgodnie z art. 3 ustawy o gospodarce komunalnej:</a:t>
            </a:r>
          </a:p>
          <a:p>
            <a:pPr marL="0" indent="0">
              <a:buNone/>
            </a:pPr>
            <a:r>
              <a:rPr lang="pl-PL" dirty="0" smtClean="0"/>
              <a:t>Jednostki samorządu terytorialnego w drodze umowy mogą powierzać wykonywanie zadań z zakresu gospodarki komunalnej osobom fizycznym, osobom prawnym lub jednostkom organizacyjnym nieposiadającym osobowości prawnej z uwzględnieniem przepisów ustawy z dnia 27 sierpnia 2004 r. o świadczeniach opieki zdrowotnej finansowanych ze środków publicznych (Dz. U. z 2018 r. poz. 1510, z </a:t>
            </a:r>
            <a:r>
              <a:rPr lang="pl-PL" dirty="0" err="1" smtClean="0"/>
              <a:t>późn</a:t>
            </a:r>
            <a:r>
              <a:rPr lang="pl-PL" dirty="0" smtClean="0"/>
              <a:t>. zm.) oraz przepisów ustawy z dnia 27 sierpnia 2009 r. o finansach publicznych (Dz. U. z 2017 r. poz. 2077, z </a:t>
            </a:r>
            <a:r>
              <a:rPr lang="pl-PL" dirty="0" err="1" smtClean="0"/>
              <a:t>późn</a:t>
            </a:r>
            <a:r>
              <a:rPr lang="pl-PL" dirty="0" smtClean="0"/>
              <a:t>. zm.) na zasadach ogólnych albo w trybie przepisów: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9850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</TotalTime>
  <Words>710</Words>
  <Application>Microsoft Office PowerPoint</Application>
  <PresentationFormat>Pokaz na ekranie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Partnerstwo sektora publicznego i prywatnego w sferze usług komunalnych</vt:lpstr>
      <vt:lpstr>Gospodarka komunalna </vt:lpstr>
      <vt:lpstr>Gospodarka komunalna</vt:lpstr>
      <vt:lpstr>Gospodarka komunalna</vt:lpstr>
      <vt:lpstr>Gospodarka komunalna</vt:lpstr>
      <vt:lpstr>Gospodarka komunalna</vt:lpstr>
      <vt:lpstr>Gospodarka komunalna</vt:lpstr>
      <vt:lpstr>Gospodarka komunalna</vt:lpstr>
      <vt:lpstr>Gospodarka komunalna</vt:lpstr>
      <vt:lpstr>Gospodarka komunalna</vt:lpstr>
      <vt:lpstr>Gospodarka komunalna</vt:lpstr>
      <vt:lpstr>Gospodarka komunalna</vt:lpstr>
      <vt:lpstr>Źródła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Partnerstwo sektora publicznego i prywatnego w sferze usług komunalnych</dc:title>
  <dc:creator>kisała</dc:creator>
  <cp:lastModifiedBy>kisała</cp:lastModifiedBy>
  <cp:revision>38</cp:revision>
  <dcterms:created xsi:type="dcterms:W3CDTF">2020-03-18T16:25:21Z</dcterms:created>
  <dcterms:modified xsi:type="dcterms:W3CDTF">2020-03-20T09:29:53Z</dcterms:modified>
</cp:coreProperties>
</file>