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66" r:id="rId5"/>
    <p:sldId id="267" r:id="rId6"/>
    <p:sldId id="268" r:id="rId7"/>
    <p:sldId id="269" r:id="rId8"/>
    <p:sldId id="270" r:id="rId9"/>
    <p:sldId id="271" r:id="rId10"/>
    <p:sldId id="272" r:id="rId11"/>
    <p:sldId id="273" r:id="rId12"/>
    <p:sldId id="274" r:id="rId13"/>
    <p:sldId id="275" r:id="rId14"/>
    <p:sldId id="257" r:id="rId15"/>
    <p:sldId id="258" r:id="rId16"/>
    <p:sldId id="259" r:id="rId1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284"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45334A3E-6351-407D-BD6D-C43B290D8D35}" type="datetimeFigureOut">
              <a:rPr lang="pl-PL" smtClean="0"/>
              <a:t>2020-03-25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9858761-BC3A-4EA0-BDC1-0DD89C478573}" type="slidenum">
              <a:rPr lang="pl-PL" smtClean="0"/>
              <a:t>‹#›</a:t>
            </a:fld>
            <a:endParaRPr lang="pl-PL"/>
          </a:p>
        </p:txBody>
      </p:sp>
    </p:spTree>
    <p:extLst>
      <p:ext uri="{BB962C8B-B14F-4D97-AF65-F5344CB8AC3E}">
        <p14:creationId xmlns:p14="http://schemas.microsoft.com/office/powerpoint/2010/main" val="1476267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5334A3E-6351-407D-BD6D-C43B290D8D35}" type="datetimeFigureOut">
              <a:rPr lang="pl-PL" smtClean="0"/>
              <a:t>2020-03-25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9858761-BC3A-4EA0-BDC1-0DD89C478573}" type="slidenum">
              <a:rPr lang="pl-PL" smtClean="0"/>
              <a:t>‹#›</a:t>
            </a:fld>
            <a:endParaRPr lang="pl-PL"/>
          </a:p>
        </p:txBody>
      </p:sp>
    </p:spTree>
    <p:extLst>
      <p:ext uri="{BB962C8B-B14F-4D97-AF65-F5344CB8AC3E}">
        <p14:creationId xmlns:p14="http://schemas.microsoft.com/office/powerpoint/2010/main" val="1219432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5334A3E-6351-407D-BD6D-C43B290D8D35}" type="datetimeFigureOut">
              <a:rPr lang="pl-PL" smtClean="0"/>
              <a:t>2020-03-25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9858761-BC3A-4EA0-BDC1-0DD89C478573}" type="slidenum">
              <a:rPr lang="pl-PL" smtClean="0"/>
              <a:t>‹#›</a:t>
            </a:fld>
            <a:endParaRPr lang="pl-PL"/>
          </a:p>
        </p:txBody>
      </p:sp>
    </p:spTree>
    <p:extLst>
      <p:ext uri="{BB962C8B-B14F-4D97-AF65-F5344CB8AC3E}">
        <p14:creationId xmlns:p14="http://schemas.microsoft.com/office/powerpoint/2010/main" val="3980912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5334A3E-6351-407D-BD6D-C43B290D8D35}" type="datetimeFigureOut">
              <a:rPr lang="pl-PL" smtClean="0"/>
              <a:t>2020-03-25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9858761-BC3A-4EA0-BDC1-0DD89C478573}" type="slidenum">
              <a:rPr lang="pl-PL" smtClean="0"/>
              <a:t>‹#›</a:t>
            </a:fld>
            <a:endParaRPr lang="pl-PL"/>
          </a:p>
        </p:txBody>
      </p:sp>
    </p:spTree>
    <p:extLst>
      <p:ext uri="{BB962C8B-B14F-4D97-AF65-F5344CB8AC3E}">
        <p14:creationId xmlns:p14="http://schemas.microsoft.com/office/powerpoint/2010/main" val="645833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45334A3E-6351-407D-BD6D-C43B290D8D35}" type="datetimeFigureOut">
              <a:rPr lang="pl-PL" smtClean="0"/>
              <a:t>2020-03-25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9858761-BC3A-4EA0-BDC1-0DD89C478573}" type="slidenum">
              <a:rPr lang="pl-PL" smtClean="0"/>
              <a:t>‹#›</a:t>
            </a:fld>
            <a:endParaRPr lang="pl-PL"/>
          </a:p>
        </p:txBody>
      </p:sp>
    </p:spTree>
    <p:extLst>
      <p:ext uri="{BB962C8B-B14F-4D97-AF65-F5344CB8AC3E}">
        <p14:creationId xmlns:p14="http://schemas.microsoft.com/office/powerpoint/2010/main" val="2778567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45334A3E-6351-407D-BD6D-C43B290D8D35}" type="datetimeFigureOut">
              <a:rPr lang="pl-PL" smtClean="0"/>
              <a:t>2020-03-25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F9858761-BC3A-4EA0-BDC1-0DD89C478573}" type="slidenum">
              <a:rPr lang="pl-PL" smtClean="0"/>
              <a:t>‹#›</a:t>
            </a:fld>
            <a:endParaRPr lang="pl-PL"/>
          </a:p>
        </p:txBody>
      </p:sp>
    </p:spTree>
    <p:extLst>
      <p:ext uri="{BB962C8B-B14F-4D97-AF65-F5344CB8AC3E}">
        <p14:creationId xmlns:p14="http://schemas.microsoft.com/office/powerpoint/2010/main" val="1255250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45334A3E-6351-407D-BD6D-C43B290D8D35}" type="datetimeFigureOut">
              <a:rPr lang="pl-PL" smtClean="0"/>
              <a:t>2020-03-25</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F9858761-BC3A-4EA0-BDC1-0DD89C478573}" type="slidenum">
              <a:rPr lang="pl-PL" smtClean="0"/>
              <a:t>‹#›</a:t>
            </a:fld>
            <a:endParaRPr lang="pl-PL"/>
          </a:p>
        </p:txBody>
      </p:sp>
    </p:spTree>
    <p:extLst>
      <p:ext uri="{BB962C8B-B14F-4D97-AF65-F5344CB8AC3E}">
        <p14:creationId xmlns:p14="http://schemas.microsoft.com/office/powerpoint/2010/main" val="118872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45334A3E-6351-407D-BD6D-C43B290D8D35}" type="datetimeFigureOut">
              <a:rPr lang="pl-PL" smtClean="0"/>
              <a:t>2020-03-25</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F9858761-BC3A-4EA0-BDC1-0DD89C478573}" type="slidenum">
              <a:rPr lang="pl-PL" smtClean="0"/>
              <a:t>‹#›</a:t>
            </a:fld>
            <a:endParaRPr lang="pl-PL"/>
          </a:p>
        </p:txBody>
      </p:sp>
    </p:spTree>
    <p:extLst>
      <p:ext uri="{BB962C8B-B14F-4D97-AF65-F5344CB8AC3E}">
        <p14:creationId xmlns:p14="http://schemas.microsoft.com/office/powerpoint/2010/main" val="2632559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45334A3E-6351-407D-BD6D-C43B290D8D35}" type="datetimeFigureOut">
              <a:rPr lang="pl-PL" smtClean="0"/>
              <a:t>2020-03-25</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F9858761-BC3A-4EA0-BDC1-0DD89C478573}" type="slidenum">
              <a:rPr lang="pl-PL" smtClean="0"/>
              <a:t>‹#›</a:t>
            </a:fld>
            <a:endParaRPr lang="pl-PL"/>
          </a:p>
        </p:txBody>
      </p:sp>
    </p:spTree>
    <p:extLst>
      <p:ext uri="{BB962C8B-B14F-4D97-AF65-F5344CB8AC3E}">
        <p14:creationId xmlns:p14="http://schemas.microsoft.com/office/powerpoint/2010/main" val="2961148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5334A3E-6351-407D-BD6D-C43B290D8D35}" type="datetimeFigureOut">
              <a:rPr lang="pl-PL" smtClean="0"/>
              <a:t>2020-03-25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F9858761-BC3A-4EA0-BDC1-0DD89C478573}" type="slidenum">
              <a:rPr lang="pl-PL" smtClean="0"/>
              <a:t>‹#›</a:t>
            </a:fld>
            <a:endParaRPr lang="pl-PL"/>
          </a:p>
        </p:txBody>
      </p:sp>
    </p:spTree>
    <p:extLst>
      <p:ext uri="{BB962C8B-B14F-4D97-AF65-F5344CB8AC3E}">
        <p14:creationId xmlns:p14="http://schemas.microsoft.com/office/powerpoint/2010/main" val="1076817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5334A3E-6351-407D-BD6D-C43B290D8D35}" type="datetimeFigureOut">
              <a:rPr lang="pl-PL" smtClean="0"/>
              <a:t>2020-03-25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F9858761-BC3A-4EA0-BDC1-0DD89C478573}" type="slidenum">
              <a:rPr lang="pl-PL" smtClean="0"/>
              <a:t>‹#›</a:t>
            </a:fld>
            <a:endParaRPr lang="pl-PL"/>
          </a:p>
        </p:txBody>
      </p:sp>
    </p:spTree>
    <p:extLst>
      <p:ext uri="{BB962C8B-B14F-4D97-AF65-F5344CB8AC3E}">
        <p14:creationId xmlns:p14="http://schemas.microsoft.com/office/powerpoint/2010/main" val="1848732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334A3E-6351-407D-BD6D-C43B290D8D35}" type="datetimeFigureOut">
              <a:rPr lang="pl-PL" smtClean="0"/>
              <a:t>2020-03-25</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858761-BC3A-4EA0-BDC1-0DD89C478573}" type="slidenum">
              <a:rPr lang="pl-PL" smtClean="0"/>
              <a:t>‹#›</a:t>
            </a:fld>
            <a:endParaRPr lang="pl-PL"/>
          </a:p>
        </p:txBody>
      </p:sp>
    </p:spTree>
    <p:extLst>
      <p:ext uri="{BB962C8B-B14F-4D97-AF65-F5344CB8AC3E}">
        <p14:creationId xmlns:p14="http://schemas.microsoft.com/office/powerpoint/2010/main" val="3678159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r>
              <a:rPr lang="pl-PL" dirty="0" smtClean="0"/>
              <a:t>Partnerstwo sektora publicznego i prywatnego w sferze usług komunalnych</a:t>
            </a:r>
            <a:endParaRPr lang="pl-PL" dirty="0"/>
          </a:p>
        </p:txBody>
      </p:sp>
      <p:sp>
        <p:nvSpPr>
          <p:cNvPr id="3" name="Podtytuł 2"/>
          <p:cNvSpPr>
            <a:spLocks noGrp="1"/>
          </p:cNvSpPr>
          <p:nvPr>
            <p:ph type="subTitle" idx="1"/>
          </p:nvPr>
        </p:nvSpPr>
        <p:spPr/>
        <p:txBody>
          <a:bodyPr/>
          <a:lstStyle/>
          <a:p>
            <a:r>
              <a:rPr lang="pl-PL" dirty="0" smtClean="0"/>
              <a:t>Zagadnienia do wykładu z dnia 26 marca 2020 r.</a:t>
            </a:r>
          </a:p>
          <a:p>
            <a:endParaRPr lang="pl-PL" dirty="0"/>
          </a:p>
        </p:txBody>
      </p:sp>
    </p:spTree>
    <p:extLst>
      <p:ext uri="{BB962C8B-B14F-4D97-AF65-F5344CB8AC3E}">
        <p14:creationId xmlns:p14="http://schemas.microsoft.com/office/powerpoint/2010/main" val="3806458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600" dirty="0" smtClean="0"/>
              <a:t>Ustawa o świadczeniach opieki zdrowotnej finansowanych ze środków publicznych</a:t>
            </a:r>
            <a:endParaRPr lang="pl-PL" sz="3600" dirty="0"/>
          </a:p>
        </p:txBody>
      </p:sp>
      <p:sp>
        <p:nvSpPr>
          <p:cNvPr id="3" name="Symbol zastępczy zawartości 2"/>
          <p:cNvSpPr>
            <a:spLocks noGrp="1"/>
          </p:cNvSpPr>
          <p:nvPr>
            <p:ph idx="1"/>
          </p:nvPr>
        </p:nvSpPr>
        <p:spPr/>
        <p:txBody>
          <a:bodyPr/>
          <a:lstStyle/>
          <a:p>
            <a:pPr marL="0" indent="0">
              <a:buNone/>
            </a:pPr>
            <a:r>
              <a:rPr lang="pl-PL" dirty="0" smtClean="0"/>
              <a:t>Komisja w części niejawnej konkursu ofert może przeprowadzić negocjacje z oferentami. </a:t>
            </a:r>
          </a:p>
          <a:p>
            <a:pPr marL="0" indent="0">
              <a:buNone/>
            </a:pPr>
            <a:endParaRPr lang="pl-PL" dirty="0" smtClean="0"/>
          </a:p>
          <a:p>
            <a:pPr marL="0" indent="0">
              <a:buNone/>
            </a:pPr>
            <a:r>
              <a:rPr lang="pl-PL" dirty="0" smtClean="0"/>
              <a:t>Komisja ma obowiązek przeprowadzić negocjacje co najmniej z dwoma oferentami, o ile w konkursie bierze udział więcej niż jeden oferent.</a:t>
            </a:r>
            <a:endParaRPr lang="pl-PL" dirty="0"/>
          </a:p>
        </p:txBody>
      </p:sp>
    </p:spTree>
    <p:extLst>
      <p:ext uri="{BB962C8B-B14F-4D97-AF65-F5344CB8AC3E}">
        <p14:creationId xmlns:p14="http://schemas.microsoft.com/office/powerpoint/2010/main" val="1856982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600" dirty="0" smtClean="0"/>
              <a:t>Ustawa o świadczeniach opieki zdrowotnej finansowanych ze środków publicznych</a:t>
            </a:r>
            <a:endParaRPr lang="pl-PL" sz="3600" dirty="0"/>
          </a:p>
        </p:txBody>
      </p:sp>
      <p:sp>
        <p:nvSpPr>
          <p:cNvPr id="3" name="Symbol zastępczy zawartości 2"/>
          <p:cNvSpPr>
            <a:spLocks noGrp="1"/>
          </p:cNvSpPr>
          <p:nvPr>
            <p:ph idx="1"/>
          </p:nvPr>
        </p:nvSpPr>
        <p:spPr/>
        <p:txBody>
          <a:bodyPr>
            <a:normAutofit fontScale="85000" lnSpcReduction="10000"/>
          </a:bodyPr>
          <a:lstStyle/>
          <a:p>
            <a:r>
              <a:rPr lang="pl-PL" dirty="0" smtClean="0"/>
              <a:t>Przez rokowania rozumie się tryb zawierania umów, w którym prowadzi się postępowanie w sprawie ustalenia ceny i liczby świadczeń i warunków ich udzielania z taką liczbą świadczeniodawców, która zapewni wybór najkorzystniejszej oferty lub większej liczby ofert oraz sprawny przebieg postępowania, nie mniejszą jednak niż trzech, chyba że ze względu na specjalistyczny charakter świadczeń lub ograniczoną dostępność do świadczeń jest mniej świadczeniodawców mogących ich udzielać.</a:t>
            </a:r>
          </a:p>
          <a:p>
            <a:r>
              <a:rPr lang="pl-PL" dirty="0" smtClean="0"/>
              <a:t>Art. 144 wskazuje na przesłanki zastosowania rokowań.</a:t>
            </a:r>
            <a:endParaRPr lang="pl-PL" dirty="0"/>
          </a:p>
        </p:txBody>
      </p:sp>
    </p:spTree>
    <p:extLst>
      <p:ext uri="{BB962C8B-B14F-4D97-AF65-F5344CB8AC3E}">
        <p14:creationId xmlns:p14="http://schemas.microsoft.com/office/powerpoint/2010/main" val="2993365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600" dirty="0" smtClean="0"/>
              <a:t>Ustawa o świadczeniach opieki zdrowotnej finansowanych ze środków publicznych</a:t>
            </a:r>
            <a:endParaRPr lang="pl-PL" sz="3600" dirty="0"/>
          </a:p>
        </p:txBody>
      </p:sp>
      <p:sp>
        <p:nvSpPr>
          <p:cNvPr id="3" name="Symbol zastępczy zawartości 2"/>
          <p:cNvSpPr>
            <a:spLocks noGrp="1"/>
          </p:cNvSpPr>
          <p:nvPr>
            <p:ph idx="1"/>
          </p:nvPr>
        </p:nvSpPr>
        <p:spPr/>
        <p:txBody>
          <a:bodyPr>
            <a:normAutofit/>
          </a:bodyPr>
          <a:lstStyle/>
          <a:p>
            <a:r>
              <a:rPr lang="pl-PL" dirty="0" smtClean="0"/>
              <a:t>Jeżeli nie nastąpiło unieważnienie postępowania w sprawie zawarcia umowy komisja ogłasza o rozstrzygnięciu postępowania. </a:t>
            </a:r>
          </a:p>
          <a:p>
            <a:r>
              <a:rPr lang="pl-PL" dirty="0" smtClean="0"/>
              <a:t>Z chwilą ogłoszenia rozstrzygnięcia postępowania w sprawie zawarcia umów o udzielanie świadczeń opieki zdrowotnej następuje jego zakończenie.</a:t>
            </a:r>
          </a:p>
        </p:txBody>
      </p:sp>
    </p:spTree>
    <p:extLst>
      <p:ext uri="{BB962C8B-B14F-4D97-AF65-F5344CB8AC3E}">
        <p14:creationId xmlns:p14="http://schemas.microsoft.com/office/powerpoint/2010/main" val="2649121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600" dirty="0" smtClean="0"/>
              <a:t>Ustawa o świadczeniach opieki zdrowotnej finansowanych ze środków publicznych</a:t>
            </a:r>
            <a:endParaRPr lang="pl-PL" sz="3600" dirty="0"/>
          </a:p>
        </p:txBody>
      </p:sp>
      <p:sp>
        <p:nvSpPr>
          <p:cNvPr id="3" name="Symbol zastępczy zawartości 2"/>
          <p:cNvSpPr>
            <a:spLocks noGrp="1"/>
          </p:cNvSpPr>
          <p:nvPr>
            <p:ph idx="1"/>
          </p:nvPr>
        </p:nvSpPr>
        <p:spPr/>
        <p:txBody>
          <a:bodyPr/>
          <a:lstStyle/>
          <a:p>
            <a:pPr marL="0" indent="0">
              <a:buNone/>
            </a:pPr>
            <a:endParaRPr lang="pl-PL" dirty="0" smtClean="0"/>
          </a:p>
          <a:p>
            <a:pPr marL="0" indent="0">
              <a:buNone/>
            </a:pPr>
            <a:endParaRPr lang="pl-PL" dirty="0"/>
          </a:p>
          <a:p>
            <a:pPr marL="0" indent="0">
              <a:buNone/>
            </a:pPr>
            <a:r>
              <a:rPr lang="pl-PL" dirty="0" smtClean="0"/>
              <a:t>Proszę o analizę DZIAŁU VI Postępowanie w sprawie zawarcia umów ze świadczeniodawcami.</a:t>
            </a:r>
            <a:endParaRPr lang="pl-PL" dirty="0"/>
          </a:p>
        </p:txBody>
      </p:sp>
    </p:spTree>
    <p:extLst>
      <p:ext uri="{BB962C8B-B14F-4D97-AF65-F5344CB8AC3E}">
        <p14:creationId xmlns:p14="http://schemas.microsoft.com/office/powerpoint/2010/main" val="5528751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Ustawa o finansach publicznych</a:t>
            </a:r>
            <a:endParaRPr lang="pl-PL" dirty="0"/>
          </a:p>
        </p:txBody>
      </p:sp>
      <p:sp>
        <p:nvSpPr>
          <p:cNvPr id="3" name="Symbol zastępczy zawartości 2"/>
          <p:cNvSpPr>
            <a:spLocks noGrp="1"/>
          </p:cNvSpPr>
          <p:nvPr>
            <p:ph idx="1"/>
          </p:nvPr>
        </p:nvSpPr>
        <p:spPr/>
        <p:txBody>
          <a:bodyPr>
            <a:normAutofit/>
          </a:bodyPr>
          <a:lstStyle/>
          <a:p>
            <a:pPr marL="0" indent="0">
              <a:buNone/>
            </a:pPr>
            <a:r>
              <a:rPr lang="pl-PL" dirty="0" smtClean="0"/>
              <a:t>Zgodnie z art. 221 ustawy o finansach publicznych podmioty niezaliczane do sektora finansów publicznych i niedziałające w celu osiągnięcia zysku mogą otrzymywać z budżetu jednostki samorządu terytorialnego dotacje celowe na cele publiczne, związane z realizacją zadań tej jednostki, a także na dofinansowanie inwestycji związanych z realizacją tych zadań.</a:t>
            </a:r>
            <a:endParaRPr lang="pl-PL" dirty="0"/>
          </a:p>
        </p:txBody>
      </p:sp>
    </p:spTree>
    <p:extLst>
      <p:ext uri="{BB962C8B-B14F-4D97-AF65-F5344CB8AC3E}">
        <p14:creationId xmlns:p14="http://schemas.microsoft.com/office/powerpoint/2010/main" val="11279194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Ustawa o finansach publicznych</a:t>
            </a:r>
            <a:endParaRPr lang="pl-PL" dirty="0"/>
          </a:p>
        </p:txBody>
      </p:sp>
      <p:sp>
        <p:nvSpPr>
          <p:cNvPr id="3" name="Symbol zastępczy zawartości 2"/>
          <p:cNvSpPr>
            <a:spLocks noGrp="1"/>
          </p:cNvSpPr>
          <p:nvPr>
            <p:ph idx="1"/>
          </p:nvPr>
        </p:nvSpPr>
        <p:spPr/>
        <p:txBody>
          <a:bodyPr>
            <a:normAutofit/>
          </a:bodyPr>
          <a:lstStyle/>
          <a:p>
            <a:pPr marL="0" indent="0">
              <a:buNone/>
            </a:pPr>
            <a:r>
              <a:rPr lang="pl-PL" dirty="0" smtClean="0"/>
              <a:t>Zlecenie zadania i udzielenie dotacji następuje zgodnie z przepisami ustawy z dnia 24 kwietnia 2003 r. o działalności pożytku publicznego i o wolontariacie, a jeżeli dotyczy ono innych zadań niż określone w tej ustawie – na podstawie umowy jednostki samorządu terytorialnego z podmiotem</a:t>
            </a:r>
            <a:r>
              <a:rPr lang="pl-PL" dirty="0" smtClean="0"/>
              <a:t> niezaliczanym do sektora finansów publicznych i niedziałającym w celu osiągnięcia zysku.</a:t>
            </a:r>
            <a:endParaRPr lang="pl-PL" dirty="0"/>
          </a:p>
        </p:txBody>
      </p:sp>
    </p:spTree>
    <p:extLst>
      <p:ext uri="{BB962C8B-B14F-4D97-AF65-F5344CB8AC3E}">
        <p14:creationId xmlns:p14="http://schemas.microsoft.com/office/powerpoint/2010/main" val="842659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Ustawa o finansach publicznych</a:t>
            </a:r>
            <a:endParaRPr lang="pl-PL" dirty="0"/>
          </a:p>
        </p:txBody>
      </p:sp>
      <p:sp>
        <p:nvSpPr>
          <p:cNvPr id="3" name="Symbol zastępczy zawartości 2"/>
          <p:cNvSpPr>
            <a:spLocks noGrp="1"/>
          </p:cNvSpPr>
          <p:nvPr>
            <p:ph idx="1"/>
          </p:nvPr>
        </p:nvSpPr>
        <p:spPr/>
        <p:txBody>
          <a:bodyPr>
            <a:normAutofit fontScale="77500" lnSpcReduction="20000"/>
          </a:bodyPr>
          <a:lstStyle/>
          <a:p>
            <a:pPr marL="0" indent="0">
              <a:buNone/>
            </a:pPr>
            <a:r>
              <a:rPr lang="pl-PL" dirty="0" smtClean="0"/>
              <a:t>Umowa powinna określać: </a:t>
            </a:r>
          </a:p>
          <a:p>
            <a:pPr marL="514350" indent="-514350">
              <a:buAutoNum type="arabicParenR"/>
            </a:pPr>
            <a:r>
              <a:rPr lang="pl-PL" dirty="0" smtClean="0"/>
              <a:t>szczegółowy opis zadania, w tym cel, na jaki dotacja została przyznana, i termin jego wykonania; </a:t>
            </a:r>
          </a:p>
          <a:p>
            <a:pPr marL="514350" indent="-514350">
              <a:buAutoNum type="arabicParenR"/>
            </a:pPr>
            <a:r>
              <a:rPr lang="pl-PL" dirty="0" smtClean="0"/>
              <a:t>wysokość dotacji udzielanej podmiotowi wykonującemu zadanie i tryb płatności; </a:t>
            </a:r>
          </a:p>
          <a:p>
            <a:pPr marL="514350" indent="-514350">
              <a:buAutoNum type="arabicParenR"/>
            </a:pPr>
            <a:r>
              <a:rPr lang="pl-PL" dirty="0" smtClean="0"/>
              <a:t>termin wykorzystania dotacji, nie dłuższy niż do dnia 31 grudnia danego roku budżetowego; </a:t>
            </a:r>
          </a:p>
          <a:p>
            <a:pPr marL="514350" indent="-514350">
              <a:buAutoNum type="arabicParenR"/>
            </a:pPr>
            <a:r>
              <a:rPr lang="pl-PL" dirty="0" smtClean="0"/>
              <a:t>tryb kontroli wykonywania zadania; </a:t>
            </a:r>
          </a:p>
          <a:p>
            <a:pPr marL="514350" indent="-514350">
              <a:buAutoNum type="arabicParenR"/>
            </a:pPr>
            <a:r>
              <a:rPr lang="pl-PL" dirty="0" smtClean="0"/>
              <a:t>termin i sposób rozliczenia udzielonej dotacji; </a:t>
            </a:r>
          </a:p>
          <a:p>
            <a:pPr marL="514350" indent="-514350">
              <a:buAutoNum type="arabicParenR"/>
            </a:pPr>
            <a:r>
              <a:rPr lang="pl-PL" dirty="0" smtClean="0"/>
              <a:t>termin zwrotu niewykorzystanej części dotacji, nie dłuższy niż terminy zwrotu dotacji określone w niniejszym dziale. </a:t>
            </a:r>
            <a:endParaRPr lang="pl-PL" dirty="0"/>
          </a:p>
        </p:txBody>
      </p:sp>
    </p:spTree>
    <p:extLst>
      <p:ext uri="{BB962C8B-B14F-4D97-AF65-F5344CB8AC3E}">
        <p14:creationId xmlns:p14="http://schemas.microsoft.com/office/powerpoint/2010/main" val="3391620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Art. 3 ustawy o gospodarce komunalnej</a:t>
            </a:r>
            <a:endParaRPr lang="pl-PL" dirty="0"/>
          </a:p>
        </p:txBody>
      </p:sp>
      <p:sp>
        <p:nvSpPr>
          <p:cNvPr id="3" name="Symbol zastępczy zawartości 2"/>
          <p:cNvSpPr>
            <a:spLocks noGrp="1"/>
          </p:cNvSpPr>
          <p:nvPr>
            <p:ph idx="1"/>
          </p:nvPr>
        </p:nvSpPr>
        <p:spPr/>
        <p:txBody>
          <a:bodyPr>
            <a:normAutofit/>
          </a:bodyPr>
          <a:lstStyle/>
          <a:p>
            <a:pPr marL="0" indent="0">
              <a:buNone/>
            </a:pPr>
            <a:r>
              <a:rPr lang="pl-PL" dirty="0" smtClean="0"/>
              <a:t>Jednostka samorządu terytorialnego może powierzyć wykonywanie zadań z zakresu gospodarki komunalnej na postawie umowy zawartej w trybie wskazanym w ustawie z dnia 27 sierpnia 2004 r. o świadczeniach opieki zdrowotnej finansowanych ze środków publicznych oraz przepisów ustawy z dnia 27 sierpnia 2009 r. o finansach publicznych.</a:t>
            </a:r>
            <a:endParaRPr lang="pl-PL" dirty="0"/>
          </a:p>
        </p:txBody>
      </p:sp>
    </p:spTree>
    <p:extLst>
      <p:ext uri="{BB962C8B-B14F-4D97-AF65-F5344CB8AC3E}">
        <p14:creationId xmlns:p14="http://schemas.microsoft.com/office/powerpoint/2010/main" val="482820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600" dirty="0" smtClean="0"/>
              <a:t>Ustawa o świadczeniach opieki zdrowotnej finansowanych ze środków publicznych</a:t>
            </a:r>
            <a:endParaRPr lang="pl-PL" sz="3600" dirty="0"/>
          </a:p>
        </p:txBody>
      </p:sp>
      <p:sp>
        <p:nvSpPr>
          <p:cNvPr id="3" name="Symbol zastępczy zawartości 2"/>
          <p:cNvSpPr>
            <a:spLocks noGrp="1"/>
          </p:cNvSpPr>
          <p:nvPr>
            <p:ph idx="1"/>
          </p:nvPr>
        </p:nvSpPr>
        <p:spPr/>
        <p:txBody>
          <a:bodyPr/>
          <a:lstStyle/>
          <a:p>
            <a:pPr marL="0" indent="0">
              <a:buNone/>
            </a:pPr>
            <a:endParaRPr lang="pl-PL" dirty="0" smtClean="0"/>
          </a:p>
          <a:p>
            <a:pPr marL="0" indent="0">
              <a:buNone/>
            </a:pPr>
            <a:r>
              <a:rPr lang="pl-PL" dirty="0" smtClean="0"/>
              <a:t>Ustawa o świadczeniach opieki zdrowotnej finansowanych ze środków publicznych reguluje w Dziale VI p</a:t>
            </a:r>
            <a:r>
              <a:rPr lang="pl-PL" dirty="0" smtClean="0"/>
              <a:t>ostępowanie w sprawie zawarcia umów ze świadczeniodawcami.</a:t>
            </a:r>
            <a:endParaRPr lang="pl-PL" dirty="0"/>
          </a:p>
        </p:txBody>
      </p:sp>
    </p:spTree>
    <p:extLst>
      <p:ext uri="{BB962C8B-B14F-4D97-AF65-F5344CB8AC3E}">
        <p14:creationId xmlns:p14="http://schemas.microsoft.com/office/powerpoint/2010/main" val="1307844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600" dirty="0" smtClean="0"/>
              <a:t>Ustawa o świadczeniach opieki zdrowotnej finansowanych ze środków publicznych</a:t>
            </a:r>
            <a:endParaRPr lang="pl-PL" sz="3600" dirty="0"/>
          </a:p>
        </p:txBody>
      </p:sp>
      <p:sp>
        <p:nvSpPr>
          <p:cNvPr id="3" name="Symbol zastępczy zawartości 2"/>
          <p:cNvSpPr>
            <a:spLocks noGrp="1"/>
          </p:cNvSpPr>
          <p:nvPr>
            <p:ph idx="1"/>
          </p:nvPr>
        </p:nvSpPr>
        <p:spPr/>
        <p:txBody>
          <a:bodyPr/>
          <a:lstStyle/>
          <a:p>
            <a:pPr marL="0" indent="0">
              <a:buNone/>
            </a:pPr>
            <a:r>
              <a:rPr lang="pl-PL" dirty="0" smtClean="0"/>
              <a:t>Ustawa wskazuje na dwa tryby (art. 139):</a:t>
            </a:r>
          </a:p>
          <a:p>
            <a:pPr marL="0" indent="0">
              <a:buNone/>
            </a:pPr>
            <a:endParaRPr lang="pl-PL" dirty="0" smtClean="0"/>
          </a:p>
          <a:p>
            <a:pPr marL="0" indent="0">
              <a:buNone/>
            </a:pPr>
            <a:r>
              <a:rPr lang="pl-PL" dirty="0" smtClean="0"/>
              <a:t>1) konkurs ofert </a:t>
            </a:r>
          </a:p>
          <a:p>
            <a:pPr marL="0" indent="0">
              <a:buNone/>
            </a:pPr>
            <a:r>
              <a:rPr lang="pl-PL" dirty="0" smtClean="0"/>
              <a:t>albo </a:t>
            </a:r>
          </a:p>
          <a:p>
            <a:pPr marL="0" indent="0">
              <a:buNone/>
            </a:pPr>
            <a:r>
              <a:rPr lang="pl-PL" dirty="0" smtClean="0"/>
              <a:t>2) rokowania.</a:t>
            </a:r>
            <a:endParaRPr lang="pl-PL" dirty="0"/>
          </a:p>
        </p:txBody>
      </p:sp>
    </p:spTree>
    <p:extLst>
      <p:ext uri="{BB962C8B-B14F-4D97-AF65-F5344CB8AC3E}">
        <p14:creationId xmlns:p14="http://schemas.microsoft.com/office/powerpoint/2010/main" val="2184915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600" dirty="0" smtClean="0"/>
              <a:t>Ustawa o świadczeniach opieki zdrowotnej finansowanych ze środków publicznych</a:t>
            </a:r>
            <a:endParaRPr lang="pl-PL" sz="3600" dirty="0"/>
          </a:p>
        </p:txBody>
      </p:sp>
      <p:sp>
        <p:nvSpPr>
          <p:cNvPr id="3" name="Symbol zastępczy zawartości 2"/>
          <p:cNvSpPr>
            <a:spLocks noGrp="1"/>
          </p:cNvSpPr>
          <p:nvPr>
            <p:ph idx="1"/>
          </p:nvPr>
        </p:nvSpPr>
        <p:spPr/>
        <p:txBody>
          <a:bodyPr/>
          <a:lstStyle/>
          <a:p>
            <a:pPr marL="0" indent="0">
              <a:buNone/>
            </a:pPr>
            <a:r>
              <a:rPr lang="pl-PL" dirty="0" smtClean="0"/>
              <a:t>W celu przeprowadzenia postępowania w sprawie zawarcia umowy w trybie konkursu ofert zamieszcza się ogłoszenie zgodnie z przepisami wydanymi na podstawie ust. 9. </a:t>
            </a:r>
          </a:p>
          <a:p>
            <a:pPr marL="0" indent="0">
              <a:buNone/>
            </a:pPr>
            <a:r>
              <a:rPr lang="pl-PL" dirty="0" smtClean="0"/>
              <a:t>W celu przeprowadzenia rokowań po zamieszczeniu ogłoszenia wysyłane są  zaproszenia. (Art. 139)</a:t>
            </a:r>
            <a:endParaRPr lang="pl-PL" dirty="0"/>
          </a:p>
        </p:txBody>
      </p:sp>
    </p:spTree>
    <p:extLst>
      <p:ext uri="{BB962C8B-B14F-4D97-AF65-F5344CB8AC3E}">
        <p14:creationId xmlns:p14="http://schemas.microsoft.com/office/powerpoint/2010/main" val="2030877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600" dirty="0" smtClean="0"/>
              <a:t>Ustawa o świadczeniach opieki zdrowotnej finansowanych ze środków publicznych</a:t>
            </a:r>
            <a:endParaRPr lang="pl-PL" sz="3600" dirty="0"/>
          </a:p>
        </p:txBody>
      </p:sp>
      <p:sp>
        <p:nvSpPr>
          <p:cNvPr id="3" name="Symbol zastępczy zawartości 2"/>
          <p:cNvSpPr>
            <a:spLocks noGrp="1"/>
          </p:cNvSpPr>
          <p:nvPr>
            <p:ph idx="1"/>
          </p:nvPr>
        </p:nvSpPr>
        <p:spPr/>
        <p:txBody>
          <a:bodyPr>
            <a:normAutofit fontScale="92500" lnSpcReduction="20000"/>
          </a:bodyPr>
          <a:lstStyle/>
          <a:p>
            <a:pPr marL="0" indent="0">
              <a:buNone/>
            </a:pPr>
            <a:r>
              <a:rPr lang="pl-PL" dirty="0" smtClean="0"/>
              <a:t>Konkurs ofert składa się z części jawnej i niejawnej. </a:t>
            </a:r>
            <a:endParaRPr lang="pl-PL" dirty="0"/>
          </a:p>
          <a:p>
            <a:pPr marL="0" indent="0">
              <a:buNone/>
            </a:pPr>
            <a:r>
              <a:rPr lang="pl-PL" dirty="0" smtClean="0"/>
              <a:t>W części jawnej konkursu ofert komisja w obecności oferentów: </a:t>
            </a:r>
          </a:p>
          <a:p>
            <a:pPr marL="514350" indent="-514350">
              <a:buAutoNum type="arabicParenR"/>
            </a:pPr>
            <a:r>
              <a:rPr lang="pl-PL" dirty="0" smtClean="0"/>
              <a:t>stwierdza prawidłowość ogłoszenia konkursu ofert oraz liczbę złożonych ofert; </a:t>
            </a:r>
          </a:p>
          <a:p>
            <a:pPr marL="514350" indent="-514350">
              <a:buAutoNum type="arabicParenR"/>
            </a:pPr>
            <a:r>
              <a:rPr lang="pl-PL" dirty="0" smtClean="0"/>
              <a:t>otwiera koperty lub paczki z ofertami i ustala, które z ofert spełniają warunki określone w przepisach; </a:t>
            </a:r>
          </a:p>
          <a:p>
            <a:pPr marL="514350" indent="-514350">
              <a:buAutoNum type="arabicParenR"/>
            </a:pPr>
            <a:r>
              <a:rPr lang="pl-PL" dirty="0" smtClean="0"/>
              <a:t>przyjmuje do protokołu zgłoszone przez oferentów wyjaśnienia lub oświadczenia. </a:t>
            </a:r>
            <a:endParaRPr lang="pl-PL" dirty="0"/>
          </a:p>
        </p:txBody>
      </p:sp>
    </p:spTree>
    <p:extLst>
      <p:ext uri="{BB962C8B-B14F-4D97-AF65-F5344CB8AC3E}">
        <p14:creationId xmlns:p14="http://schemas.microsoft.com/office/powerpoint/2010/main" val="2089877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600" dirty="0" smtClean="0"/>
              <a:t>Ustawa o świadczeniach opieki zdrowotnej finansowanych ze środków publicznych</a:t>
            </a:r>
            <a:endParaRPr lang="pl-PL" sz="3600" dirty="0"/>
          </a:p>
        </p:txBody>
      </p:sp>
      <p:sp>
        <p:nvSpPr>
          <p:cNvPr id="3" name="Symbol zastępczy zawartości 2"/>
          <p:cNvSpPr>
            <a:spLocks noGrp="1"/>
          </p:cNvSpPr>
          <p:nvPr>
            <p:ph idx="1"/>
          </p:nvPr>
        </p:nvSpPr>
        <p:spPr/>
        <p:txBody>
          <a:bodyPr/>
          <a:lstStyle/>
          <a:p>
            <a:pPr marL="0" indent="0">
              <a:buNone/>
            </a:pPr>
            <a:endParaRPr lang="pl-PL" dirty="0" smtClean="0"/>
          </a:p>
          <a:p>
            <a:pPr marL="0" indent="0">
              <a:buNone/>
            </a:pPr>
            <a:r>
              <a:rPr lang="pl-PL" dirty="0" smtClean="0"/>
              <a:t>Oświadczenia lub wyjaśnienia przekazane za pomocą teleksu, poczty elektronicznej lub telefaksu uważa się za złożone w terminie, jeżeli ich treść dotarła do adresata przed upływem terminu i została niezwłocznie potwierdzona na piśmie przez przekazującego. </a:t>
            </a:r>
            <a:endParaRPr lang="pl-PL" dirty="0"/>
          </a:p>
        </p:txBody>
      </p:sp>
    </p:spTree>
    <p:extLst>
      <p:ext uri="{BB962C8B-B14F-4D97-AF65-F5344CB8AC3E}">
        <p14:creationId xmlns:p14="http://schemas.microsoft.com/office/powerpoint/2010/main" val="1544503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600" dirty="0" smtClean="0"/>
              <a:t>Ustawa o świadczeniach opieki zdrowotnej finansowanych ze środków publicznych</a:t>
            </a:r>
            <a:endParaRPr lang="pl-PL" sz="3600" dirty="0"/>
          </a:p>
        </p:txBody>
      </p:sp>
      <p:sp>
        <p:nvSpPr>
          <p:cNvPr id="3" name="Symbol zastępczy zawartości 2"/>
          <p:cNvSpPr>
            <a:spLocks noGrp="1"/>
          </p:cNvSpPr>
          <p:nvPr>
            <p:ph idx="1"/>
          </p:nvPr>
        </p:nvSpPr>
        <p:spPr/>
        <p:txBody>
          <a:bodyPr/>
          <a:lstStyle/>
          <a:p>
            <a:pPr marL="0" indent="0">
              <a:buNone/>
            </a:pPr>
            <a:endParaRPr lang="pl-PL" dirty="0" smtClean="0"/>
          </a:p>
          <a:p>
            <a:pPr marL="0" indent="0">
              <a:buNone/>
            </a:pPr>
            <a:endParaRPr lang="pl-PL" dirty="0"/>
          </a:p>
          <a:p>
            <a:pPr marL="0" indent="0">
              <a:buNone/>
            </a:pPr>
            <a:r>
              <a:rPr lang="pl-PL" dirty="0" smtClean="0"/>
              <a:t>Ofertę sporządza się w języku polskim, z zachowaniem formy pisemnej pod rygorem nieważności.</a:t>
            </a:r>
          </a:p>
          <a:p>
            <a:endParaRPr lang="pl-PL" dirty="0"/>
          </a:p>
        </p:txBody>
      </p:sp>
    </p:spTree>
    <p:extLst>
      <p:ext uri="{BB962C8B-B14F-4D97-AF65-F5344CB8AC3E}">
        <p14:creationId xmlns:p14="http://schemas.microsoft.com/office/powerpoint/2010/main" val="3168372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600" dirty="0" smtClean="0"/>
              <a:t>Ustawa o świadczeniach opieki zdrowotnej finansowanych ze środków publicznych</a:t>
            </a:r>
            <a:endParaRPr lang="pl-PL" sz="3600" dirty="0"/>
          </a:p>
        </p:txBody>
      </p:sp>
      <p:sp>
        <p:nvSpPr>
          <p:cNvPr id="3" name="Symbol zastępczy zawartości 2"/>
          <p:cNvSpPr>
            <a:spLocks noGrp="1"/>
          </p:cNvSpPr>
          <p:nvPr>
            <p:ph idx="1"/>
          </p:nvPr>
        </p:nvSpPr>
        <p:spPr/>
        <p:txBody>
          <a:bodyPr/>
          <a:lstStyle/>
          <a:p>
            <a:pPr marL="0" indent="0">
              <a:buNone/>
            </a:pPr>
            <a:endParaRPr lang="pl-PL" dirty="0" smtClean="0"/>
          </a:p>
          <a:p>
            <a:pPr marL="0" indent="0">
              <a:buNone/>
            </a:pPr>
            <a:r>
              <a:rPr lang="pl-PL" dirty="0" smtClean="0"/>
              <a:t>W części niejawnej konkursu ofert komisja może:</a:t>
            </a:r>
          </a:p>
          <a:p>
            <a:pPr marL="514350" indent="-514350">
              <a:buAutoNum type="arabicParenR"/>
            </a:pPr>
            <a:r>
              <a:rPr lang="pl-PL" dirty="0" smtClean="0"/>
              <a:t>wybrać ofertę lub większą liczbę ofert, najkorzystniejszych pod względem kryteriów wyboru ofert określonych w art. 148 ust. 1; </a:t>
            </a:r>
          </a:p>
          <a:p>
            <a:pPr marL="514350" indent="-514350">
              <a:buAutoNum type="arabicParenR"/>
            </a:pPr>
            <a:r>
              <a:rPr lang="pl-PL" dirty="0" smtClean="0"/>
              <a:t>nie dokonać wyboru żadnej oferty.</a:t>
            </a:r>
            <a:endParaRPr lang="pl-PL" dirty="0"/>
          </a:p>
        </p:txBody>
      </p:sp>
    </p:spTree>
    <p:extLst>
      <p:ext uri="{BB962C8B-B14F-4D97-AF65-F5344CB8AC3E}">
        <p14:creationId xmlns:p14="http://schemas.microsoft.com/office/powerpoint/2010/main" val="1892309292"/>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TotalTime>
  <Words>757</Words>
  <Application>Microsoft Office PowerPoint</Application>
  <PresentationFormat>Pokaz na ekranie (4:3)</PresentationFormat>
  <Paragraphs>60</Paragraphs>
  <Slides>16</Slides>
  <Notes>0</Notes>
  <HiddenSlides>0</HiddenSlides>
  <MMClips>0</MMClips>
  <ScaleCrop>false</ScaleCrop>
  <HeadingPairs>
    <vt:vector size="4" baseType="variant">
      <vt:variant>
        <vt:lpstr>Motyw</vt:lpstr>
      </vt:variant>
      <vt:variant>
        <vt:i4>1</vt:i4>
      </vt:variant>
      <vt:variant>
        <vt:lpstr>Tytuły slajdów</vt:lpstr>
      </vt:variant>
      <vt:variant>
        <vt:i4>16</vt:i4>
      </vt:variant>
    </vt:vector>
  </HeadingPairs>
  <TitlesOfParts>
    <vt:vector size="17" baseType="lpstr">
      <vt:lpstr>Motyw pakietu Office</vt:lpstr>
      <vt:lpstr>Partnerstwo sektora publicznego i prywatnego w sferze usług komunalnych</vt:lpstr>
      <vt:lpstr>Art. 3 ustawy o gospodarce komunalnej</vt:lpstr>
      <vt:lpstr>Ustawa o świadczeniach opieki zdrowotnej finansowanych ze środków publicznych</vt:lpstr>
      <vt:lpstr>Ustawa o świadczeniach opieki zdrowotnej finansowanych ze środków publicznych</vt:lpstr>
      <vt:lpstr>Ustawa o świadczeniach opieki zdrowotnej finansowanych ze środków publicznych</vt:lpstr>
      <vt:lpstr>Ustawa o świadczeniach opieki zdrowotnej finansowanych ze środków publicznych</vt:lpstr>
      <vt:lpstr>Ustawa o świadczeniach opieki zdrowotnej finansowanych ze środków publicznych</vt:lpstr>
      <vt:lpstr>Ustawa o świadczeniach opieki zdrowotnej finansowanych ze środków publicznych</vt:lpstr>
      <vt:lpstr>Ustawa o świadczeniach opieki zdrowotnej finansowanych ze środków publicznych</vt:lpstr>
      <vt:lpstr>Ustawa o świadczeniach opieki zdrowotnej finansowanych ze środków publicznych</vt:lpstr>
      <vt:lpstr>Ustawa o świadczeniach opieki zdrowotnej finansowanych ze środków publicznych</vt:lpstr>
      <vt:lpstr>Ustawa o świadczeniach opieki zdrowotnej finansowanych ze środków publicznych</vt:lpstr>
      <vt:lpstr>Ustawa o świadczeniach opieki zdrowotnej finansowanych ze środków publicznych</vt:lpstr>
      <vt:lpstr>Ustawa o finansach publicznych</vt:lpstr>
      <vt:lpstr>Ustawa o finansach publicznych</vt:lpstr>
      <vt:lpstr>Ustawa o finansach publicznych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Partnerstwo sektora publicznego i prywatnego w sferze usług komunalnych</dc:title>
  <dc:creator>kisała</dc:creator>
  <cp:lastModifiedBy>kisała</cp:lastModifiedBy>
  <cp:revision>33</cp:revision>
  <dcterms:created xsi:type="dcterms:W3CDTF">2020-03-25T08:33:45Z</dcterms:created>
  <dcterms:modified xsi:type="dcterms:W3CDTF">2020-03-25T12:47:46Z</dcterms:modified>
</cp:coreProperties>
</file>