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8125C3-AB1A-4718-B3E6-74A7B14444A1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6EAE92-490D-4C9F-AC82-F2EE621E8CD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 do zajęć z dnia 18 marca 2020 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 smtClean="0"/>
              <a:t>Ustrojowe prawo administracyjne ćwiczenia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967249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 posiedzenia Rady Ministrów sporządza się, pod nadzorem Sekretarza Rady Ministrów, z zachowaniem przepisów o ochronie informacji niejawnych: </a:t>
            </a:r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) pełny zapis jego przebiegu (na podstawie zapisu dźwiękowego), zwany dalej „zapisem posiedzenia”; </a:t>
            </a:r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) protokół ustaleń posiedzenia Rady Ministrów, zwany dalej „protokołem ustaleń”.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Proszę wskazać różnice pomiędzy zapisem posiedzenia i protokołem ustaleń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0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Postępowanie z projektami dokumentów rządowych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Postępowanie z projektami dokumentów rządowych obejmuje: </a:t>
            </a:r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) opracowanie projektu; </a:t>
            </a:r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) uzgodnienia, konsultacje publiczne lub opiniowanie projektu;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) rozpatrzenie projektu przez komitet lub komitety właściwe do rozpatrywania określonych kategorii spraw; </a:t>
            </a:r>
            <a:endParaRPr lang="pl-PL" dirty="0" smtClean="0"/>
          </a:p>
          <a:p>
            <a:r>
              <a:rPr lang="pl-PL" dirty="0" smtClean="0"/>
              <a:t>4</a:t>
            </a:r>
            <a:r>
              <a:rPr lang="pl-PL" dirty="0"/>
              <a:t>) rozpatrzenie projektu przez Stały Komitet Rady Ministrów; </a:t>
            </a:r>
            <a:endParaRPr lang="pl-PL" dirty="0" smtClean="0"/>
          </a:p>
          <a:p>
            <a:r>
              <a:rPr lang="pl-PL" dirty="0" smtClean="0"/>
              <a:t>5</a:t>
            </a:r>
            <a:r>
              <a:rPr lang="pl-PL" dirty="0"/>
              <a:t>) rozpatrzenie projektu przez komisję prawniczą – w przypadku projektu ustawy oraz projektu rozporządzenia; </a:t>
            </a:r>
            <a:endParaRPr lang="pl-PL" dirty="0" smtClean="0"/>
          </a:p>
          <a:p>
            <a:r>
              <a:rPr lang="pl-PL" dirty="0" smtClean="0"/>
              <a:t>6</a:t>
            </a:r>
            <a:r>
              <a:rPr lang="pl-PL" dirty="0"/>
              <a:t>) rozpatrzenie projektu przez Radę Ministrów</a:t>
            </a:r>
            <a:r>
              <a:rPr lang="pl-PL" dirty="0" smtClean="0"/>
              <a:t>.</a:t>
            </a:r>
          </a:p>
          <a:p>
            <a:r>
              <a:rPr lang="pl-PL" dirty="0">
                <a:solidFill>
                  <a:srgbClr val="FF0000"/>
                </a:solidFill>
              </a:rPr>
              <a:t>Proszę o wskazanie głównych etapów działania w ramach powyższych 6 punktów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532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Postępowanie z projektami dokumentów rządowych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Proszę także </a:t>
            </a:r>
            <a:r>
              <a:rPr lang="pl-PL" dirty="0">
                <a:solidFill>
                  <a:srgbClr val="FF0000"/>
                </a:solidFill>
              </a:rPr>
              <a:t>o opracowanie 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Oceny </a:t>
            </a:r>
            <a:r>
              <a:rPr lang="pl-PL" dirty="0">
                <a:solidFill>
                  <a:srgbClr val="FF0000"/>
                </a:solidFill>
              </a:rPr>
              <a:t>funkcjonowania ustawy (OSR ex post)</a:t>
            </a:r>
            <a:endParaRPr lang="pl-P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Regulamin pracy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Podstawa do opracowania zagadnień:</a:t>
            </a:r>
          </a:p>
          <a:p>
            <a:endParaRPr lang="pl-PL" dirty="0"/>
          </a:p>
          <a:p>
            <a:r>
              <a:rPr lang="pl-PL" dirty="0"/>
              <a:t>UCHWAŁA Nr 190 RADY MINISTRÓW z dnia 29 października 2013 r. Regulamin pracy Rady </a:t>
            </a:r>
            <a:r>
              <a:rPr lang="pl-PL" dirty="0" smtClean="0"/>
              <a:t>Ministrów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Poniżej obowiązujące Państwa zagadnienia: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523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Posiedzenia </a:t>
            </a:r>
            <a:r>
              <a:rPr lang="pl-PL" dirty="0"/>
              <a:t>Rady Ministrów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Rada </a:t>
            </a:r>
            <a:r>
              <a:rPr lang="pl-PL" dirty="0"/>
              <a:t>Ministrów odbywa posiedzenia w </a:t>
            </a:r>
            <a:r>
              <a:rPr lang="pl-PL" b="1" dirty="0"/>
              <a:t>stałych terminach</a:t>
            </a:r>
            <a:r>
              <a:rPr lang="pl-PL" dirty="0"/>
              <a:t> określonych przez Prezesa Rady Ministrów.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uzasadnionych przypadkach Prezes Rady Ministrów może wyznaczyć </a:t>
            </a:r>
            <a:r>
              <a:rPr lang="pl-PL" b="1" dirty="0"/>
              <a:t>inny termin </a:t>
            </a:r>
            <a:r>
              <a:rPr lang="pl-PL" dirty="0"/>
              <a:t>posiedzenia Rady </a:t>
            </a:r>
            <a:r>
              <a:rPr lang="pl-PL" dirty="0" smtClean="0"/>
              <a:t>Ministrów.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61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Posiedzenia Rady Ministrów przygotowuje i obsługuje </a:t>
            </a:r>
            <a:r>
              <a:rPr lang="pl-PL" dirty="0" smtClean="0"/>
              <a:t>Sekretarz </a:t>
            </a:r>
            <a:r>
              <a:rPr lang="pl-PL" dirty="0"/>
              <a:t>Rady </a:t>
            </a:r>
            <a:r>
              <a:rPr lang="pl-PL" dirty="0" smtClean="0"/>
              <a:t>Ministrów.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Sekretarz Rady Ministrów opracowuje oraz wprowadza zmiany w projekcie porządku obrad.</a:t>
            </a:r>
          </a:p>
          <a:p>
            <a:endParaRPr lang="pl-PL" dirty="0" smtClean="0"/>
          </a:p>
          <a:p>
            <a:r>
              <a:rPr lang="pl-PL" dirty="0" smtClean="0"/>
              <a:t>Sekretarz </a:t>
            </a:r>
            <a:r>
              <a:rPr lang="pl-PL" dirty="0"/>
              <a:t>Rady Ministrów doręcza uczestnikom posiedzenia Rady Ministrów projekt porządku obrad nie później niż na 5 dni przed dniem </a:t>
            </a:r>
            <a:r>
              <a:rPr lang="pl-PL" dirty="0" smtClean="0"/>
              <a:t>posiedzenia.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5841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Udział członków Rady Ministrów w rozpatrywaniu spraw i podejmowaniu rozstrzygnięć na posiedzeniu Rady Ministrów jest </a:t>
            </a:r>
            <a:r>
              <a:rPr lang="pl-PL" b="1" dirty="0"/>
              <a:t>obowiązkowy</a:t>
            </a:r>
            <a:r>
              <a:rPr lang="pl-PL" dirty="0"/>
              <a:t>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szczególnie uzasadnionych przypadkach Prezes Rady Ministrów </a:t>
            </a:r>
            <a:r>
              <a:rPr lang="pl-PL" b="1" dirty="0"/>
              <a:t>może zwolnić </a:t>
            </a:r>
            <a:r>
              <a:rPr lang="pl-PL" dirty="0"/>
              <a:t>członka Rady Ministrów z obowiązku uczestnictwa w posiedzeniu Rady Ministrów.</a:t>
            </a:r>
          </a:p>
        </p:txBody>
      </p:sp>
    </p:spTree>
    <p:extLst>
      <p:ext uri="{BB962C8B-B14F-4D97-AF65-F5344CB8AC3E}">
        <p14:creationId xmlns:p14="http://schemas.microsoft.com/office/powerpoint/2010/main" val="68868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 posiedzeniach Rady Ministrów </a:t>
            </a:r>
            <a:r>
              <a:rPr lang="pl-PL" b="1" dirty="0"/>
              <a:t>stale uczestniczą, bez prawa udziału w podejmowaniu rozstrzygnięć</a:t>
            </a:r>
            <a:r>
              <a:rPr lang="pl-PL" dirty="0"/>
              <a:t>, osoby zobowiązane do uczestnictwa przez Prezesa Rady Ministrów, jeżeli uzna on ich udział w posiedzeniu za niezbędny do wykonywania powierzonych im obowiązków w zakresie realizacji polityki ustalonej przez Radę Ministrów lub obsługi prac Rady Ministrów. </a:t>
            </a:r>
          </a:p>
        </p:txBody>
      </p:sp>
    </p:spTree>
    <p:extLst>
      <p:ext uri="{BB962C8B-B14F-4D97-AF65-F5344CB8AC3E}">
        <p14:creationId xmlns:p14="http://schemas.microsoft.com/office/powerpoint/2010/main" val="182359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Prezes </a:t>
            </a:r>
            <a:r>
              <a:rPr lang="pl-PL" dirty="0"/>
              <a:t>Rady Ministrów </a:t>
            </a:r>
            <a:r>
              <a:rPr lang="pl-PL" b="1" dirty="0"/>
              <a:t>może także zapraszać </a:t>
            </a:r>
            <a:r>
              <a:rPr lang="pl-PL" dirty="0"/>
              <a:t>do udziału w posiedzeniu lub jego części, z </a:t>
            </a:r>
            <a:r>
              <a:rPr lang="pl-PL" b="1" dirty="0"/>
              <a:t>głosem doradczym</a:t>
            </a:r>
            <a:r>
              <a:rPr lang="pl-PL" dirty="0"/>
              <a:t>, inne </a:t>
            </a:r>
            <a:r>
              <a:rPr lang="pl-PL" dirty="0" smtClean="0"/>
              <a:t>osoby.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35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Posiedzenia </a:t>
            </a:r>
            <a:r>
              <a:rPr lang="pl-PL" dirty="0"/>
              <a:t>Rady Ministrów odbywają się przy obecności </a:t>
            </a:r>
            <a:r>
              <a:rPr lang="pl-PL" b="1" dirty="0"/>
              <a:t>większości członków </a:t>
            </a:r>
            <a:r>
              <a:rPr lang="pl-PL" dirty="0"/>
              <a:t>Rady Ministrów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Rozstrzygnięcia </a:t>
            </a:r>
            <a:r>
              <a:rPr lang="pl-PL" dirty="0"/>
              <a:t>Rady Ministrów zapadają w drodze </a:t>
            </a:r>
            <a:r>
              <a:rPr lang="pl-PL" b="1" dirty="0"/>
              <a:t>uzgodnienia.</a:t>
            </a:r>
            <a:r>
              <a:rPr lang="pl-PL" dirty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1687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przypadkach, w których osiągnięcie uzgodnienia nie jest możliwe, projekt rozstrzygnięcia może być, z inicjatywy Prezesa Rady Ministrów, </a:t>
            </a:r>
            <a:r>
              <a:rPr lang="pl-PL" b="1" dirty="0"/>
              <a:t>poddany głosowaniu</a:t>
            </a:r>
            <a:r>
              <a:rPr lang="pl-PL" dirty="0"/>
              <a:t>. Rozstrzygnięcia, w drodze głosowania, zapadają </a:t>
            </a:r>
            <a:r>
              <a:rPr lang="pl-PL" b="1" dirty="0"/>
              <a:t>zwykłą większością głosów</a:t>
            </a:r>
            <a:r>
              <a:rPr lang="pl-PL" dirty="0"/>
              <a:t> obecnych członków Rady </a:t>
            </a:r>
            <a:r>
              <a:rPr lang="pl-PL" dirty="0" smtClean="0"/>
              <a:t>Ministrów</a:t>
            </a:r>
          </a:p>
          <a:p>
            <a:r>
              <a:rPr lang="pl-PL" dirty="0" smtClean="0"/>
              <a:t>W przypadku </a:t>
            </a:r>
            <a:r>
              <a:rPr lang="pl-PL" b="1" dirty="0"/>
              <a:t>równej liczby głosów rozstrzyga głos Prezesa Rady Ministrów</a:t>
            </a:r>
            <a:r>
              <a:rPr lang="pl-PL" dirty="0"/>
              <a:t>. 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301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481</Words>
  <Application>Microsoft Office PowerPoint</Application>
  <PresentationFormat>Pokaz na ekranie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Kapitał</vt:lpstr>
      <vt:lpstr>Ustrojowe prawo administracyjne ćwiczenia </vt:lpstr>
      <vt:lpstr>Regulamin pracy Rady Ministrów</vt:lpstr>
      <vt:lpstr> Posiedzenia Rady Ministrów </vt:lpstr>
      <vt:lpstr>Posiedzenia Rady Ministrów</vt:lpstr>
      <vt:lpstr>Posiedzenia Rady Ministrów</vt:lpstr>
      <vt:lpstr>Posiedzenia Rady Ministrów</vt:lpstr>
      <vt:lpstr>Posiedzenia Rady Ministrów</vt:lpstr>
      <vt:lpstr>Posiedzenia Rady Ministrów</vt:lpstr>
      <vt:lpstr>Posiedzenia Rady Ministrów</vt:lpstr>
      <vt:lpstr>Posiedzenia Rady Ministrów</vt:lpstr>
      <vt:lpstr>Postępowanie z projektami dokumentów rządowych</vt:lpstr>
      <vt:lpstr>Postępowanie z projektami dokumentów rządowych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Ustrojowe prawo administracyjne ćwiczenia </dc:title>
  <dc:creator>kisała</dc:creator>
  <cp:lastModifiedBy>kisała</cp:lastModifiedBy>
  <cp:revision>22</cp:revision>
  <dcterms:created xsi:type="dcterms:W3CDTF">2020-03-17T10:23:49Z</dcterms:created>
  <dcterms:modified xsi:type="dcterms:W3CDTF">2020-03-17T10:55:12Z</dcterms:modified>
</cp:coreProperties>
</file>