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7" r:id="rId4"/>
    <p:sldId id="274" r:id="rId5"/>
    <p:sldId id="278" r:id="rId6"/>
    <p:sldId id="275" r:id="rId7"/>
    <p:sldId id="258" r:id="rId8"/>
    <p:sldId id="259" r:id="rId9"/>
    <p:sldId id="280" r:id="rId10"/>
    <p:sldId id="281" r:id="rId11"/>
    <p:sldId id="260" r:id="rId12"/>
    <p:sldId id="261" r:id="rId13"/>
    <p:sldId id="262" r:id="rId14"/>
    <p:sldId id="279" r:id="rId15"/>
    <p:sldId id="282" r:id="rId16"/>
    <p:sldId id="285" r:id="rId17"/>
    <p:sldId id="286" r:id="rId18"/>
    <p:sldId id="287" r:id="rId19"/>
    <p:sldId id="288" r:id="rId20"/>
    <p:sldId id="292" r:id="rId21"/>
    <p:sldId id="293" r:id="rId22"/>
    <p:sldId id="295" r:id="rId23"/>
    <p:sldId id="296" r:id="rId24"/>
    <p:sldId id="294" r:id="rId25"/>
    <p:sldId id="284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CA5204-484F-47AF-874D-04B334E6E3AF}" type="datetimeFigureOut">
              <a:rPr lang="pl-PL" smtClean="0"/>
              <a:t>2020-03-24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C19C78-C95B-42BF-A380-B1EC01628BD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Materiał do zajęć z dnia 25 marca 2020 r.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Ustrojowe prawo administracyjne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46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Wojewoda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Wojewodę </a:t>
            </a:r>
            <a:r>
              <a:rPr lang="pl-PL" dirty="0"/>
              <a:t>powołuje i odwołuje Prezes Rady Ministrów na wniosek ministra właściwego do spraw administracji publicznej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Wykonuje </a:t>
            </a:r>
            <a:r>
              <a:rPr lang="pl-PL" dirty="0"/>
              <a:t>zadania przy pomocy wicewojewody albo I </a:t>
            </a:r>
            <a:r>
              <a:rPr lang="pl-PL" dirty="0" err="1"/>
              <a:t>i</a:t>
            </a:r>
            <a:r>
              <a:rPr lang="pl-PL" dirty="0"/>
              <a:t> </a:t>
            </a:r>
            <a:r>
              <a:rPr lang="pl-PL" dirty="0" smtClean="0"/>
              <a:t>II wicewojewody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40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wojewody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Wojewoda jest</a:t>
            </a:r>
            <a:r>
              <a:rPr lang="pl-PL" dirty="0" smtClean="0"/>
              <a:t>:</a:t>
            </a:r>
          </a:p>
          <a:p>
            <a:endParaRPr lang="pl-PL" dirty="0"/>
          </a:p>
          <a:p>
            <a:r>
              <a:rPr lang="pl-PL" dirty="0"/>
              <a:t>1) przedstawicielem Rady Ministrów w województwie;</a:t>
            </a:r>
          </a:p>
          <a:p>
            <a:r>
              <a:rPr lang="pl-PL" dirty="0"/>
              <a:t>2) zwierzchnikiem rządowej administracji zespolonej w województwie;</a:t>
            </a:r>
          </a:p>
          <a:p>
            <a:r>
              <a:rPr lang="pl-PL" dirty="0"/>
              <a:t>3) organem rządowej administracji zespolonej w województwie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28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wojewody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4) organem nadzoru nad działalnością jednostek samorządu terytorialnego i </a:t>
            </a:r>
            <a:r>
              <a:rPr lang="pl-PL" dirty="0" smtClean="0"/>
              <a:t>ich związków </a:t>
            </a:r>
            <a:r>
              <a:rPr lang="pl-PL" dirty="0"/>
              <a:t>pod względem legalności, z zastrzeżeniem ust. 2;</a:t>
            </a:r>
          </a:p>
          <a:p>
            <a:r>
              <a:rPr lang="pl-PL" dirty="0"/>
              <a:t>5) organem administracji rządowej w województwie, do którego </a:t>
            </a:r>
            <a:r>
              <a:rPr lang="pl-PL" dirty="0" smtClean="0"/>
              <a:t>właściwości należą </a:t>
            </a:r>
            <a:r>
              <a:rPr lang="pl-PL" dirty="0"/>
              <a:t>wszystkie sprawy z zakresu administracji rządowej w </a:t>
            </a:r>
            <a:r>
              <a:rPr lang="pl-PL" dirty="0" smtClean="0"/>
              <a:t>województwie niezastrzeżone </a:t>
            </a:r>
            <a:r>
              <a:rPr lang="pl-PL" dirty="0"/>
              <a:t>w odrębnych ustawach do właściwości innych organów </a:t>
            </a:r>
            <a:r>
              <a:rPr lang="pl-PL" dirty="0" smtClean="0"/>
              <a:t>tej administracji</a:t>
            </a:r>
            <a:r>
              <a:rPr lang="pl-PL" dirty="0"/>
              <a:t>;</a:t>
            </a:r>
          </a:p>
          <a:p>
            <a:r>
              <a:rPr lang="pl-PL" dirty="0"/>
              <a:t>6) reprezentantem Skarbu Państwa, w zakresie i na zasadach </a:t>
            </a:r>
            <a:r>
              <a:rPr lang="pl-PL" dirty="0" smtClean="0"/>
              <a:t>określonych w </a:t>
            </a:r>
            <a:r>
              <a:rPr lang="pl-PL" dirty="0"/>
              <a:t>odrębnych ustawach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25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wojewody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7) organem wyższego stopnia w rozumieniu ustawy z dnia 14 czerwca 1960 r. </a:t>
            </a:r>
            <a:r>
              <a:rPr lang="pl-PL" dirty="0" smtClean="0"/>
              <a:t>– Kodeks </a:t>
            </a:r>
            <a:r>
              <a:rPr lang="pl-PL" dirty="0"/>
              <a:t>postępowania </a:t>
            </a:r>
            <a:r>
              <a:rPr lang="pl-PL" dirty="0" smtClean="0"/>
              <a:t>administracyjnego;</a:t>
            </a:r>
            <a:endParaRPr lang="pl-PL" dirty="0"/>
          </a:p>
          <a:p>
            <a:r>
              <a:rPr lang="pl-PL" dirty="0"/>
              <a:t>8) obowiązany zapewnić gospodarowanie nieruchomościami Skarbu Państwa </a:t>
            </a:r>
            <a:r>
              <a:rPr lang="pl-PL" dirty="0" smtClean="0"/>
              <a:t>w województwie </a:t>
            </a:r>
            <a:r>
              <a:rPr lang="pl-PL" dirty="0"/>
              <a:t>w sposób zgodny z zasadami prawidłowej gospodarki</a:t>
            </a:r>
            <a:r>
              <a:rPr lang="pl-PL" dirty="0" smtClean="0"/>
              <a:t>.</a:t>
            </a:r>
          </a:p>
          <a:p>
            <a:r>
              <a:rPr lang="pl-PL" dirty="0" smtClean="0"/>
              <a:t>Obok tych funkcji pełni także: </a:t>
            </a:r>
          </a:p>
          <a:p>
            <a:r>
              <a:rPr lang="pl-PL" dirty="0" smtClean="0"/>
              <a:t>9) funkcję prawotwórczą oraz </a:t>
            </a:r>
          </a:p>
          <a:p>
            <a:r>
              <a:rPr lang="pl-PL" dirty="0" smtClean="0"/>
              <a:t>10) funkcję kontrolną.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80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Wojewoda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Przedstawiciel </a:t>
            </a:r>
            <a:r>
              <a:rPr lang="pl-PL" dirty="0"/>
              <a:t>Rady Ministrów w </a:t>
            </a:r>
            <a:r>
              <a:rPr lang="pl-PL" dirty="0" smtClean="0"/>
              <a:t>województwie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Proszę przeanalizować </a:t>
            </a:r>
            <a:r>
              <a:rPr lang="pl-PL" dirty="0" err="1" smtClean="0"/>
              <a:t>rdz</a:t>
            </a:r>
            <a:r>
              <a:rPr lang="pl-PL" dirty="0" smtClean="0"/>
              <a:t>. 2 ustawy i wskazać kompetencje wojewody jako przedstawiciela RM w województwie.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3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Wojewoda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Zwierzchnik </a:t>
            </a:r>
            <a:r>
              <a:rPr lang="pl-PL" dirty="0"/>
              <a:t>rządowej administracji zespolonej w </a:t>
            </a:r>
            <a:r>
              <a:rPr lang="pl-PL" dirty="0" smtClean="0"/>
              <a:t>województwie.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Proszę o analizę art. 51 ustawy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52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Zespolenie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Zespolenie </a:t>
            </a:r>
            <a:r>
              <a:rPr lang="pl-PL" b="1" dirty="0"/>
              <a:t>administracyjne </a:t>
            </a:r>
            <a:r>
              <a:rPr lang="pl-PL" dirty="0"/>
              <a:t>to zasada konstrukcyjna aparatu administracyjnego w terenie, oznaczająca dążenie do skoncentrowania tego aparatu w maksymalnie możliwym zakresie </a:t>
            </a:r>
            <a:r>
              <a:rPr lang="pl-PL" dirty="0" smtClean="0"/>
              <a:t>w danej jednostce terytorialnej w ramach jednego urzędu i pod jednym zwierzchnikiem.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Zwierzchnictwo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Istota zespolenia polega na tym, że jego ośrodkiem jest wojewoda, który sprawuje zwierzchnictwo nad wszystkimi organami, które zgodnie z przepisami prawa zostały zakwalifikowane do ogniw rządowej administracji zespolonej.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241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Zwierzchnictwo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Wojewoda jako zwierzchnik rządowej administracji zespolonej w województwie ponosi odpowiedzialność za rezultaty jej działania.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26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zespolenia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1. Zespolenie organizacyjne.</a:t>
            </a:r>
          </a:p>
          <a:p>
            <a:r>
              <a:rPr lang="pl-PL" dirty="0" smtClean="0"/>
              <a:t>2. Zespolenie finansowe.</a:t>
            </a:r>
          </a:p>
          <a:p>
            <a:r>
              <a:rPr lang="pl-PL" dirty="0" smtClean="0"/>
              <a:t>3. Zespolenie osobowe.</a:t>
            </a:r>
          </a:p>
          <a:p>
            <a:r>
              <a:rPr lang="pl-PL" dirty="0" smtClean="0"/>
              <a:t>4. Zespolenie kompetencyjne.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5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Administracja terenowa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Administracja terenowa to część administracji publicznej, w której cele, funkcje i zadania realizowane są w ramach określonych jednostek podziału terytorialnego państwa przez organy, urzędy i inne podmioty, których zakres właściwości nie jest ogólnopaństwowy.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30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zespolenia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Zespolenie organizacyjne oznacza włączenie </a:t>
            </a:r>
            <a:r>
              <a:rPr lang="pl-PL" dirty="0"/>
              <a:t>aparatu pracy </a:t>
            </a:r>
            <a:r>
              <a:rPr lang="pl-PL" dirty="0" smtClean="0"/>
              <a:t>organów </a:t>
            </a:r>
            <a:r>
              <a:rPr lang="pl-PL" dirty="0"/>
              <a:t>rządowej administracji zespolonej w województwie </a:t>
            </a:r>
            <a:r>
              <a:rPr lang="pl-PL" dirty="0" smtClean="0"/>
              <a:t>w skład urzędu wojewódzkiego.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14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zespolenia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Zespolenie finansowe – oznacza włączenie budżetu organów administracji zespolonej do budżetu wojewody.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37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zespolenia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Zespolenie osobowe – wiąże się z zapewnieniem wojewodzie wpływu na obsadę najważniejszych stanowisk w aparacie administracji rządowej w województwie.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8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zespolenia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Zespolenie kompetencyjne – oznacza, że organy rządowej administracji zespolonej działają w imieniu i na odpowiedzialność wojewody.</a:t>
            </a:r>
          </a:p>
          <a:p>
            <a:endParaRPr lang="pl-PL" dirty="0"/>
          </a:p>
          <a:p>
            <a:r>
              <a:rPr lang="pl-PL" dirty="0" smtClean="0"/>
              <a:t>Analiza przepisów prawa dotyczących funkcjonowania zespolonych służb, inspekcji i straży daje odpowiedź jaki jest w obowiązującym stanie prawnym zakres zespolenia.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74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Zespolenie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Proszę </a:t>
            </a:r>
            <a:r>
              <a:rPr lang="pl-PL" dirty="0"/>
              <a:t>odnaleźć w ustawie przykłady rodzajów zespolenia.</a:t>
            </a:r>
          </a:p>
          <a:p>
            <a:r>
              <a:rPr lang="pl-PL" dirty="0"/>
              <a:t>Proszę </a:t>
            </a:r>
            <a:r>
              <a:rPr lang="pl-PL" dirty="0" smtClean="0"/>
              <a:t>wskazać </a:t>
            </a:r>
            <a:r>
              <a:rPr lang="pl-PL" dirty="0"/>
              <a:t>jakie służby, inspekcje i straże działają pod zwierzchnictwem wojewody.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8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Niezespolona administracja rządowa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Organami </a:t>
            </a:r>
            <a:r>
              <a:rPr lang="pl-PL" dirty="0"/>
              <a:t>niezespolonej administracji rządowej są terenowe organy administracji rządowej podporządkowane właściwemu ministrowi lub centralnemu organowi administracji rządowej oraz kierownicy państwowych osób prawnych i kierownicy innych państwowych jednostek organizacyjnych wykonujących zadania z zakresu administracji rządowej w </a:t>
            </a:r>
            <a:r>
              <a:rPr lang="pl-PL" dirty="0" smtClean="0"/>
              <a:t>województwie.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26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Niezespolona administracja rządowa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Ustanowienie </a:t>
            </a:r>
            <a:r>
              <a:rPr lang="pl-PL" dirty="0"/>
              <a:t>organów niezespolonej administracji rządowej może następować wyłącznie w drodze ustawy, jeżeli jest to uzasadnione ogólnopaństwowym charakterem wykonywanych zadań lub terytorialnym zasięgiem działania przekraczającym obszar jednego województwa.</a:t>
            </a:r>
          </a:p>
        </p:txBody>
      </p:sp>
    </p:spTree>
    <p:extLst>
      <p:ext uri="{BB962C8B-B14F-4D97-AF65-F5344CB8AC3E}">
        <p14:creationId xmlns:p14="http://schemas.microsoft.com/office/powerpoint/2010/main" val="19513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Niezespolona administracja rządowa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Proszę wskazać na podstawie ustawy jakie kompetencje przysługują wojewodzie w stosunku organów niezespolonej administracji rządowej oraz jakie obowiązki spoczywają na organach niezespolonej administracji rządowej w stosunku do wojewody.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05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Ustawa z </a:t>
            </a:r>
            <a:r>
              <a:rPr lang="pl-PL" dirty="0"/>
              <a:t>dnia 23 stycznia 2009 r. o wojewodzie i administracji rządowej w </a:t>
            </a:r>
            <a:r>
              <a:rPr lang="pl-PL" dirty="0" smtClean="0"/>
              <a:t>województwie</a:t>
            </a:r>
          </a:p>
          <a:p>
            <a:r>
              <a:rPr lang="pl-PL" dirty="0" smtClean="0"/>
              <a:t>Prawo administracyjne pod redakcją Marka Wierzbowskiego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54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Administracja terenowa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System administracji terenowej tworzą:</a:t>
            </a:r>
          </a:p>
          <a:p>
            <a:endParaRPr lang="pl-PL" dirty="0" smtClean="0"/>
          </a:p>
          <a:p>
            <a:r>
              <a:rPr lang="pl-PL" dirty="0" smtClean="0"/>
              <a:t>1. Administracja rządowa.</a:t>
            </a:r>
          </a:p>
          <a:p>
            <a:r>
              <a:rPr lang="pl-PL" dirty="0" smtClean="0"/>
              <a:t>2. Administracja samorządowa.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27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Administracja rządowa w województwie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Terenowa administracja rządowa to:</a:t>
            </a:r>
          </a:p>
          <a:p>
            <a:endParaRPr lang="pl-PL" dirty="0" smtClean="0"/>
          </a:p>
          <a:p>
            <a:r>
              <a:rPr lang="pl-PL" dirty="0" smtClean="0"/>
              <a:t>1. Rządowa </a:t>
            </a:r>
            <a:r>
              <a:rPr lang="pl-PL" dirty="0"/>
              <a:t>administracja zespolona w </a:t>
            </a:r>
            <a:r>
              <a:rPr lang="pl-PL" dirty="0" smtClean="0"/>
              <a:t>województwie.</a:t>
            </a:r>
          </a:p>
          <a:p>
            <a:r>
              <a:rPr lang="pl-PL" dirty="0" smtClean="0"/>
              <a:t>2</a:t>
            </a:r>
            <a:r>
              <a:rPr lang="pl-PL" dirty="0"/>
              <a:t>. Niezespolona administracja </a:t>
            </a:r>
            <a:r>
              <a:rPr lang="pl-PL" dirty="0" smtClean="0"/>
              <a:t>rządowa.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9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Administracja rządowa w województwie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Zgodnie </a:t>
            </a:r>
            <a:r>
              <a:rPr lang="pl-PL" dirty="0"/>
              <a:t>z art. </a:t>
            </a:r>
            <a:r>
              <a:rPr lang="pl-PL" dirty="0" smtClean="0"/>
              <a:t>152 Konstytucji RP wojewoda jest przedstawicielem </a:t>
            </a:r>
            <a:r>
              <a:rPr lang="pl-PL" dirty="0"/>
              <a:t>Rady Ministrów w </a:t>
            </a:r>
            <a:r>
              <a:rPr lang="pl-PL" dirty="0" smtClean="0"/>
              <a:t>województwie. Tryb </a:t>
            </a:r>
            <a:r>
              <a:rPr lang="pl-PL" dirty="0"/>
              <a:t>powoływania i odwoływania oraz zakres działania wojewodów określa ustawa.</a:t>
            </a:r>
          </a:p>
        </p:txBody>
      </p:sp>
    </p:spTree>
    <p:extLst>
      <p:ext uri="{BB962C8B-B14F-4D97-AF65-F5344CB8AC3E}">
        <p14:creationId xmlns:p14="http://schemas.microsoft.com/office/powerpoint/2010/main" val="13704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Administracja rządowa w województwie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Podstawa prawna:</a:t>
            </a:r>
          </a:p>
          <a:p>
            <a:endParaRPr lang="pl-PL" dirty="0"/>
          </a:p>
          <a:p>
            <a:r>
              <a:rPr lang="pl-PL" dirty="0" smtClean="0"/>
              <a:t>Ustawa z </a:t>
            </a:r>
            <a:r>
              <a:rPr lang="pl-PL" dirty="0"/>
              <a:t>dnia 23 stycznia 2009 r. o wojewodzie i administracji rządowej w województwie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99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Administracja rządowa w województwie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Zadania administracji rządowej w województwie wykonują: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1</a:t>
            </a:r>
            <a:r>
              <a:rPr lang="pl-PL" dirty="0"/>
              <a:t>) wojewoda</a:t>
            </a:r>
            <a:r>
              <a:rPr lang="pl-PL" dirty="0" smtClean="0"/>
              <a:t>;</a:t>
            </a:r>
          </a:p>
          <a:p>
            <a:r>
              <a:rPr lang="pl-PL" dirty="0" smtClean="0"/>
              <a:t>2</a:t>
            </a:r>
            <a:r>
              <a:rPr lang="pl-PL" dirty="0"/>
              <a:t>) organy rządowej administracji zespolonej w województwie, w tym kierownicy zespolonych służb, inspekcji i straży; </a:t>
            </a:r>
            <a:endParaRPr lang="pl-PL" dirty="0" smtClean="0"/>
          </a:p>
          <a:p>
            <a:r>
              <a:rPr lang="pl-PL" dirty="0" smtClean="0"/>
              <a:t>3</a:t>
            </a:r>
            <a:r>
              <a:rPr lang="pl-PL" dirty="0"/>
              <a:t>) organy niezespolonej administracji rządowej;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860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Administracja rządowa w województwie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4) jednostki samorządu terytorialnego i ich związki, jeżeli wykonywanie przez nie zadań administracji rządowej wynika z odrębnych ustaw lub z zawartego porozumienia; </a:t>
            </a:r>
            <a:endParaRPr lang="pl-PL" dirty="0" smtClean="0"/>
          </a:p>
          <a:p>
            <a:r>
              <a:rPr lang="pl-PL" dirty="0" smtClean="0"/>
              <a:t>5</a:t>
            </a:r>
            <a:r>
              <a:rPr lang="pl-PL" dirty="0"/>
              <a:t>) starosta, jeżeli wykonywanie przez niego zadań administracji rządowej wynika z odrębnych ustaw; </a:t>
            </a:r>
          </a:p>
          <a:p>
            <a:r>
              <a:rPr lang="pl-PL" dirty="0"/>
              <a:t>6) inne podmioty, jeżeli wykonywanie przez nie zadań administracji rządowej wynika z odrębnych ustaw.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00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Wojewoda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 err="1"/>
              <a:t>monokratyczny</a:t>
            </a:r>
            <a:r>
              <a:rPr lang="pl-PL" dirty="0"/>
              <a:t> organ administracji, którego właściwość rozciąga się na obszar województwa.</a:t>
            </a:r>
          </a:p>
          <a:p>
            <a:endParaRPr lang="pl-PL" dirty="0"/>
          </a:p>
          <a:p>
            <a:r>
              <a:rPr lang="pl-PL" dirty="0"/>
              <a:t>Jest ogniwem scentralizowanej struktury administracji rządowej, bezpośrednio podporządkowany organom rządowym, zwłaszcza Prezesowi Rady </a:t>
            </a:r>
            <a:r>
              <a:rPr lang="pl-PL" dirty="0" smtClean="0"/>
              <a:t>Ministrów.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35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</TotalTime>
  <Words>854</Words>
  <Application>Microsoft Office PowerPoint</Application>
  <PresentationFormat>Pokaz na ekranie (4:3)</PresentationFormat>
  <Paragraphs>125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Kapitał</vt:lpstr>
      <vt:lpstr>Ustrojowe prawo administracyjne</vt:lpstr>
      <vt:lpstr>Administracja terenowa</vt:lpstr>
      <vt:lpstr>Administracja terenowa</vt:lpstr>
      <vt:lpstr>Administracja rządowa w województwie</vt:lpstr>
      <vt:lpstr>Administracja rządowa w województwie</vt:lpstr>
      <vt:lpstr>Administracja rządowa w województwie</vt:lpstr>
      <vt:lpstr>Administracja rządowa w województwie</vt:lpstr>
      <vt:lpstr>Administracja rządowa w województwie</vt:lpstr>
      <vt:lpstr>Wojewoda</vt:lpstr>
      <vt:lpstr>Wojewoda</vt:lpstr>
      <vt:lpstr>Funkcje wojewody</vt:lpstr>
      <vt:lpstr>Funkcje wojewody</vt:lpstr>
      <vt:lpstr>Funkcje wojewody</vt:lpstr>
      <vt:lpstr>Wojewoda</vt:lpstr>
      <vt:lpstr>Wojewoda</vt:lpstr>
      <vt:lpstr>Zespolenie administracyjne</vt:lpstr>
      <vt:lpstr>Zwierzchnictwo</vt:lpstr>
      <vt:lpstr>Zwierzchnictwo</vt:lpstr>
      <vt:lpstr>Rodzaje zespolenia</vt:lpstr>
      <vt:lpstr>Rodzaje zespolenia</vt:lpstr>
      <vt:lpstr>Rodzaje zespolenia</vt:lpstr>
      <vt:lpstr>Rodzaje zespolenia</vt:lpstr>
      <vt:lpstr>Rodzaje zespolenia</vt:lpstr>
      <vt:lpstr>Zespolenie</vt:lpstr>
      <vt:lpstr>Niezespolona administracja rządowa</vt:lpstr>
      <vt:lpstr>Niezespolona administracja rządowa</vt:lpstr>
      <vt:lpstr>Niezespolona administracja rządowa</vt:lpstr>
      <vt:lpstr>Źródła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Ustrojowe prawo administracyjne</dc:title>
  <dc:creator>kisała</dc:creator>
  <cp:lastModifiedBy>kisała</cp:lastModifiedBy>
  <cp:revision>58</cp:revision>
  <dcterms:created xsi:type="dcterms:W3CDTF">2020-03-24T09:45:43Z</dcterms:created>
  <dcterms:modified xsi:type="dcterms:W3CDTF">2020-03-24T12:51:06Z</dcterms:modified>
</cp:coreProperties>
</file>