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F219E69-80D9-4460-9780-697BCFBAD189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B6119E-C636-418A-93AD-3704DCFBC59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Zagadnienia do wykładu zarządzanie jakością w administracji publicznej z dnia </a:t>
            </a:r>
            <a:r>
              <a:rPr lang="pl-PL" dirty="0" smtClean="0"/>
              <a:t>25 </a:t>
            </a:r>
            <a:r>
              <a:rPr lang="pl-PL" dirty="0"/>
              <a:t>marca 2020 r.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200" dirty="0"/>
              <a:t>Rodzaje systemów zarządzania jakością</a:t>
            </a:r>
          </a:p>
        </p:txBody>
      </p:sp>
    </p:spTree>
    <p:extLst>
      <p:ext uri="{BB962C8B-B14F-4D97-AF65-F5344CB8AC3E}">
        <p14:creationId xmlns:p14="http://schemas.microsoft.com/office/powerpoint/2010/main" val="78279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Na pierwszym miejscu jest określenie celowości dostarczania usługi publicznej. </a:t>
            </a:r>
          </a:p>
          <a:p>
            <a:r>
              <a:rPr lang="pl-PL" dirty="0"/>
              <a:t>Następnie wyniki porównuje się do innych samorządów lokalnych o podobnej wielkości i warunkach bytowych, w zakresie dostarczania poszczególnych rodzajów </a:t>
            </a:r>
            <a:r>
              <a:rPr lang="pl-PL" dirty="0" smtClean="0"/>
              <a:t>usług.</a:t>
            </a:r>
            <a:endParaRPr lang="pl-PL" dirty="0"/>
          </a:p>
          <a:p>
            <a:r>
              <a:rPr lang="pl-PL" dirty="0"/>
              <a:t>Następnie sprawdza się, czy daną usługę może dostarczyć sektor prywatny.</a:t>
            </a:r>
          </a:p>
          <a:p>
            <a:r>
              <a:rPr lang="pl-PL" dirty="0"/>
              <a:t>Weryfikacji podlegają zasady rzetelnej i uczciwej oceny wyboru dostawcy usług.</a:t>
            </a:r>
          </a:p>
          <a:p>
            <a:r>
              <a:rPr lang="pl-PL" dirty="0"/>
              <a:t>Bardzo ważną zasadą jest zasada partycypacji społecznej i ocena przez obywateli jakości dostarczanych usług.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5309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Wdrażanie systemu </a:t>
            </a:r>
            <a:r>
              <a:rPr lang="pl-PL" i="1" dirty="0"/>
              <a:t>Best Value</a:t>
            </a:r>
            <a:r>
              <a:rPr lang="pl-PL" dirty="0"/>
              <a:t> odbywa się w kilku </a:t>
            </a:r>
            <a:r>
              <a:rPr lang="pl-PL" dirty="0" smtClean="0"/>
              <a:t>etapach:</a:t>
            </a:r>
          </a:p>
          <a:p>
            <a:endParaRPr lang="pl-PL" dirty="0" smtClean="0"/>
          </a:p>
          <a:p>
            <a:r>
              <a:rPr lang="pl-PL" dirty="0" smtClean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. Ustalenie celów miasta czy gminy,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zakresie świadczonych usług publicznych oraz sposobu pomiaru ich realizacji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2. </a:t>
            </a:r>
            <a:r>
              <a:rPr lang="pl-PL" dirty="0">
                <a:solidFill>
                  <a:schemeClr val="tx1"/>
                </a:solidFill>
              </a:rPr>
              <a:t>Następnie tworzy się plan wdrożenia Best Value.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3. </a:t>
            </a:r>
            <a:r>
              <a:rPr lang="pl-PL" dirty="0">
                <a:solidFill>
                  <a:schemeClr val="tx1"/>
                </a:solidFill>
              </a:rPr>
              <a:t>Kolejnym krokiem jest zatwierdzenie i opublikowanie planu wdrożenia systemu Best Value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97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endParaRPr lang="pl-PL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pl-PL" dirty="0">
                <a:solidFill>
                  <a:schemeClr val="tx1"/>
                </a:solidFill>
              </a:rPr>
              <a:t>4. Przeprowadzenie przeglądu realizacji Best Value.</a:t>
            </a:r>
          </a:p>
          <a:p>
            <a:pPr marL="114300" indent="0" algn="just">
              <a:buNone/>
            </a:pPr>
            <a:r>
              <a:rPr lang="pl-PL" dirty="0" smtClean="0">
                <a:solidFill>
                  <a:schemeClr val="tx1"/>
                </a:solidFill>
              </a:rPr>
              <a:t>5. Audyt </a:t>
            </a:r>
            <a:r>
              <a:rPr lang="pl-PL" dirty="0">
                <a:solidFill>
                  <a:schemeClr val="tx1"/>
                </a:solidFill>
              </a:rPr>
              <a:t>osiągnięć, inspekcje przeprowadzane </a:t>
            </a:r>
            <a:r>
              <a:rPr lang="pl-PL" dirty="0" smtClean="0">
                <a:solidFill>
                  <a:schemeClr val="tx1"/>
                </a:solidFill>
              </a:rPr>
              <a:t>na </a:t>
            </a:r>
            <a:r>
              <a:rPr lang="pl-PL" dirty="0">
                <a:solidFill>
                  <a:schemeClr val="tx1"/>
                </a:solidFill>
              </a:rPr>
              <a:t>terenie samorządu lokalnego, raporty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114300" indent="0" algn="just">
              <a:buNone/>
            </a:pPr>
            <a:r>
              <a:rPr lang="pl-PL" dirty="0" smtClean="0">
                <a:solidFill>
                  <a:schemeClr val="tx1"/>
                </a:solidFill>
              </a:rPr>
              <a:t>6. </a:t>
            </a:r>
            <a:r>
              <a:rPr lang="pl-PL" dirty="0">
                <a:solidFill>
                  <a:schemeClr val="tx1"/>
                </a:solidFill>
              </a:rPr>
              <a:t>Dzięki nim powstają zalecenia rządowe wobec władz samorządu, do których muszą się one stosować i poprawiać jakość usług we wskazanych obszarach.</a:t>
            </a:r>
          </a:p>
          <a:p>
            <a:pPr marL="11430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032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Strategiczna Karta Wyników w sektorze publicznym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Strategiczna Karta Wyników to koncepcja monitorowania strategii. </a:t>
            </a:r>
          </a:p>
          <a:p>
            <a:endParaRPr lang="pl-PL" dirty="0"/>
          </a:p>
          <a:p>
            <a:r>
              <a:rPr lang="pl-PL" dirty="0"/>
              <a:t>Wykorzystuje spójny system finansowych i pozafinansowych wskaźników do bieżącej oceny stanu organizacji. </a:t>
            </a:r>
          </a:p>
          <a:p>
            <a:endParaRPr lang="pl-PL" dirty="0"/>
          </a:p>
          <a:p>
            <a:r>
              <a:rPr lang="pl-PL" dirty="0"/>
              <a:t>Zadaniem karty wyników jest koordynowanie najważniejszych obszarów strategicznych organizacji.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43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Strategiczna Karta Wyników w sektorze publicznym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Stategiczna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Karta Wyników jest nieco </a:t>
            </a:r>
            <a:r>
              <a:rPr lang="pl-PL" dirty="0" smtClean="0">
                <a:solidFill>
                  <a:schemeClr val="tx1"/>
                </a:solidFill>
              </a:rPr>
              <a:t>podobna </a:t>
            </a:r>
            <a:r>
              <a:rPr lang="pl-PL" dirty="0">
                <a:solidFill>
                  <a:schemeClr val="tx1"/>
                </a:solidFill>
              </a:rPr>
              <a:t>do systemu Best Value, </a:t>
            </a:r>
            <a:r>
              <a:rPr lang="pl-PL" dirty="0" smtClean="0">
                <a:solidFill>
                  <a:schemeClr val="tx1"/>
                </a:solidFill>
              </a:rPr>
              <a:t>ponieważ </a:t>
            </a:r>
            <a:r>
              <a:rPr lang="pl-PL" dirty="0">
                <a:solidFill>
                  <a:schemeClr val="tx1"/>
                </a:solidFill>
              </a:rPr>
              <a:t>jest opracowywana na </a:t>
            </a:r>
            <a:r>
              <a:rPr lang="pl-PL" dirty="0" smtClean="0">
                <a:solidFill>
                  <a:schemeClr val="tx1"/>
                </a:solidFill>
              </a:rPr>
              <a:t>podstawie </a:t>
            </a:r>
            <a:r>
              <a:rPr lang="pl-PL" dirty="0">
                <a:solidFill>
                  <a:schemeClr val="tx1"/>
                </a:solidFill>
              </a:rPr>
              <a:t>wskaźników osiągnięć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69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Strategiczna Karta Wyników w sektorze publicznym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Jej </a:t>
            </a:r>
            <a:r>
              <a:rPr lang="pl-PL" dirty="0">
                <a:solidFill>
                  <a:schemeClr val="tx1"/>
                </a:solidFill>
              </a:rPr>
              <a:t>zaleta polega na tym, że pomaga stworzyć </a:t>
            </a:r>
            <a:r>
              <a:rPr lang="pl-PL" dirty="0" smtClean="0">
                <a:solidFill>
                  <a:schemeClr val="tx1"/>
                </a:solidFill>
              </a:rPr>
              <a:t>wskaźniki </a:t>
            </a:r>
            <a:r>
              <a:rPr lang="pl-PL" dirty="0">
                <a:solidFill>
                  <a:schemeClr val="tx1"/>
                </a:solidFill>
              </a:rPr>
              <a:t>realizacji strategii instytucji publicznej </a:t>
            </a:r>
            <a:r>
              <a:rPr lang="pl-PL" dirty="0" smtClean="0">
                <a:solidFill>
                  <a:schemeClr val="tx1"/>
                </a:solidFill>
              </a:rPr>
              <a:t>w </a:t>
            </a:r>
            <a:r>
              <a:rPr lang="pl-PL" dirty="0">
                <a:solidFill>
                  <a:schemeClr val="tx1"/>
                </a:solidFill>
              </a:rPr>
              <a:t>sposób zrównoważony, uwzględniający </a:t>
            </a:r>
            <a:r>
              <a:rPr lang="pl-PL" dirty="0" smtClean="0">
                <a:solidFill>
                  <a:schemeClr val="tx1"/>
                </a:solidFill>
              </a:rPr>
              <a:t>zarówno </a:t>
            </a:r>
            <a:r>
              <a:rPr lang="pl-PL" dirty="0">
                <a:solidFill>
                  <a:schemeClr val="tx1"/>
                </a:solidFill>
              </a:rPr>
              <a:t>aspekty wewnętrzne instytucji </a:t>
            </a:r>
            <a:r>
              <a:rPr lang="pl-PL" dirty="0" smtClean="0">
                <a:solidFill>
                  <a:schemeClr val="tx1"/>
                </a:solidFill>
              </a:rPr>
              <a:t>publicznej</a:t>
            </a:r>
            <a:r>
              <a:rPr lang="pl-PL" dirty="0">
                <a:solidFill>
                  <a:schemeClr val="tx1"/>
                </a:solidFill>
              </a:rPr>
              <a:t>, stronę finansową </a:t>
            </a:r>
            <a:r>
              <a:rPr lang="pl-PL" dirty="0" smtClean="0">
                <a:solidFill>
                  <a:schemeClr val="tx1"/>
                </a:solidFill>
              </a:rPr>
              <a:t>jej </a:t>
            </a:r>
            <a:r>
              <a:rPr lang="pl-PL" dirty="0">
                <a:solidFill>
                  <a:schemeClr val="tx1"/>
                </a:solidFill>
              </a:rPr>
              <a:t>działalności oraz otoczenie </a:t>
            </a:r>
            <a:r>
              <a:rPr lang="pl-PL" dirty="0" smtClean="0">
                <a:solidFill>
                  <a:schemeClr val="tx1"/>
                </a:solidFill>
              </a:rPr>
              <a:t>zewnętrzne </a:t>
            </a:r>
            <a:r>
              <a:rPr lang="pl-PL" dirty="0">
                <a:solidFill>
                  <a:schemeClr val="tx1"/>
                </a:solidFill>
              </a:rPr>
              <a:t>– odbiorców usług.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9741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Strategiczna Karta Wyników w sektorze publicznym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Może być ona stosowana zarówno w </a:t>
            </a:r>
            <a:r>
              <a:rPr lang="pl-PL" dirty="0">
                <a:solidFill>
                  <a:schemeClr val="tx1"/>
                </a:solidFill>
              </a:rPr>
              <a:t>odniesieniu do usług administracyjnych, </a:t>
            </a:r>
            <a:r>
              <a:rPr lang="pl-PL" dirty="0" smtClean="0">
                <a:solidFill>
                  <a:schemeClr val="tx1"/>
                </a:solidFill>
              </a:rPr>
              <a:t>społecznych, technicznych.</a:t>
            </a:r>
          </a:p>
          <a:p>
            <a:endParaRPr lang="pl-PL" sz="1800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Za jej pomocą można stworzyć </a:t>
            </a:r>
            <a:r>
              <a:rPr lang="pl-PL" dirty="0" smtClean="0">
                <a:solidFill>
                  <a:schemeClr val="tx1"/>
                </a:solidFill>
              </a:rPr>
              <a:t>strategię </a:t>
            </a:r>
            <a:r>
              <a:rPr lang="pl-PL" dirty="0">
                <a:solidFill>
                  <a:schemeClr val="tx1"/>
                </a:solidFill>
              </a:rPr>
              <a:t>urzędu, miasta, </a:t>
            </a:r>
            <a:r>
              <a:rPr lang="pl-PL" dirty="0" smtClean="0">
                <a:solidFill>
                  <a:schemeClr val="tx1"/>
                </a:solidFill>
              </a:rPr>
              <a:t>regionu.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1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Strategiczna Karta Wyników w sektorze publicznym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 tworzeniu Karty instytucja publiczna określa trzy nadrzędne cele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1. Ponoszone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koszty: mierzone koszty powinny obejmować 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zarówno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wydatki 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rządowe czy samorządowe 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jak i koszty społeczne. 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Te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ostatnie mogą być ponoszone 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zarówno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przez mieszkańców, 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grupy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interesu, producentów, różne organizacje.</a:t>
            </a:r>
            <a:endParaRPr lang="ko-KR" altLang="en-US" dirty="0">
              <a:solidFill>
                <a:srgbClr val="003366"/>
              </a:solidFill>
              <a:ea typeface="HY견고딕" pitchFamily="18" charset="-127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3085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Strategiczna Karta Wyników w sektorze publicznym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2.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Tworzona wartość: identyfikuje korzyści dla mieszkańców 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wynikające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z działalności danej instytucji publicznej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.</a:t>
            </a:r>
          </a:p>
          <a:p>
            <a:endParaRPr lang="pl-PL" altLang="ko-KR" dirty="0" smtClean="0">
              <a:solidFill>
                <a:srgbClr val="003366"/>
              </a:solidFill>
              <a:ea typeface="HY견고딕" pitchFamily="18" charset="-127"/>
            </a:endParaRPr>
          </a:p>
          <a:p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3.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Wsparcie ze strony władz: Aby zapewnić sobie fundusze, 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instytucja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publiczna musi spełniać oczekiwania organu </a:t>
            </a:r>
            <a:r>
              <a:rPr lang="pl-PL" altLang="ko-KR" dirty="0" smtClean="0">
                <a:solidFill>
                  <a:srgbClr val="003366"/>
                </a:solidFill>
                <a:ea typeface="HY견고딕" pitchFamily="18" charset="-127"/>
              </a:rPr>
              <a:t>decyzyjnego </a:t>
            </a:r>
            <a:r>
              <a:rPr lang="pl-PL" altLang="ko-KR" dirty="0">
                <a:solidFill>
                  <a:srgbClr val="003366"/>
                </a:solidFill>
                <a:ea typeface="HY견고딕" pitchFamily="18" charset="-127"/>
              </a:rPr>
              <a:t>oraz oczekiwania podatników.</a:t>
            </a:r>
          </a:p>
          <a:p>
            <a:endParaRPr lang="en-US" altLang="ko-KR" dirty="0">
              <a:solidFill>
                <a:srgbClr val="003366"/>
              </a:solidFill>
              <a:ea typeface="HY견고딕" pitchFamily="18" charset="-127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2374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J</a:t>
            </a:r>
            <a:r>
              <a:rPr lang="pl-PL" dirty="0" smtClean="0"/>
              <a:t>. </a:t>
            </a:r>
            <a:r>
              <a:rPr lang="pl-PL" dirty="0" err="1" smtClean="0"/>
              <a:t>Frąś</a:t>
            </a:r>
            <a:r>
              <a:rPr lang="pl-PL" dirty="0" smtClean="0"/>
              <a:t>, Zarządzanie jakością usług w instytucjach  publicznych, Szczecin 2008</a:t>
            </a:r>
          </a:p>
          <a:p>
            <a:r>
              <a:rPr lang="pl-PL" dirty="0" smtClean="0"/>
              <a:t>K. Opolski, P. Modzelewski, Zarządzanie jakością w usługach publicznych, Warszawa 2008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183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Rodzaje systemów zarządzania jakością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1. </a:t>
            </a:r>
            <a:r>
              <a:rPr lang="pl-PL" dirty="0"/>
              <a:t>Uczyć się od najlepszych – system Best Value w Wielkiej </a:t>
            </a:r>
            <a:r>
              <a:rPr lang="pl-PL" dirty="0" smtClean="0"/>
              <a:t>Brytanii.</a:t>
            </a:r>
          </a:p>
          <a:p>
            <a:r>
              <a:rPr lang="pl-PL" dirty="0" smtClean="0"/>
              <a:t>2. </a:t>
            </a:r>
            <a:r>
              <a:rPr lang="pl-PL" dirty="0"/>
              <a:t>Strategiczna Karta Wyników w sektorze </a:t>
            </a:r>
            <a:r>
              <a:rPr lang="pl-PL" dirty="0" smtClean="0"/>
              <a:t>publicznym.</a:t>
            </a:r>
          </a:p>
          <a:p>
            <a:r>
              <a:rPr lang="pl-PL" dirty="0" smtClean="0"/>
              <a:t>3. </a:t>
            </a:r>
            <a:r>
              <a:rPr lang="pl-PL" dirty="0"/>
              <a:t>Model Doskonałości </a:t>
            </a:r>
            <a:r>
              <a:rPr lang="pl-PL" dirty="0" smtClean="0"/>
              <a:t>EFQM.</a:t>
            </a:r>
          </a:p>
          <a:p>
            <a:r>
              <a:rPr lang="pl-PL" dirty="0" smtClean="0"/>
              <a:t>4. </a:t>
            </a:r>
            <a:r>
              <a:rPr lang="pl-PL" dirty="0"/>
              <a:t>Normy  </a:t>
            </a:r>
            <a:r>
              <a:rPr lang="pl-PL" dirty="0" smtClean="0"/>
              <a:t>ISO.</a:t>
            </a:r>
          </a:p>
          <a:p>
            <a:r>
              <a:rPr lang="pl-PL" dirty="0" smtClean="0"/>
              <a:t>5. </a:t>
            </a:r>
            <a:r>
              <a:rPr lang="pl-PL" dirty="0"/>
              <a:t>Total </a:t>
            </a:r>
            <a:r>
              <a:rPr lang="pl-PL" dirty="0" err="1"/>
              <a:t>Quality</a:t>
            </a:r>
            <a:r>
              <a:rPr lang="pl-PL" dirty="0"/>
              <a:t> </a:t>
            </a:r>
            <a:r>
              <a:rPr lang="pl-PL" dirty="0" smtClean="0"/>
              <a:t>Management.</a:t>
            </a: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86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System </a:t>
            </a:r>
            <a:r>
              <a:rPr lang="pl-PL" dirty="0"/>
              <a:t>ten został wdrożony w Wielkiej Brytanii</a:t>
            </a:r>
            <a:r>
              <a:rPr lang="pl-PL" dirty="0" smtClean="0"/>
              <a:t>.</a:t>
            </a:r>
          </a:p>
          <a:p>
            <a:pPr marL="114300" indent="0">
              <a:buNone/>
            </a:pPr>
            <a:r>
              <a:rPr lang="pl-PL" dirty="0" smtClean="0"/>
              <a:t> </a:t>
            </a:r>
            <a:endParaRPr lang="pl-PL" dirty="0"/>
          </a:p>
          <a:p>
            <a:r>
              <a:rPr lang="pl-PL" dirty="0"/>
              <a:t>Obowiązek wdrożenia systemu został nałożony przez państwo samorządom lokalnym. Jest on stosowany przede wszystkim do usług społecznych i technicznych.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3087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Podstawowymi </a:t>
            </a:r>
            <a:r>
              <a:rPr lang="pl-PL" dirty="0"/>
              <a:t>kryteriami, jakie musi spełniać usługa publiczna są: oszczędność, efektywność i skuteczność. </a:t>
            </a:r>
          </a:p>
          <a:p>
            <a:r>
              <a:rPr lang="pl-PL" dirty="0"/>
              <a:t>Obowiązkiem jest publikowanie co roku planu wdrażania </a:t>
            </a:r>
            <a:r>
              <a:rPr lang="pl-PL" i="1" dirty="0"/>
              <a:t>Best Value </a:t>
            </a:r>
            <a:r>
              <a:rPr lang="pl-PL" dirty="0"/>
              <a:t>i wyników z roku poprzedniego.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237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/>
              <a:t>Dostarczanie wszystkich usług musi być rewidowane co 5 lat.</a:t>
            </a:r>
          </a:p>
          <a:p>
            <a:endParaRPr lang="pl-PL" dirty="0" smtClean="0"/>
          </a:p>
          <a:p>
            <a:r>
              <a:rPr lang="pl-PL" dirty="0" smtClean="0"/>
              <a:t>Komisja </a:t>
            </a:r>
            <a:r>
              <a:rPr lang="pl-PL" dirty="0"/>
              <a:t>Audytorska przeprowadza </a:t>
            </a:r>
            <a:r>
              <a:rPr lang="pl-PL" dirty="0" smtClean="0"/>
              <a:t>rewizję </a:t>
            </a:r>
            <a:r>
              <a:rPr lang="pl-PL" dirty="0"/>
              <a:t>wyników działalności </a:t>
            </a:r>
            <a:r>
              <a:rPr lang="pl-PL" dirty="0" smtClean="0"/>
              <a:t>samorządu </a:t>
            </a:r>
            <a:r>
              <a:rPr lang="pl-PL" dirty="0"/>
              <a:t>lokalnego posługując się </a:t>
            </a:r>
            <a:r>
              <a:rPr lang="pl-PL" dirty="0" smtClean="0"/>
              <a:t>szeregiem </a:t>
            </a:r>
            <a:r>
              <a:rPr lang="pl-PL" dirty="0"/>
              <a:t>wskaźników.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882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Wskaźniki podzielone </a:t>
            </a:r>
            <a:r>
              <a:rPr lang="pl-PL" dirty="0" smtClean="0"/>
              <a:t>są </a:t>
            </a:r>
            <a:r>
              <a:rPr lang="pl-PL" dirty="0"/>
              <a:t>na różne </a:t>
            </a:r>
            <a:r>
              <a:rPr lang="pl-PL" dirty="0" smtClean="0"/>
              <a:t>kategorie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dirty="0"/>
              <a:t>Wyróżnia się wskaźniki </a:t>
            </a:r>
            <a:r>
              <a:rPr lang="pl-PL" dirty="0" smtClean="0"/>
              <a:t>ogólne </a:t>
            </a:r>
            <a:r>
              <a:rPr lang="pl-PL" dirty="0"/>
              <a:t>oraz dotyczące: </a:t>
            </a:r>
            <a:r>
              <a:rPr lang="pl-PL" dirty="0">
                <a:solidFill>
                  <a:schemeClr val="tx1"/>
                </a:solidFill>
              </a:rPr>
              <a:t>edukacji, </a:t>
            </a:r>
            <a:r>
              <a:rPr lang="pl-PL" dirty="0" smtClean="0">
                <a:solidFill>
                  <a:schemeClr val="tx1"/>
                </a:solidFill>
              </a:rPr>
              <a:t>usług </a:t>
            </a:r>
            <a:r>
              <a:rPr lang="pl-PL" dirty="0">
                <a:solidFill>
                  <a:schemeClr val="tx1"/>
                </a:solidFill>
              </a:rPr>
              <a:t>socjalnych, strategii lokalnej, </a:t>
            </a:r>
            <a:r>
              <a:rPr lang="pl-PL" dirty="0" smtClean="0">
                <a:solidFill>
                  <a:schemeClr val="tx1"/>
                </a:solidFill>
              </a:rPr>
              <a:t>budownictwa </a:t>
            </a:r>
            <a:r>
              <a:rPr lang="pl-PL" dirty="0">
                <a:solidFill>
                  <a:schemeClr val="tx1"/>
                </a:solidFill>
              </a:rPr>
              <a:t>mieszkaniowego, </a:t>
            </a:r>
            <a:r>
              <a:rPr lang="pl-PL" dirty="0" smtClean="0">
                <a:solidFill>
                  <a:schemeClr val="tx1"/>
                </a:solidFill>
              </a:rPr>
              <a:t>czystości</a:t>
            </a:r>
            <a:r>
              <a:rPr lang="pl-PL" dirty="0">
                <a:solidFill>
                  <a:schemeClr val="tx1"/>
                </a:solidFill>
              </a:rPr>
              <a:t>, </a:t>
            </a:r>
            <a:r>
              <a:rPr lang="pl-PL" dirty="0" smtClean="0">
                <a:solidFill>
                  <a:schemeClr val="tx1"/>
                </a:solidFill>
              </a:rPr>
              <a:t>składowania </a:t>
            </a:r>
            <a:r>
              <a:rPr lang="pl-PL" dirty="0">
                <a:solidFill>
                  <a:schemeClr val="tx1"/>
                </a:solidFill>
              </a:rPr>
              <a:t>śmieci, </a:t>
            </a:r>
            <a:r>
              <a:rPr lang="pl-PL" dirty="0" smtClean="0">
                <a:solidFill>
                  <a:schemeClr val="tx1"/>
                </a:solidFill>
              </a:rPr>
              <a:t>transportu</a:t>
            </a:r>
            <a:r>
              <a:rPr lang="pl-PL" dirty="0">
                <a:solidFill>
                  <a:schemeClr val="tx1"/>
                </a:solidFill>
              </a:rPr>
              <a:t>, planowania, </a:t>
            </a:r>
            <a:r>
              <a:rPr lang="pl-PL" dirty="0" smtClean="0">
                <a:solidFill>
                  <a:schemeClr val="tx1"/>
                </a:solidFill>
              </a:rPr>
              <a:t>bezpieczeństwa </a:t>
            </a:r>
            <a:r>
              <a:rPr lang="pl-PL" dirty="0">
                <a:solidFill>
                  <a:schemeClr val="tx1"/>
                </a:solidFill>
              </a:rPr>
              <a:t>publicznego </a:t>
            </a:r>
            <a:r>
              <a:rPr lang="pl-PL" dirty="0" smtClean="0">
                <a:solidFill>
                  <a:schemeClr val="tx1"/>
                </a:solidFill>
              </a:rPr>
              <a:t>i </a:t>
            </a:r>
            <a:r>
              <a:rPr lang="pl-PL" dirty="0">
                <a:solidFill>
                  <a:schemeClr val="tx1"/>
                </a:solidFill>
              </a:rPr>
              <a:t>pożarów.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72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Na przykład w dziale </a:t>
            </a:r>
            <a:r>
              <a:rPr lang="pl-PL" dirty="0" smtClean="0"/>
              <a:t>składowanie </a:t>
            </a:r>
            <a:r>
              <a:rPr lang="pl-PL" dirty="0"/>
              <a:t>śmieci wyróżnia </a:t>
            </a:r>
          </a:p>
          <a:p>
            <a:r>
              <a:rPr lang="pl-PL" dirty="0"/>
              <a:t>się następujące wskaźniki: </a:t>
            </a:r>
          </a:p>
          <a:p>
            <a:endParaRPr lang="pl-PL" dirty="0"/>
          </a:p>
          <a:p>
            <a:r>
              <a:rPr lang="pl-PL" dirty="0"/>
              <a:t>zebrane odpadki gospodarstw </a:t>
            </a:r>
            <a:r>
              <a:rPr lang="pl-PL" dirty="0" smtClean="0"/>
              <a:t>domowych </a:t>
            </a:r>
            <a:r>
              <a:rPr lang="pl-PL" dirty="0"/>
              <a:t>na głowę, </a:t>
            </a:r>
            <a:endParaRPr lang="pl-PL" dirty="0" smtClean="0"/>
          </a:p>
          <a:p>
            <a:r>
              <a:rPr lang="pl-PL" dirty="0" smtClean="0"/>
              <a:t>koszt składowania odpadków gospodarstw </a:t>
            </a:r>
            <a:r>
              <a:rPr lang="pl-PL" dirty="0"/>
              <a:t>domowych, </a:t>
            </a:r>
          </a:p>
          <a:p>
            <a:r>
              <a:rPr lang="pl-PL" dirty="0"/>
              <a:t>koszty likwidacji śmieci, </a:t>
            </a:r>
          </a:p>
          <a:p>
            <a:r>
              <a:rPr lang="pl-PL" dirty="0"/>
              <a:t>recykling śmieci gospodarstw </a:t>
            </a:r>
            <a:r>
              <a:rPr lang="pl-PL" dirty="0" smtClean="0"/>
              <a:t>domowych</a:t>
            </a:r>
            <a:r>
              <a:rPr lang="pl-PL" dirty="0"/>
              <a:t>, itd.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68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Wskaźniki </a:t>
            </a:r>
            <a:r>
              <a:rPr lang="pl-PL" dirty="0"/>
              <a:t>ogólne to np. odsetek </a:t>
            </a:r>
            <a:r>
              <a:rPr lang="pl-PL" dirty="0" smtClean="0"/>
              <a:t>zadowolonych </a:t>
            </a:r>
            <a:r>
              <a:rPr lang="pl-PL" dirty="0"/>
              <a:t>obywateli z całości </a:t>
            </a:r>
            <a:r>
              <a:rPr lang="pl-PL" dirty="0" smtClean="0"/>
              <a:t>dostarczanych </a:t>
            </a:r>
            <a:r>
              <a:rPr lang="pl-PL" dirty="0"/>
              <a:t>usług publicznych, </a:t>
            </a:r>
            <a:r>
              <a:rPr lang="pl-PL" dirty="0" smtClean="0"/>
              <a:t>odsetek </a:t>
            </a:r>
            <a:r>
              <a:rPr lang="pl-PL" dirty="0"/>
              <a:t>osób zadowolonych ze </a:t>
            </a:r>
            <a:r>
              <a:rPr lang="pl-PL" dirty="0" smtClean="0"/>
              <a:t>standardów </a:t>
            </a:r>
            <a:r>
              <a:rPr lang="pl-PL" dirty="0"/>
              <a:t>czystości na ich terenie </a:t>
            </a:r>
            <a:r>
              <a:rPr lang="pl-PL" dirty="0" smtClean="0"/>
              <a:t>lub </a:t>
            </a:r>
            <a:r>
              <a:rPr lang="pl-PL" dirty="0"/>
              <a:t>odsetek osób zadowolonych </a:t>
            </a:r>
            <a:r>
              <a:rPr lang="pl-PL" dirty="0" smtClean="0"/>
              <a:t>z </a:t>
            </a:r>
            <a:r>
              <a:rPr lang="pl-PL" dirty="0"/>
              <a:t>usług kulturalnych </a:t>
            </a:r>
            <a:r>
              <a:rPr lang="pl-PL" dirty="0" smtClean="0"/>
              <a:t>samorządu lokalnego </a:t>
            </a:r>
            <a:r>
              <a:rPr lang="pl-PL" dirty="0"/>
              <a:t>w takich dziedzinach jak: </a:t>
            </a:r>
            <a:r>
              <a:rPr lang="pl-PL" dirty="0" smtClean="0"/>
              <a:t>sport</a:t>
            </a:r>
            <a:r>
              <a:rPr lang="pl-PL" dirty="0"/>
              <a:t>, biblioteki, muzea, sztuka, </a:t>
            </a:r>
            <a:r>
              <a:rPr lang="pl-PL" dirty="0" smtClean="0"/>
              <a:t>parki</a:t>
            </a:r>
            <a:r>
              <a:rPr lang="pl-PL" dirty="0"/>
              <a:t>, przestrzenie rekreacyjne.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821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System </a:t>
            </a:r>
            <a:r>
              <a:rPr lang="pl-PL" i="1" dirty="0"/>
              <a:t>Best Value </a:t>
            </a:r>
            <a:r>
              <a:rPr lang="pl-PL" dirty="0"/>
              <a:t>(najwyższa jakość)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Komisja Audytorska ocenia wyniki samorządów terytorialnych na podstawie zasady 4”C”</a:t>
            </a:r>
          </a:p>
          <a:p>
            <a:r>
              <a:rPr lang="pl-PL" dirty="0"/>
              <a:t>1. Wyzwanie (Challenge) – dlaczego i jak usługa jest dostarczana?</a:t>
            </a:r>
          </a:p>
          <a:p>
            <a:r>
              <a:rPr lang="pl-PL" dirty="0"/>
              <a:t>2. Porównanie (</a:t>
            </a:r>
            <a:r>
              <a:rPr lang="pl-PL" dirty="0" err="1"/>
              <a:t>Compare</a:t>
            </a:r>
            <a:r>
              <a:rPr lang="pl-PL" dirty="0"/>
              <a:t>) – jak można porównać usługi?</a:t>
            </a:r>
          </a:p>
          <a:p>
            <a:r>
              <a:rPr lang="pl-PL" dirty="0"/>
              <a:t>3. Konkurowanie (</a:t>
            </a:r>
            <a:r>
              <a:rPr lang="pl-PL" dirty="0" err="1"/>
              <a:t>Compete</a:t>
            </a:r>
            <a:r>
              <a:rPr lang="pl-PL" dirty="0"/>
              <a:t>) – czy zasady uczciwej konkurencji są przestrzegane przy decydowaniu, kto powinien dostarczać usługę?</a:t>
            </a:r>
          </a:p>
          <a:p>
            <a:r>
              <a:rPr lang="pl-PL" dirty="0"/>
              <a:t>4. Konsultowanie (</a:t>
            </a:r>
            <a:r>
              <a:rPr lang="pl-PL" dirty="0" err="1"/>
              <a:t>Consult</a:t>
            </a:r>
            <a:r>
              <a:rPr lang="pl-PL" dirty="0"/>
              <a:t>) – jakie są oczekiwania użytkowników lokalnych usług oraz rezydentów odnośnie tych usług?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0605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42</TotalTime>
  <Words>851</Words>
  <Application>Microsoft Office PowerPoint</Application>
  <PresentationFormat>Pokaz na ekranie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Apteka</vt:lpstr>
      <vt:lpstr>Rodzaje systemów zarządzania jakością</vt:lpstr>
      <vt:lpstr>Rodzaje systemów zarządzania jakością</vt:lpstr>
      <vt:lpstr>System Best Value (najwyższa jakość)</vt:lpstr>
      <vt:lpstr>System Best Value (najwyższa jakość)</vt:lpstr>
      <vt:lpstr>System Best Value (najwyższa jakość)</vt:lpstr>
      <vt:lpstr>System Best Value (najwyższa jakość)</vt:lpstr>
      <vt:lpstr>System Best Value (najwyższa jakość)</vt:lpstr>
      <vt:lpstr>System Best Value (najwyższa jakość)</vt:lpstr>
      <vt:lpstr>System Best Value (najwyższa jakość)</vt:lpstr>
      <vt:lpstr>System Best Value (najwyższa jakość)</vt:lpstr>
      <vt:lpstr>System Best Value (najwyższa jakość)</vt:lpstr>
      <vt:lpstr>System Best Value (najwyższa jakość)</vt:lpstr>
      <vt:lpstr>Strategiczna Karta Wyników w sektorze publicznym</vt:lpstr>
      <vt:lpstr>Strategiczna Karta Wyników w sektorze publicznym</vt:lpstr>
      <vt:lpstr>Strategiczna Karta Wyników w sektorze publicznym</vt:lpstr>
      <vt:lpstr>Strategiczna Karta Wyników w sektorze publicznym</vt:lpstr>
      <vt:lpstr>Strategiczna Karta Wyników w sektorze publicznym</vt:lpstr>
      <vt:lpstr>Strategiczna Karta Wyników w sektorze publicznym</vt:lpstr>
      <vt:lpstr>Źródła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kisała</dc:creator>
  <cp:lastModifiedBy>kisała</cp:lastModifiedBy>
  <cp:revision>30</cp:revision>
  <dcterms:created xsi:type="dcterms:W3CDTF">2020-03-24T12:51:51Z</dcterms:created>
  <dcterms:modified xsi:type="dcterms:W3CDTF">2020-03-25T08:33:05Z</dcterms:modified>
</cp:coreProperties>
</file>