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notesMasterIdLst>
    <p:notesMasterId r:id="rId22"/>
  </p:notesMasterIdLst>
  <p:sldIdLst>
    <p:sldId id="256" r:id="rId2"/>
    <p:sldId id="278" r:id="rId3"/>
    <p:sldId id="271" r:id="rId4"/>
    <p:sldId id="266" r:id="rId5"/>
    <p:sldId id="267" r:id="rId6"/>
    <p:sldId id="272" r:id="rId7"/>
    <p:sldId id="277" r:id="rId8"/>
    <p:sldId id="299" r:id="rId9"/>
    <p:sldId id="300" r:id="rId10"/>
    <p:sldId id="301" r:id="rId11"/>
    <p:sldId id="274" r:id="rId12"/>
    <p:sldId id="268" r:id="rId13"/>
    <p:sldId id="257" r:id="rId14"/>
    <p:sldId id="258" r:id="rId15"/>
    <p:sldId id="260" r:id="rId16"/>
    <p:sldId id="297" r:id="rId17"/>
    <p:sldId id="303" r:id="rId18"/>
    <p:sldId id="261" r:id="rId19"/>
    <p:sldId id="262" r:id="rId20"/>
    <p:sldId id="296" r:id="rId21"/>
  </p:sldIdLst>
  <p:sldSz cx="12192000" cy="6858000"/>
  <p:notesSz cx="6797675" cy="98726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15074-6FCC-42EE-B365-4FDA420C0E28}" type="datetimeFigureOut">
              <a:rPr lang="pl-PL" smtClean="0"/>
              <a:t>2020-02-27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B0413-A784-41D7-92DB-BC7310227B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7410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347B9-BFE0-4643-9288-47CB8F1D2E19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5159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347B9-BFE0-4643-9288-47CB8F1D2E19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7678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347B9-BFE0-4643-9288-47CB8F1D2E19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2930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B0DD110-727D-4D58-8BE3-1AE800832478}" type="datetimeFigureOut">
              <a:rPr lang="pl-PL" smtClean="0"/>
              <a:t>2020-02-27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B8534F3-E936-4A75-AEDF-C25F6810C6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833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D110-727D-4D58-8BE3-1AE800832478}" type="datetimeFigureOut">
              <a:rPr lang="pl-PL" smtClean="0"/>
              <a:t>2020-02-27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34F3-E936-4A75-AEDF-C25F6810C6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3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D110-727D-4D58-8BE3-1AE800832478}" type="datetimeFigureOut">
              <a:rPr lang="pl-PL" smtClean="0"/>
              <a:t>2020-02-27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34F3-E936-4A75-AEDF-C25F6810C6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7428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D110-727D-4D58-8BE3-1AE800832478}" type="datetimeFigureOut">
              <a:rPr lang="pl-PL" smtClean="0"/>
              <a:t>2020-02-27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34F3-E936-4A75-AEDF-C25F6810C6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9844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D110-727D-4D58-8BE3-1AE800832478}" type="datetimeFigureOut">
              <a:rPr lang="pl-PL" smtClean="0"/>
              <a:t>2020-02-27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34F3-E936-4A75-AEDF-C25F6810C6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9918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D110-727D-4D58-8BE3-1AE800832478}" type="datetimeFigureOut">
              <a:rPr lang="pl-PL" smtClean="0"/>
              <a:t>2020-02-27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34F3-E936-4A75-AEDF-C25F6810C6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8922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D110-727D-4D58-8BE3-1AE800832478}" type="datetimeFigureOut">
              <a:rPr lang="pl-PL" smtClean="0"/>
              <a:t>2020-02-27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34F3-E936-4A75-AEDF-C25F6810C6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3398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AB0DD110-727D-4D58-8BE3-1AE800832478}" type="datetimeFigureOut">
              <a:rPr lang="pl-PL" smtClean="0"/>
              <a:t>2020-02-27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34F3-E936-4A75-AEDF-C25F6810C6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14641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AB0DD110-727D-4D58-8BE3-1AE800832478}" type="datetimeFigureOut">
              <a:rPr lang="pl-PL" smtClean="0"/>
              <a:t>2020-02-27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34F3-E936-4A75-AEDF-C25F6810C6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7938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D110-727D-4D58-8BE3-1AE800832478}" type="datetimeFigureOut">
              <a:rPr lang="pl-PL" smtClean="0"/>
              <a:t>2020-02-27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34F3-E936-4A75-AEDF-C25F6810C6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9396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D110-727D-4D58-8BE3-1AE800832478}" type="datetimeFigureOut">
              <a:rPr lang="pl-PL" smtClean="0"/>
              <a:t>2020-02-27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34F3-E936-4A75-AEDF-C25F6810C6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7725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D110-727D-4D58-8BE3-1AE800832478}" type="datetimeFigureOut">
              <a:rPr lang="pl-PL" smtClean="0"/>
              <a:t>2020-02-27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34F3-E936-4A75-AEDF-C25F6810C6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9336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D110-727D-4D58-8BE3-1AE800832478}" type="datetimeFigureOut">
              <a:rPr lang="pl-PL" smtClean="0"/>
              <a:t>2020-02-27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34F3-E936-4A75-AEDF-C25F6810C6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6071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D110-727D-4D58-8BE3-1AE800832478}" type="datetimeFigureOut">
              <a:rPr lang="pl-PL" smtClean="0"/>
              <a:t>2020-02-27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34F3-E936-4A75-AEDF-C25F6810C6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395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D110-727D-4D58-8BE3-1AE800832478}" type="datetimeFigureOut">
              <a:rPr lang="pl-PL" smtClean="0"/>
              <a:t>2020-02-27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34F3-E936-4A75-AEDF-C25F6810C6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7117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D110-727D-4D58-8BE3-1AE800832478}" type="datetimeFigureOut">
              <a:rPr lang="pl-PL" smtClean="0"/>
              <a:t>2020-02-27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34F3-E936-4A75-AEDF-C25F6810C6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4830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D110-727D-4D58-8BE3-1AE800832478}" type="datetimeFigureOut">
              <a:rPr lang="pl-PL" smtClean="0"/>
              <a:t>2020-02-27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34F3-E936-4A75-AEDF-C25F6810C6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6881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B0DD110-727D-4D58-8BE3-1AE800832478}" type="datetimeFigureOut">
              <a:rPr lang="pl-PL" smtClean="0"/>
              <a:t>2020-02-27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B8534F3-E936-4A75-AEDF-C25F6810C6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975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  <p:sldLayoutId id="21474838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jagap@kul.p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54954" y="1789043"/>
            <a:ext cx="9367271" cy="2690192"/>
          </a:xfrm>
        </p:spPr>
        <p:txBody>
          <a:bodyPr>
            <a:normAutofit/>
          </a:bodyPr>
          <a:lstStyle/>
          <a:p>
            <a:pPr algn="just"/>
            <a:r>
              <a:rPr lang="pl-PL" sz="4800" dirty="0" smtClean="0"/>
              <a:t>PODSTAWY ADMINISTRACJI</a:t>
            </a:r>
            <a:endParaRPr lang="pl-PL" sz="4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KONWERSATORIUM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9342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Tematyka zajęć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54954" y="2305319"/>
            <a:ext cx="8825659" cy="4108360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sz="2100" dirty="0"/>
              <a:t>5. Stany nadzwyczajne (wprowadzenie/przedłużenie/zniesienie; zasady działania organów władzy </a:t>
            </a:r>
            <a:r>
              <a:rPr lang="pl-PL" sz="2100" dirty="0" err="1"/>
              <a:t>publ</a:t>
            </a:r>
            <a:r>
              <a:rPr lang="pl-PL" sz="2100" dirty="0"/>
              <a:t>., ograniczenia wolności i praw/szczególne obowiązki) (27 III</a:t>
            </a:r>
            <a:r>
              <a:rPr lang="pl-PL" sz="2100" dirty="0" smtClean="0"/>
              <a:t>).</a:t>
            </a:r>
          </a:p>
          <a:p>
            <a:r>
              <a:rPr lang="pl-PL" sz="2100" dirty="0" smtClean="0"/>
              <a:t>6</a:t>
            </a:r>
            <a:r>
              <a:rPr lang="pl-PL" sz="2100" dirty="0"/>
              <a:t>. Administracja rządowa zespolona i niezespolona, administracja samorządowa (3 IV</a:t>
            </a:r>
            <a:r>
              <a:rPr lang="pl-PL" sz="2100" dirty="0" smtClean="0"/>
              <a:t>).</a:t>
            </a:r>
            <a:endParaRPr lang="pl-PL" sz="2100" dirty="0" smtClean="0"/>
          </a:p>
          <a:p>
            <a:r>
              <a:rPr lang="pl-PL" sz="2100" dirty="0" smtClean="0"/>
              <a:t>7</a:t>
            </a:r>
            <a:r>
              <a:rPr lang="pl-PL" sz="2100" dirty="0"/>
              <a:t>. </a:t>
            </a:r>
            <a:r>
              <a:rPr lang="pl-PL" sz="2100" dirty="0" smtClean="0"/>
              <a:t>Nadzór </a:t>
            </a:r>
            <a:r>
              <a:rPr lang="pl-PL" sz="2100" dirty="0"/>
              <a:t>i kontrola administracji, sądownictwo </a:t>
            </a:r>
            <a:r>
              <a:rPr lang="pl-PL" sz="2100" dirty="0" smtClean="0"/>
              <a:t>administracyjne (17 IV).</a:t>
            </a:r>
          </a:p>
          <a:p>
            <a:r>
              <a:rPr lang="pl-PL" sz="2100" dirty="0"/>
              <a:t>8. </a:t>
            </a:r>
            <a:r>
              <a:rPr lang="pl-PL" sz="2100" dirty="0" smtClean="0"/>
              <a:t>Zasady </a:t>
            </a:r>
            <a:r>
              <a:rPr lang="pl-PL" sz="2100" dirty="0"/>
              <a:t>służby cywilnej oraz zasady etyki korpusu służby </a:t>
            </a:r>
            <a:r>
              <a:rPr lang="pl-PL" sz="2100" dirty="0" smtClean="0"/>
              <a:t>cywilnej (24 IV).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248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Tematyka zajęć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54954" y="2603500"/>
            <a:ext cx="9725081" cy="34163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 smtClean="0"/>
          </a:p>
          <a:p>
            <a:r>
              <a:rPr lang="pl-PL" sz="2100" dirty="0"/>
              <a:t>9. Prezentacja referatów (8 V).</a:t>
            </a:r>
          </a:p>
          <a:p>
            <a:r>
              <a:rPr lang="pl-PL" sz="2100" dirty="0"/>
              <a:t>10. Prezentacja referatów (15 V).</a:t>
            </a:r>
          </a:p>
          <a:p>
            <a:r>
              <a:rPr lang="pl-PL" sz="2100" dirty="0"/>
              <a:t>11. Prezentacja referatów (22 V).</a:t>
            </a:r>
          </a:p>
          <a:p>
            <a:r>
              <a:rPr lang="pl-PL" sz="2100" dirty="0"/>
              <a:t>12. Prezentacja referatów (29 V).</a:t>
            </a:r>
          </a:p>
          <a:p>
            <a:r>
              <a:rPr lang="pl-PL" sz="2100" dirty="0"/>
              <a:t>13. Pisemne kolokwium zaliczeniowe (5 VI).</a:t>
            </a:r>
          </a:p>
          <a:p>
            <a:r>
              <a:rPr lang="pl-PL" sz="2100" dirty="0"/>
              <a:t>14. Omówienie wyników kolokwium, wystawianie ocen (16 VI).</a:t>
            </a:r>
          </a:p>
          <a:p>
            <a:pPr algn="just"/>
            <a:endParaRPr lang="pl-PL" b="1" dirty="0" smtClean="0"/>
          </a:p>
          <a:p>
            <a:pPr marL="0" indent="0" algn="just">
              <a:buNone/>
            </a:pP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7834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PAŃSTWO, </a:t>
            </a:r>
            <a:br>
              <a:rPr lang="pl-PL" dirty="0" smtClean="0"/>
            </a:br>
            <a:r>
              <a:rPr lang="pl-PL" dirty="0" smtClean="0"/>
              <a:t>USTRÓJ PAŃSTWOWY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Podstawowe pojęcia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759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4954" y="553792"/>
            <a:ext cx="8761413" cy="1126840"/>
          </a:xfrm>
        </p:spPr>
        <p:txBody>
          <a:bodyPr/>
          <a:lstStyle/>
          <a:p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3200" dirty="0" smtClean="0"/>
              <a:t>Państwo jako jednostka geopolityczna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82218" y="2489200"/>
            <a:ext cx="10233482" cy="375705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W znaczeniu geopolitycznym termin „państwo” odnosimy do określonego kraju. Możemy w tym sensie wskazać </a:t>
            </a:r>
            <a:r>
              <a:rPr lang="pl-PL" b="1" dirty="0" smtClean="0"/>
              <a:t>trójelementową definicję państwa</a:t>
            </a:r>
            <a:r>
              <a:rPr lang="pl-PL" dirty="0" smtClean="0"/>
              <a:t>, skonstruowaną przez Georga Jellinka. Według niego o państwie możemy mówić, gdy występują jednocześnie trzy czynniki:</a:t>
            </a:r>
            <a:endParaRPr lang="pl-PL" dirty="0" smtClean="0"/>
          </a:p>
          <a:p>
            <a:r>
              <a:rPr lang="pl-PL" dirty="0" smtClean="0"/>
              <a:t>Określone, wyodrębnione z innych </a:t>
            </a:r>
            <a:r>
              <a:rPr lang="pl-PL" b="1" dirty="0" smtClean="0"/>
              <a:t>terytorium</a:t>
            </a:r>
            <a:r>
              <a:rPr lang="pl-PL" dirty="0" smtClean="0"/>
              <a:t>;</a:t>
            </a:r>
          </a:p>
          <a:p>
            <a:r>
              <a:rPr lang="pl-PL" b="1" dirty="0" smtClean="0"/>
              <a:t>Grupa ludzi</a:t>
            </a:r>
            <a:r>
              <a:rPr lang="pl-PL" dirty="0" smtClean="0"/>
              <a:t>, która to terytorium zamieszkuje;</a:t>
            </a:r>
          </a:p>
          <a:p>
            <a:r>
              <a:rPr lang="pl-PL" dirty="0" smtClean="0"/>
              <a:t>Jedna </a:t>
            </a:r>
            <a:r>
              <a:rPr lang="pl-PL" b="1" dirty="0" smtClean="0"/>
              <a:t>władza zwierzchnia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sz="2800" dirty="0" smtClean="0"/>
              <a:t>Zatem wg Jellinka, </a:t>
            </a:r>
            <a:r>
              <a:rPr lang="pl-PL" sz="2800" b="1" u="sng" dirty="0" smtClean="0"/>
              <a:t>państwo</a:t>
            </a:r>
            <a:r>
              <a:rPr lang="pl-PL" sz="2800" b="1" dirty="0" smtClean="0"/>
              <a:t> to trwały związek ludzi, stale osiadłych na pewnym terytorium, podległych władzy zwierzchniej</a:t>
            </a:r>
            <a:r>
              <a:rPr lang="pl-PL" sz="2800" dirty="0" smtClean="0"/>
              <a:t>.</a:t>
            </a:r>
            <a:endParaRPr lang="pl-PL" sz="2800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80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Cechy państwa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54954" y="2603499"/>
            <a:ext cx="9849019" cy="3552601"/>
          </a:xfrm>
        </p:spPr>
        <p:txBody>
          <a:bodyPr>
            <a:normAutofit/>
          </a:bodyPr>
          <a:lstStyle/>
          <a:p>
            <a:pPr algn="just"/>
            <a:endParaRPr lang="pl-PL" sz="1200" dirty="0" smtClean="0"/>
          </a:p>
          <a:p>
            <a:pPr marL="0" indent="0" algn="just">
              <a:buNone/>
            </a:pPr>
            <a:r>
              <a:rPr lang="pl-PL" sz="2400" b="1" dirty="0" smtClean="0"/>
              <a:t>Państwo jest organizacją:</a:t>
            </a:r>
            <a:endParaRPr lang="pl-PL" sz="2400" b="1" dirty="0" smtClean="0"/>
          </a:p>
          <a:p>
            <a:pPr algn="just"/>
            <a:r>
              <a:rPr lang="pl-PL" sz="2000" dirty="0"/>
              <a:t>p</a:t>
            </a:r>
            <a:r>
              <a:rPr lang="pl-PL" sz="2000" dirty="0" smtClean="0"/>
              <a:t>olityczną,</a:t>
            </a:r>
          </a:p>
          <a:p>
            <a:pPr algn="just"/>
            <a:r>
              <a:rPr lang="pl-PL" sz="2000" dirty="0" smtClean="0"/>
              <a:t>Przymusową,</a:t>
            </a:r>
          </a:p>
          <a:p>
            <a:pPr algn="just"/>
            <a:r>
              <a:rPr lang="pl-PL" sz="2000" dirty="0" smtClean="0"/>
              <a:t>Integrującą i rozstrzygającą konflikty społeczne,</a:t>
            </a:r>
          </a:p>
          <a:p>
            <a:pPr algn="just"/>
            <a:r>
              <a:rPr lang="pl-PL" sz="2000" dirty="0" smtClean="0"/>
              <a:t>Suwerenną,</a:t>
            </a:r>
          </a:p>
          <a:p>
            <a:pPr algn="just"/>
            <a:r>
              <a:rPr lang="pl-PL" sz="2000" dirty="0" smtClean="0"/>
              <a:t>Terytorialną,</a:t>
            </a:r>
          </a:p>
          <a:p>
            <a:pPr algn="just"/>
            <a:r>
              <a:rPr lang="pl-PL" sz="2000" dirty="0" smtClean="0"/>
              <a:t>Wyposażoną w swoisty aparat spełniający określone funkcje.</a:t>
            </a:r>
          </a:p>
        </p:txBody>
      </p:sp>
    </p:spTree>
    <p:extLst>
      <p:ext uri="{BB962C8B-B14F-4D97-AF65-F5344CB8AC3E}">
        <p14:creationId xmlns:p14="http://schemas.microsoft.com/office/powerpoint/2010/main" val="223666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Ustrój państwowy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02366" y="2669761"/>
            <a:ext cx="10641496" cy="3416300"/>
          </a:xfrm>
        </p:spPr>
        <p:txBody>
          <a:bodyPr>
            <a:normAutofit/>
          </a:bodyPr>
          <a:lstStyle/>
          <a:p>
            <a:pPr algn="just"/>
            <a:r>
              <a:rPr lang="pl-PL" sz="2400" b="1" dirty="0"/>
              <a:t>Ustrój państwowy </a:t>
            </a:r>
            <a:r>
              <a:rPr lang="pl-PL" sz="2400" dirty="0"/>
              <a:t>to całokształt zasad prawnych określających organizację i sposób funkcjonowania organów państwowych, stosunek wzajemny organów centralnych oraz ich stosunek do organów terenowych, a także strukturę prawno-organizacyjną państwa.</a:t>
            </a:r>
          </a:p>
          <a:p>
            <a:pPr algn="just"/>
            <a:r>
              <a:rPr lang="pl-PL" sz="2400" dirty="0"/>
              <a:t>ze względu na ustrój państwowy wyróżnia się państwa proste (unitarne) i złożone (związkowe: federacja i konfederacja). </a:t>
            </a:r>
          </a:p>
          <a:p>
            <a:pPr marL="0" indent="0">
              <a:buNone/>
            </a:pPr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45038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54954" y="2240923"/>
            <a:ext cx="9589246" cy="4288665"/>
          </a:xfrm>
        </p:spPr>
        <p:txBody>
          <a:bodyPr>
            <a:normAutofit fontScale="85000" lnSpcReduction="20000"/>
          </a:bodyPr>
          <a:lstStyle/>
          <a:p>
            <a:pPr marL="0" indent="0" algn="r">
              <a:buNone/>
            </a:pPr>
            <a:r>
              <a:rPr lang="pl-PL" sz="1200" dirty="0" smtClean="0"/>
              <a:t>.</a:t>
            </a:r>
            <a:endParaRPr lang="pl-PL" sz="2400" dirty="0"/>
          </a:p>
          <a:p>
            <a:pPr marL="0" indent="0">
              <a:buNone/>
            </a:pPr>
            <a:r>
              <a:rPr lang="pl-PL" sz="2000" b="1" dirty="0"/>
              <a:t>Państwo </a:t>
            </a:r>
            <a:r>
              <a:rPr lang="pl-PL" sz="2000" b="1" dirty="0" smtClean="0"/>
              <a:t>unitarne (jednolite) </a:t>
            </a:r>
            <a:r>
              <a:rPr lang="pl-PL" sz="2000" dirty="0"/>
              <a:t>– forma państwa, charakteryzująca się wewnętrzną jednolitością. Wszystkie jednostki administracyjne wchodzące w skład państwa są tak samo zorganizowane i podporządkowane organom centralnym, które określają ich ustrój i </a:t>
            </a:r>
            <a:r>
              <a:rPr lang="pl-PL" sz="2000" dirty="0" smtClean="0"/>
              <a:t>właściwość.</a:t>
            </a:r>
          </a:p>
          <a:p>
            <a:pPr marL="0" indent="0">
              <a:buNone/>
            </a:pPr>
            <a:r>
              <a:rPr lang="pl-PL" sz="2000" dirty="0"/>
              <a:t>Państwa jednolite są współcześnie najczęściej występującymi modelami państw. Cechy charakterystyczne państwa unitarnego to:</a:t>
            </a:r>
          </a:p>
          <a:p>
            <a:pPr marL="0" indent="0">
              <a:buNone/>
            </a:pPr>
            <a:r>
              <a:rPr lang="pl-PL" sz="2000" dirty="0"/>
              <a:t>jednolity dla całego państwa system prawny</a:t>
            </a:r>
          </a:p>
          <a:p>
            <a:pPr marL="0" indent="0">
              <a:buNone/>
            </a:pPr>
            <a:r>
              <a:rPr lang="pl-PL" sz="2000" dirty="0"/>
              <a:t>jedno obywatelstwo</a:t>
            </a:r>
          </a:p>
          <a:p>
            <a:pPr marL="0" indent="0">
              <a:buNone/>
            </a:pPr>
            <a:r>
              <a:rPr lang="pl-PL" sz="2000" dirty="0"/>
              <a:t>jednorodny system organów władzy sądowniczej, ustawodawczej i wykonawczej</a:t>
            </a:r>
          </a:p>
          <a:p>
            <a:pPr marL="0" indent="0">
              <a:buNone/>
            </a:pPr>
            <a:r>
              <a:rPr lang="pl-PL" sz="2000" dirty="0"/>
              <a:t>organy władzy lokalnej są podporządkowane organom władzy centralnej</a:t>
            </a:r>
          </a:p>
          <a:p>
            <a:pPr marL="0" indent="0">
              <a:buNone/>
            </a:pPr>
            <a:r>
              <a:rPr lang="pl-PL" sz="2000" dirty="0"/>
              <a:t>Państwo unitarne może mieć charakter państwa scentralizowanego, kiedy władze państwowe rezerwują dla siebie podejmowanie decyzji w państwie oraz zdecentralizowany, gdy część władzy zostanie przekazana samorządom. </a:t>
            </a:r>
          </a:p>
          <a:p>
            <a:pPr marL="0" indent="0">
              <a:buNone/>
            </a:pPr>
            <a:r>
              <a:rPr lang="pl-PL" sz="2000" dirty="0"/>
              <a:t>Przykładem państw unitarnych są: Polska, Szwecja, Dania, Holandia i in.</a:t>
            </a:r>
            <a:endParaRPr lang="pl-PL" sz="2000" dirty="0" smtClean="0"/>
          </a:p>
          <a:p>
            <a:pPr marL="0" indent="0" algn="just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28904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 smtClean="0"/>
              <a:t>Podstawowe zasady ustroju RP w Konstytucji RP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54954" y="2305318"/>
            <a:ext cx="8825659" cy="3714482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Rzeczpospolita Polska jest dobrem wspólnym wszystkich obywateli (art. 1).</a:t>
            </a:r>
          </a:p>
          <a:p>
            <a:r>
              <a:rPr lang="pl-PL" dirty="0" smtClean="0"/>
              <a:t>Rzeczpospolita Polska jest demokratycznym państwem prawnym , urzeczywistniającym zasady sprawiedliwości społecznej (art. 2).</a:t>
            </a:r>
          </a:p>
          <a:p>
            <a:r>
              <a:rPr lang="pl-PL" dirty="0" smtClean="0"/>
              <a:t>Organy władzy publicznej działają na podstawie i w granicach prawa (art. 7) – zasada legalizmu.</a:t>
            </a:r>
          </a:p>
          <a:p>
            <a:r>
              <a:rPr lang="pl-PL" dirty="0" smtClean="0"/>
              <a:t>Rzeczpospolita Polska jest państwem jednolitym (art. 3).</a:t>
            </a:r>
          </a:p>
          <a:p>
            <a:r>
              <a:rPr lang="pl-PL" dirty="0" smtClean="0"/>
              <a:t>Władza zwierzchnia w Rzeczpospolitej Polskiej należy do Narodu (art. 4 ust. 1).</a:t>
            </a:r>
          </a:p>
          <a:p>
            <a:r>
              <a:rPr lang="pl-PL" dirty="0" smtClean="0"/>
              <a:t>Rzeczpospolita Polska strzeże niepodległości i nienaruszalności swojego terytorium, zapewnia wolności i prawa człowieka i obywatela oraz bezpieczeństwo obywateli, strzeże dziedzictwa narodowego oraz zapewnia ochronę środowiska, kierując się zasadą zrównoważonego rozwoju (art. 5).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174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407029" cy="706964"/>
          </a:xfrm>
        </p:spPr>
        <p:txBody>
          <a:bodyPr/>
          <a:lstStyle/>
          <a:p>
            <a:r>
              <a:rPr lang="pl-PL" sz="2800" b="1" dirty="0">
                <a:solidFill>
                  <a:srgbClr val="EBEBEB"/>
                </a:solidFill>
              </a:rPr>
              <a:t>Podstawowe zasady ustroju RP w Konstytucji RP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54953" y="2603500"/>
            <a:ext cx="10098401" cy="3416300"/>
          </a:xfrm>
        </p:spPr>
        <p:txBody>
          <a:bodyPr>
            <a:normAutofit/>
          </a:bodyPr>
          <a:lstStyle/>
          <a:p>
            <a:pPr algn="just"/>
            <a:r>
              <a:rPr lang="pl-PL" sz="1700" dirty="0"/>
              <a:t>Ustrój Rzeczypospolitej Polskiej opiera się na podziale i równowadze władzy ustawodawczej, władzy wykonawczej i władzy </a:t>
            </a:r>
            <a:r>
              <a:rPr lang="pl-PL" sz="1700" dirty="0" smtClean="0"/>
              <a:t>sądowniczej (art. 10 ust. 1)</a:t>
            </a:r>
          </a:p>
          <a:p>
            <a:pPr algn="just"/>
            <a:r>
              <a:rPr lang="pl-PL" sz="1700" dirty="0"/>
              <a:t>Ustrój terytorialny Rzeczypospolitej Polskiej zapewnia decentralizację władzy </a:t>
            </a:r>
            <a:r>
              <a:rPr lang="pl-PL" sz="1700" dirty="0" smtClean="0"/>
              <a:t>publicznej (art. 15 ust. 1).</a:t>
            </a:r>
          </a:p>
          <a:p>
            <a:pPr algn="just"/>
            <a:r>
              <a:rPr lang="pl-PL" sz="1700" dirty="0"/>
              <a:t>Społeczna gospodarka rynkowa oparta na wolności działalności gospodarczej, własności prywatnej oraz solidarności, dialogu i współpracy partnerów społecznych stanowi podstawę ustroju gospodarczego Rzeczypospolitej </a:t>
            </a:r>
            <a:r>
              <a:rPr lang="pl-PL" sz="1700" dirty="0" smtClean="0"/>
              <a:t>Polskiej (art. 20).</a:t>
            </a:r>
          </a:p>
          <a:p>
            <a:pPr algn="just"/>
            <a:r>
              <a:rPr lang="pl-PL" sz="1700" dirty="0"/>
              <a:t>Podstawą ustroju rolnego państwa jest gospodarstwo rodzinne. Zasada ta nie narusza postanowień art. 21 i art. </a:t>
            </a:r>
            <a:r>
              <a:rPr lang="pl-PL" sz="1700" dirty="0" smtClean="0"/>
              <a:t>22 (art. 23).</a:t>
            </a:r>
          </a:p>
          <a:p>
            <a:pPr algn="just"/>
            <a:endParaRPr lang="pl-PL" sz="1700" dirty="0"/>
          </a:p>
          <a:p>
            <a:pPr algn="just"/>
            <a:endParaRPr lang="pl-PL" sz="1700" dirty="0"/>
          </a:p>
          <a:p>
            <a:pPr marL="0" indent="0" algn="just">
              <a:buNone/>
            </a:pPr>
            <a:endParaRPr lang="pl-PL" sz="1700" b="1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317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600" dirty="0" smtClean="0"/>
              <a:t>Konstytucyjne p</a:t>
            </a:r>
            <a:r>
              <a:rPr lang="pl-PL" sz="2600" dirty="0" smtClean="0"/>
              <a:t>odstawy statusu prawnego człowieka i obywatela </a:t>
            </a:r>
            <a:endParaRPr lang="pl-PL" sz="2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54954" y="2603500"/>
            <a:ext cx="9473289" cy="3416300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Przyrodzona i niezbywalna godność człowieka stanowi źródło wolności i praw człowieka i obywatela. Jest ona nienaruszalna, a jej poszanowanie i ochrona jest obowiązkiem władz </a:t>
            </a:r>
            <a:r>
              <a:rPr lang="pl-PL" dirty="0" smtClean="0"/>
              <a:t>publicznych (art. 30).</a:t>
            </a:r>
          </a:p>
          <a:p>
            <a:pPr algn="just"/>
            <a:r>
              <a:rPr lang="pl-PL" dirty="0"/>
              <a:t>Wolność człowieka podlega ochronie prawnej. Każdy jest obowiązany szanować wolności i prawa innych. Nikogo nie wolno zmuszać do czynienia tego, czego prawo mu nie nakazuje </a:t>
            </a:r>
            <a:r>
              <a:rPr lang="pl-PL" dirty="0" smtClean="0"/>
              <a:t>(art. 31 ust. 1 i 2).</a:t>
            </a:r>
          </a:p>
          <a:p>
            <a:pPr algn="just"/>
            <a:r>
              <a:rPr lang="pl-PL" dirty="0"/>
              <a:t>Wszyscy są wobec prawa równi. Wszyscy mają prawo do równego traktowania przez władze </a:t>
            </a:r>
            <a:r>
              <a:rPr lang="pl-PL" dirty="0" smtClean="0"/>
              <a:t>publiczne (art. 32 ust. 1).</a:t>
            </a:r>
          </a:p>
          <a:p>
            <a:pPr algn="just"/>
            <a:r>
              <a:rPr lang="pl-PL" dirty="0"/>
              <a:t>Rzeczpospolita Polska zapewnia każdemu człowiekowi prawną ochronę </a:t>
            </a:r>
            <a:r>
              <a:rPr lang="pl-PL" dirty="0" smtClean="0"/>
              <a:t>życia (art. 38).</a:t>
            </a:r>
          </a:p>
          <a:p>
            <a:pPr marL="0" indent="0" algn="just">
              <a:buNone/>
            </a:pPr>
            <a:endParaRPr lang="pl-PL" dirty="0" smtClean="0"/>
          </a:p>
          <a:p>
            <a:pPr algn="just"/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9873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ZAJĘCIA ORGANIZACYNE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ZAGADNIENIA WSTĘPNE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45922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4564" y="1641764"/>
            <a:ext cx="8825658" cy="2265218"/>
          </a:xfrm>
        </p:spPr>
        <p:txBody>
          <a:bodyPr/>
          <a:lstStyle/>
          <a:p>
            <a:pPr algn="ctr"/>
            <a:r>
              <a:rPr lang="pl-PL" sz="4800" dirty="0" smtClean="0"/>
              <a:t>Dziękuję za uwagę</a:t>
            </a: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309727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Literatura i akty normatywne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54954" y="2975020"/>
            <a:ext cx="9900973" cy="3044780"/>
          </a:xfrm>
        </p:spPr>
        <p:txBody>
          <a:bodyPr>
            <a:normAutofit lnSpcReduction="10000"/>
          </a:bodyPr>
          <a:lstStyle/>
          <a:p>
            <a:r>
              <a:rPr lang="pl-PL" sz="2800" b="1" dirty="0" smtClean="0"/>
              <a:t>B. Szmulik, S. Serafin, K. Miaskowska-Daszkiewicz, </a:t>
            </a:r>
            <a:r>
              <a:rPr lang="pl-PL" sz="2800" b="1" i="1" dirty="0" smtClean="0"/>
              <a:t>Zarys prawa administracyjnego</a:t>
            </a:r>
            <a:r>
              <a:rPr lang="pl-PL" sz="2800" b="1" dirty="0" smtClean="0"/>
              <a:t>, wyd. 4, C.H.BECK, Warszawa 2017.</a:t>
            </a:r>
            <a:endParaRPr lang="pl-PL" sz="2800" b="1" dirty="0" smtClean="0"/>
          </a:p>
          <a:p>
            <a:r>
              <a:rPr lang="pl-PL" sz="2800" dirty="0" smtClean="0"/>
              <a:t>Konstytucja Rzeczypospolitej Polskiej z dnia 2 kwietnia 1997 r. (Dz.U. Nr 78, poz. 483 ze zm.)</a:t>
            </a:r>
            <a:r>
              <a:rPr lang="pl-PL" sz="2800" dirty="0" smtClean="0"/>
              <a:t> </a:t>
            </a:r>
            <a:endParaRPr lang="pl-PL" sz="2800" dirty="0" smtClean="0"/>
          </a:p>
          <a:p>
            <a:r>
              <a:rPr lang="pl-PL" sz="2800" dirty="0" smtClean="0"/>
              <a:t>Ustawy i rozporządzenia normujące wybrane instytucje</a:t>
            </a:r>
            <a:r>
              <a:rPr lang="pl-PL" sz="2000" dirty="0" smtClean="0"/>
              <a:t>.</a:t>
            </a:r>
          </a:p>
          <a:p>
            <a:endParaRPr lang="pl-PL" dirty="0" smtClean="0"/>
          </a:p>
          <a:p>
            <a:pPr algn="just"/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300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407029" cy="706964"/>
          </a:xfrm>
        </p:spPr>
        <p:txBody>
          <a:bodyPr/>
          <a:lstStyle/>
          <a:p>
            <a:r>
              <a:rPr lang="pl-PL" dirty="0" smtClean="0"/>
              <a:t>WARUNKI ZALICZENIA PRZEDMIOTU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54953" y="2603500"/>
            <a:ext cx="10015273" cy="3416300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Kolokwium (test jednokrotnego wyboru) – maksymalnie: 20 pkt.</a:t>
            </a:r>
          </a:p>
          <a:p>
            <a:r>
              <a:rPr lang="pl-PL" sz="2400" b="1" dirty="0" smtClean="0"/>
              <a:t>Aktywność na zajęciach – maksymalnie: 5 pkt.</a:t>
            </a:r>
          </a:p>
          <a:p>
            <a:r>
              <a:rPr lang="pl-PL" sz="2400" b="1" dirty="0" smtClean="0"/>
              <a:t>Prezentacja referatu – maksymalnie: 5 pkt. </a:t>
            </a:r>
          </a:p>
          <a:p>
            <a:endParaRPr lang="pl-PL" sz="2400" b="1" dirty="0"/>
          </a:p>
          <a:p>
            <a:r>
              <a:rPr lang="pl-PL" sz="2400" b="1" dirty="0" smtClean="0"/>
              <a:t>Punktacja i ocena końcowa:</a:t>
            </a:r>
          </a:p>
          <a:p>
            <a:pPr marL="0" indent="0">
              <a:buNone/>
            </a:pPr>
            <a:r>
              <a:rPr lang="pl-PL" sz="2400" b="1" dirty="0" smtClean="0"/>
              <a:t>30-27: 5.0 (</a:t>
            </a:r>
            <a:r>
              <a:rPr lang="pl-PL" sz="2400" b="1" dirty="0" err="1" smtClean="0"/>
              <a:t>bdb</a:t>
            </a:r>
            <a:r>
              <a:rPr lang="pl-PL" sz="2400" b="1" dirty="0" smtClean="0"/>
              <a:t>); 26-24: 4.5 (</a:t>
            </a:r>
            <a:r>
              <a:rPr lang="pl-PL" sz="2400" b="1" dirty="0" err="1" smtClean="0"/>
              <a:t>db</a:t>
            </a:r>
            <a:r>
              <a:rPr lang="pl-PL" sz="2400" b="1" dirty="0" smtClean="0"/>
              <a:t>+); 23-21: 4.0 (</a:t>
            </a:r>
            <a:r>
              <a:rPr lang="pl-PL" sz="2400" b="1" dirty="0" err="1" smtClean="0"/>
              <a:t>db</a:t>
            </a:r>
            <a:r>
              <a:rPr lang="pl-PL" sz="2400" b="1" dirty="0" smtClean="0"/>
              <a:t>); 20-18: 3.5 (</a:t>
            </a:r>
            <a:r>
              <a:rPr lang="pl-PL" sz="2400" b="1" dirty="0" err="1" smtClean="0"/>
              <a:t>dst</a:t>
            </a:r>
            <a:r>
              <a:rPr lang="pl-PL" sz="2400" b="1" dirty="0" smtClean="0"/>
              <a:t>+); 17-15: 3.0 (</a:t>
            </a:r>
            <a:r>
              <a:rPr lang="pl-PL" sz="2400" b="1" dirty="0" err="1" smtClean="0"/>
              <a:t>dst</a:t>
            </a:r>
            <a:r>
              <a:rPr lang="pl-PL" sz="2400" b="1" dirty="0" smtClean="0"/>
              <a:t>)</a:t>
            </a:r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279000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 smtClean="0"/>
              <a:t>Organizacja i zadania wybranych instytucji – referaty do wyboru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54954" y="2331076"/>
            <a:ext cx="9807455" cy="368872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l-PL" u="sng" dirty="0" smtClean="0"/>
              <a:t>Formacje policyjne</a:t>
            </a:r>
            <a:r>
              <a:rPr lang="pl-PL" dirty="0" smtClean="0"/>
              <a:t>: 1) Policja, 2) Żandarmeria </a:t>
            </a:r>
            <a:r>
              <a:rPr lang="pl-PL" dirty="0"/>
              <a:t>W</a:t>
            </a:r>
            <a:r>
              <a:rPr lang="pl-PL" dirty="0" smtClean="0"/>
              <a:t>ojskowa; 3) Straż </a:t>
            </a:r>
            <a:r>
              <a:rPr lang="pl-PL" dirty="0"/>
              <a:t>G</a:t>
            </a:r>
            <a:r>
              <a:rPr lang="pl-PL" dirty="0" smtClean="0"/>
              <a:t>raniczna; 4) Służba </a:t>
            </a:r>
            <a:r>
              <a:rPr lang="pl-PL" dirty="0"/>
              <a:t>W</a:t>
            </a:r>
            <a:r>
              <a:rPr lang="pl-PL" dirty="0" smtClean="0"/>
              <a:t>ięzienna; 5) Inspekcja </a:t>
            </a:r>
            <a:r>
              <a:rPr lang="pl-PL" dirty="0"/>
              <a:t>T</a:t>
            </a:r>
            <a:r>
              <a:rPr lang="pl-PL" dirty="0" smtClean="0"/>
              <a:t>ransportu </a:t>
            </a:r>
            <a:r>
              <a:rPr lang="pl-PL" dirty="0"/>
              <a:t>D</a:t>
            </a:r>
            <a:r>
              <a:rPr lang="pl-PL" dirty="0" smtClean="0"/>
              <a:t>rogowego;</a:t>
            </a:r>
          </a:p>
          <a:p>
            <a:pPr algn="just"/>
            <a:r>
              <a:rPr lang="pl-PL" u="sng" dirty="0" smtClean="0"/>
              <a:t>Instytucje zabezpieczające</a:t>
            </a:r>
            <a:r>
              <a:rPr lang="pl-PL" dirty="0" smtClean="0"/>
              <a:t>: 6) Państwowa </a:t>
            </a:r>
            <a:r>
              <a:rPr lang="pl-PL" dirty="0"/>
              <a:t>S</a:t>
            </a:r>
            <a:r>
              <a:rPr lang="pl-PL" dirty="0" smtClean="0"/>
              <a:t>traż </a:t>
            </a:r>
            <a:r>
              <a:rPr lang="pl-PL" dirty="0"/>
              <a:t>P</a:t>
            </a:r>
            <a:r>
              <a:rPr lang="pl-PL" dirty="0" smtClean="0"/>
              <a:t>ożarna, 7) Obrona </a:t>
            </a:r>
            <a:r>
              <a:rPr lang="pl-PL" dirty="0"/>
              <a:t>C</a:t>
            </a:r>
            <a:r>
              <a:rPr lang="pl-PL" dirty="0" smtClean="0"/>
              <a:t>ywilna </a:t>
            </a:r>
            <a:r>
              <a:rPr lang="pl-PL" dirty="0"/>
              <a:t>K</a:t>
            </a:r>
            <a:r>
              <a:rPr lang="pl-PL" dirty="0" smtClean="0"/>
              <a:t>raju, 8) agencje ochrony mienia, 9) służba ochrony lotnisk, 10) straż ochrony kolei, 11) służba celna;</a:t>
            </a:r>
          </a:p>
          <a:p>
            <a:pPr algn="just"/>
            <a:r>
              <a:rPr lang="pl-PL" u="sng" dirty="0"/>
              <a:t>Służby specjalne</a:t>
            </a:r>
            <a:r>
              <a:rPr lang="pl-PL" dirty="0"/>
              <a:t>: 12) </a:t>
            </a:r>
            <a:r>
              <a:rPr lang="pl-PL" dirty="0" smtClean="0"/>
              <a:t>Agencja </a:t>
            </a:r>
            <a:r>
              <a:rPr lang="pl-PL" dirty="0"/>
              <a:t>Bezpieczeństwa Wewnętrznego (ABW), 13) </a:t>
            </a:r>
            <a:r>
              <a:rPr lang="pl-PL" dirty="0" smtClean="0"/>
              <a:t>Agencja </a:t>
            </a:r>
            <a:r>
              <a:rPr lang="pl-PL" dirty="0"/>
              <a:t>Wywiadu </a:t>
            </a:r>
            <a:r>
              <a:rPr lang="pl-PL" dirty="0" smtClean="0"/>
              <a:t>(AW), 14</a:t>
            </a:r>
            <a:r>
              <a:rPr lang="pl-PL" dirty="0"/>
              <a:t>) </a:t>
            </a:r>
            <a:r>
              <a:rPr lang="pl-PL" dirty="0" smtClean="0"/>
              <a:t>Centralne </a:t>
            </a:r>
            <a:r>
              <a:rPr lang="pl-PL" dirty="0"/>
              <a:t>Biuro Antykorupcyjne (CBA), 15) </a:t>
            </a:r>
            <a:r>
              <a:rPr lang="pl-PL" dirty="0" smtClean="0"/>
              <a:t>Służba </a:t>
            </a:r>
            <a:r>
              <a:rPr lang="pl-PL" dirty="0"/>
              <a:t>Kontrwywiadu Wojskowego (SKW), 16) </a:t>
            </a:r>
            <a:r>
              <a:rPr lang="pl-PL" dirty="0" smtClean="0"/>
              <a:t>Służba </a:t>
            </a:r>
            <a:r>
              <a:rPr lang="pl-PL" dirty="0"/>
              <a:t>Wywiadu </a:t>
            </a:r>
            <a:r>
              <a:rPr lang="pl-PL" dirty="0" smtClean="0"/>
              <a:t>Wojskowego (SWW);</a:t>
            </a:r>
          </a:p>
          <a:p>
            <a:pPr algn="just"/>
            <a:r>
              <a:rPr lang="pl-PL" u="sng" dirty="0" smtClean="0"/>
              <a:t>Służby ochrony władz</a:t>
            </a:r>
            <a:r>
              <a:rPr lang="pl-PL" dirty="0" smtClean="0"/>
              <a:t>: 17) Służba Ochrony Państwa (SOP), 18) Straż </a:t>
            </a:r>
            <a:r>
              <a:rPr lang="pl-PL" dirty="0"/>
              <a:t>M</a:t>
            </a:r>
            <a:r>
              <a:rPr lang="pl-PL" dirty="0" smtClean="0"/>
              <a:t>arszałkowska;</a:t>
            </a:r>
          </a:p>
          <a:p>
            <a:pPr algn="just"/>
            <a:r>
              <a:rPr lang="pl-PL" u="sng" dirty="0" smtClean="0"/>
              <a:t>Straże lokalne i sektorowe</a:t>
            </a:r>
            <a:r>
              <a:rPr lang="pl-PL" dirty="0" smtClean="0"/>
              <a:t>: 19) straże gminne, 20) straż leśna, 21) straż </a:t>
            </a:r>
            <a:r>
              <a:rPr lang="pl-PL" dirty="0"/>
              <a:t>parku narodowego, 22) Państwowa Straż </a:t>
            </a:r>
            <a:r>
              <a:rPr lang="pl-PL" dirty="0" smtClean="0"/>
              <a:t>Łowiecka, 23</a:t>
            </a:r>
            <a:r>
              <a:rPr lang="pl-PL" dirty="0"/>
              <a:t>) Państwowa Straż Rybacka, 24) Straż Metra </a:t>
            </a:r>
            <a:r>
              <a:rPr lang="pl-PL" dirty="0" smtClean="0"/>
              <a:t>Warszawskiego;</a:t>
            </a:r>
          </a:p>
          <a:p>
            <a:pPr algn="just"/>
            <a:r>
              <a:rPr lang="pl-PL" u="sng" dirty="0"/>
              <a:t>Inspekcje</a:t>
            </a:r>
            <a:r>
              <a:rPr lang="pl-PL" dirty="0"/>
              <a:t>: 25) Wojewódzki Inspektorat Ochrony Środowiska,  26) Państwowa Inspekcja </a:t>
            </a:r>
            <a:r>
              <a:rPr lang="pl-PL" dirty="0" smtClean="0"/>
              <a:t>Sanitarna. </a:t>
            </a:r>
          </a:p>
          <a:p>
            <a:pPr algn="just"/>
            <a:r>
              <a:rPr lang="pl-PL" u="sng" dirty="0" smtClean="0"/>
              <a:t>Inne</a:t>
            </a:r>
            <a:r>
              <a:rPr lang="pl-PL" dirty="0" smtClean="0"/>
              <a:t>: 27) Rzecznik Praw Obywatelskich, 28) Rzecznik Praw Dziecka, 29) Trybunał Konstytucyjny, 30) Trybunał Stanu, 31) Sąd Najwyższy, 32) Naczelny Sąd Administracyjny.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09093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923863" cy="706964"/>
          </a:xfrm>
        </p:spPr>
        <p:txBody>
          <a:bodyPr/>
          <a:lstStyle/>
          <a:p>
            <a:r>
              <a:rPr lang="pl-PL" dirty="0" smtClean="0"/>
              <a:t>Wytyczne do referatów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1636" y="2292439"/>
            <a:ext cx="10681100" cy="432730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l-PL" dirty="0" smtClean="0"/>
              <a:t>Prezentacja referatu – od 10 do 15 slajdów</a:t>
            </a:r>
          </a:p>
          <a:p>
            <a:pPr algn="just"/>
            <a:r>
              <a:rPr lang="pl-PL" dirty="0" smtClean="0"/>
              <a:t>Czas trwania ok. 10 minut (dyscyplina czasowa jest także przedmiotem oceny)</a:t>
            </a:r>
          </a:p>
          <a:p>
            <a:pPr algn="just"/>
            <a:r>
              <a:rPr lang="pl-PL" dirty="0" smtClean="0"/>
              <a:t>Następnie zadawanie pytań i dyskusja w grupie (2 pytania od studentów + 1 pytanie od prowadzącej zajęcia)</a:t>
            </a:r>
          </a:p>
          <a:p>
            <a:pPr algn="just"/>
            <a:r>
              <a:rPr lang="pl-PL" dirty="0" smtClean="0"/>
              <a:t>Koniecznie należy podać aktualnie obowiązującą podstawę prawną działania organu lub formacji</a:t>
            </a:r>
          </a:p>
          <a:p>
            <a:pPr algn="just"/>
            <a:r>
              <a:rPr lang="pl-PL" dirty="0" smtClean="0"/>
              <a:t>Następnie należy podać strukturę oraz kompetencje ze szczególnym  uwzględnieniem kompetencji w obszarze bezpieczeństwa</a:t>
            </a:r>
            <a:endParaRPr lang="pl-PL" dirty="0" smtClean="0"/>
          </a:p>
          <a:p>
            <a:pPr algn="just"/>
            <a:r>
              <a:rPr lang="pl-PL" dirty="0" smtClean="0"/>
              <a:t>Uwaga! Nie chodzi o przeczytanie slajdów, ale o ciekawe zaprezentowanie tematu i ćwiczenie przemowy publicznej</a:t>
            </a:r>
          </a:p>
          <a:p>
            <a:pPr algn="just"/>
            <a:r>
              <a:rPr lang="pl-PL" dirty="0" smtClean="0"/>
              <a:t>Prezentację proszę przesłać na mój adres: </a:t>
            </a:r>
            <a:r>
              <a:rPr lang="pl-PL" dirty="0" smtClean="0">
                <a:hlinkClick r:id="rId2"/>
              </a:rPr>
              <a:t>jagap@kul.pl</a:t>
            </a:r>
            <a:r>
              <a:rPr lang="pl-PL" dirty="0" smtClean="0"/>
              <a:t>  do 24 kwietnia 2020 r.</a:t>
            </a:r>
          </a:p>
          <a:p>
            <a:pPr algn="just"/>
            <a:r>
              <a:rPr lang="pl-PL" dirty="0" smtClean="0"/>
              <a:t>W tytule e-maila proszę podać: nazwisko, temat referatu, datę prezentacji</a:t>
            </a:r>
          </a:p>
          <a:p>
            <a:pPr algn="just"/>
            <a:r>
              <a:rPr lang="pl-PL" dirty="0" smtClean="0"/>
              <a:t>Na pierwszym slajdzie proszę umieścić swoje dane: imię i nazwisko, kierunek i rok studiów oraz temat referatu</a:t>
            </a:r>
          </a:p>
          <a:p>
            <a:pPr algn="just"/>
            <a:r>
              <a:rPr lang="pl-PL" dirty="0" smtClean="0"/>
              <a:t>Na ostatnim slajdzie proszę umieścić bibliografię: wykaz literatury, aktów normatywnych, stron internetowych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9635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54954" y="2603500"/>
            <a:ext cx="9911364" cy="3416300"/>
          </a:xfrm>
        </p:spPr>
        <p:txBody>
          <a:bodyPr>
            <a:normAutofit fontScale="92500" lnSpcReduction="20000"/>
          </a:bodyPr>
          <a:lstStyle/>
          <a:p>
            <a:pPr algn="just"/>
            <a:endParaRPr lang="pl-PL" sz="2000" dirty="0" smtClean="0"/>
          </a:p>
          <a:p>
            <a:r>
              <a:rPr lang="pl-PL" sz="2800" u="sng" dirty="0" smtClean="0"/>
              <a:t>Wymogi formalne</a:t>
            </a:r>
            <a:r>
              <a:rPr lang="pl-PL" sz="2800" dirty="0" smtClean="0"/>
              <a:t>: przesłanie prezentacji w terminie, załączona bibliografia, ogólna estetyka pracy – czytelność, przejrzystość</a:t>
            </a:r>
          </a:p>
          <a:p>
            <a:r>
              <a:rPr lang="pl-PL" sz="2800" u="sng" dirty="0" smtClean="0"/>
              <a:t>Kwestie merytoryczne</a:t>
            </a:r>
            <a:r>
              <a:rPr lang="pl-PL" sz="2800" dirty="0" smtClean="0"/>
              <a:t>: omówienie organizacji i zadań danej jednostki, </a:t>
            </a:r>
            <a:r>
              <a:rPr lang="pl-PL" sz="2800" dirty="0"/>
              <a:t>j</a:t>
            </a:r>
            <a:r>
              <a:rPr lang="pl-PL" sz="2800" dirty="0" smtClean="0"/>
              <a:t>akość bibliografii – odpowiedni dobór</a:t>
            </a:r>
          </a:p>
          <a:p>
            <a:r>
              <a:rPr lang="pl-PL" sz="2800" u="sng" dirty="0" smtClean="0"/>
              <a:t>Sposób prezentacji </a:t>
            </a:r>
            <a:r>
              <a:rPr lang="pl-PL" sz="2800" dirty="0" smtClean="0"/>
              <a:t>i omówienie tematu w limicie czasu (10 minut)</a:t>
            </a:r>
          </a:p>
          <a:p>
            <a:pPr marL="0" indent="0" algn="r">
              <a:buNone/>
            </a:pPr>
            <a:r>
              <a:rPr lang="pl-PL" sz="1400" dirty="0" smtClean="0"/>
              <a:t>       </a:t>
            </a:r>
            <a:endParaRPr lang="pl-PL" sz="1400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Kryteria oceny referatów – ocenie podlegają: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775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Polecana literatura – opracowania ogólne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sz="2600" i="1" dirty="0"/>
              <a:t>Instytucje bezpieczeństwa narodowego</a:t>
            </a:r>
            <a:r>
              <a:rPr lang="pl-PL" sz="2600" dirty="0"/>
              <a:t>, red. M. Paździor, B. </a:t>
            </a:r>
            <a:r>
              <a:rPr lang="pl-PL" sz="2600" dirty="0" smtClean="0"/>
              <a:t>Szmulik.</a:t>
            </a:r>
          </a:p>
          <a:p>
            <a:r>
              <a:rPr lang="pl-PL" sz="2600" i="1" dirty="0"/>
              <a:t>Podstawy bezpieczeństwa narodowego (państwa)</a:t>
            </a:r>
            <a:r>
              <a:rPr lang="pl-PL" sz="2600" dirty="0"/>
              <a:t>, red. Jacek Pawłowski, Warszawa </a:t>
            </a:r>
            <a:r>
              <a:rPr lang="pl-PL" sz="2600" dirty="0" smtClean="0"/>
              <a:t>2017.</a:t>
            </a:r>
          </a:p>
          <a:p>
            <a:r>
              <a:rPr lang="pl-PL" sz="2600" dirty="0"/>
              <a:t>Agnieszka </a:t>
            </a:r>
            <a:r>
              <a:rPr lang="pl-PL" sz="2600" dirty="0" err="1"/>
              <a:t>Grzesiok-Horosz</a:t>
            </a:r>
            <a:r>
              <a:rPr lang="pl-PL" sz="2600" dirty="0" smtClean="0"/>
              <a:t>, </a:t>
            </a:r>
            <a:r>
              <a:rPr lang="pl-PL" sz="2600" i="1" dirty="0" smtClean="0"/>
              <a:t>Prawne </a:t>
            </a:r>
            <a:r>
              <a:rPr lang="pl-PL" sz="2600" i="1" dirty="0"/>
              <a:t>uwarunkowania bezpieczeństwa</a:t>
            </a:r>
            <a:r>
              <a:rPr lang="pl-PL" sz="2600" dirty="0"/>
              <a:t>, </a:t>
            </a:r>
            <a:r>
              <a:rPr lang="pl-PL" sz="2600" dirty="0" smtClean="0"/>
              <a:t>Katowice 2012.</a:t>
            </a:r>
          </a:p>
          <a:p>
            <a:r>
              <a:rPr lang="pl-PL" sz="2600" i="1" dirty="0"/>
              <a:t>Aspekty prawne bezpieczeństwa narodowego RP, Część szczegółowa</a:t>
            </a:r>
            <a:r>
              <a:rPr lang="pl-PL" sz="2600" dirty="0"/>
              <a:t>, red. W. </a:t>
            </a:r>
            <a:r>
              <a:rPr lang="pl-PL" sz="2600" dirty="0" err="1"/>
              <a:t>Kitler</a:t>
            </a:r>
            <a:r>
              <a:rPr lang="pl-PL" sz="2600" dirty="0"/>
              <a:t>, M. </a:t>
            </a:r>
            <a:r>
              <a:rPr lang="pl-PL" sz="2600" dirty="0" err="1"/>
              <a:t>Czuryk</a:t>
            </a:r>
            <a:r>
              <a:rPr lang="pl-PL" sz="2600" dirty="0"/>
              <a:t>, </a:t>
            </a:r>
            <a:r>
              <a:rPr lang="pl-PL" sz="2600" dirty="0" smtClean="0"/>
              <a:t>M. Karpiuk</a:t>
            </a:r>
            <a:r>
              <a:rPr lang="pl-PL" sz="2600" dirty="0"/>
              <a:t>, Warszawa </a:t>
            </a:r>
            <a:r>
              <a:rPr lang="pl-PL" sz="2600" dirty="0" smtClean="0"/>
              <a:t>2013.</a:t>
            </a:r>
          </a:p>
          <a:p>
            <a:r>
              <a:rPr lang="pl-PL" sz="2600" dirty="0"/>
              <a:t>Marian Lutostański, </a:t>
            </a:r>
            <a:r>
              <a:rPr lang="pl-PL" sz="2600" i="1" dirty="0" smtClean="0"/>
              <a:t>Prawo </a:t>
            </a:r>
            <a:r>
              <a:rPr lang="pl-PL" sz="2600" i="1" dirty="0"/>
              <a:t>a bezpieczeństwo narodu i państwa</a:t>
            </a:r>
            <a:r>
              <a:rPr lang="pl-PL" sz="2600" dirty="0"/>
              <a:t>, </a:t>
            </a:r>
            <a:r>
              <a:rPr lang="pl-PL" sz="2600" dirty="0" smtClean="0"/>
              <a:t>Łódź-Warszawa 2011.</a:t>
            </a:r>
          </a:p>
          <a:p>
            <a:r>
              <a:rPr lang="pl-PL" sz="2600" dirty="0"/>
              <a:t>S. Serafin, B. Szmulik, </a:t>
            </a:r>
            <a:r>
              <a:rPr lang="pl-PL" sz="2600" i="1" dirty="0" smtClean="0"/>
              <a:t>Organy ochrony prawnej</a:t>
            </a:r>
            <a:r>
              <a:rPr lang="pl-PL" sz="2600" dirty="0" smtClean="0"/>
              <a:t>, Warszawa 2007.</a:t>
            </a:r>
          </a:p>
          <a:p>
            <a:endParaRPr lang="pl-PL" sz="2600" dirty="0" smtClean="0"/>
          </a:p>
          <a:p>
            <a:endParaRPr 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val="404295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Tematyka zajęć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54954" y="2279561"/>
            <a:ext cx="8825659" cy="4275785"/>
          </a:xfrm>
        </p:spPr>
        <p:txBody>
          <a:bodyPr>
            <a:normAutofit fontScale="92500" lnSpcReduction="10000"/>
          </a:bodyPr>
          <a:lstStyle/>
          <a:p>
            <a:r>
              <a:rPr lang="pl-PL" sz="2300" dirty="0" smtClean="0"/>
              <a:t>1. Zajęcia organizacyjne, państwo, ustój państwowy, podstawowe zasady ustroju RP, podstawy statusu prawnego człowieka i obywatela (28 II).</a:t>
            </a:r>
          </a:p>
          <a:p>
            <a:r>
              <a:rPr lang="pl-PL" sz="2300" dirty="0" smtClean="0"/>
              <a:t>2. </a:t>
            </a:r>
            <a:r>
              <a:rPr lang="pl-PL" sz="2300" dirty="0"/>
              <a:t>Administracja, administracja publiczna, aparat administracyjny, centralizacja-decentralizacja, samorząd, podział </a:t>
            </a:r>
            <a:r>
              <a:rPr lang="pl-PL" sz="2300" dirty="0" smtClean="0"/>
              <a:t>terytorialny (6 III).</a:t>
            </a:r>
          </a:p>
          <a:p>
            <a:r>
              <a:rPr lang="pl-PL" sz="2300" dirty="0"/>
              <a:t>3. </a:t>
            </a:r>
            <a:r>
              <a:rPr lang="pl-PL" sz="2300" dirty="0" smtClean="0"/>
              <a:t>Prawo</a:t>
            </a:r>
            <a:r>
              <a:rPr lang="pl-PL" sz="2300" dirty="0"/>
              <a:t>, prawo administracyjne, stosunek administracyjnoprawny, cechy, funkcje i formy działania administracji publicznej; źródła prawa, ogłaszanie aktów normatywnych, wyszukiwanie aktów </a:t>
            </a:r>
            <a:r>
              <a:rPr lang="pl-PL" sz="2300" dirty="0" smtClean="0"/>
              <a:t>prawnych (13 III).</a:t>
            </a:r>
          </a:p>
          <a:p>
            <a:r>
              <a:rPr lang="pl-PL" sz="2300" dirty="0"/>
              <a:t>4. </a:t>
            </a:r>
            <a:r>
              <a:rPr lang="pl-PL" sz="2300" dirty="0" smtClean="0"/>
              <a:t>Podział </a:t>
            </a:r>
            <a:r>
              <a:rPr lang="pl-PL" sz="2300" dirty="0"/>
              <a:t>władz (szczególne uwzględnienie kompetencji konstytucyjnych organów władzy wykonawczej w zakresie bezpieczeństwa państwa: Prezydent, RBN, RM, MON</a:t>
            </a:r>
            <a:r>
              <a:rPr lang="pl-PL" sz="2300" dirty="0" smtClean="0"/>
              <a:t>) (20 III).</a:t>
            </a:r>
          </a:p>
          <a:p>
            <a:endParaRPr lang="pl-PL" sz="2300" dirty="0" smtClean="0"/>
          </a:p>
          <a:p>
            <a:endParaRPr lang="pl-PL" sz="2300" dirty="0" smtClean="0"/>
          </a:p>
          <a:p>
            <a:pPr marL="0" indent="0">
              <a:buNone/>
            </a:pPr>
            <a:endParaRPr lang="pl-PL" sz="2700" i="1" dirty="0" smtClean="0"/>
          </a:p>
        </p:txBody>
      </p:sp>
    </p:spTree>
    <p:extLst>
      <p:ext uri="{BB962C8B-B14F-4D97-AF65-F5344CB8AC3E}">
        <p14:creationId xmlns:p14="http://schemas.microsoft.com/office/powerpoint/2010/main" val="77728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 (sala konferencyjna)">
  <a:themeElements>
    <a:clrScheme name="Jon (sala konferencyjna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Jon (sala konferencyjna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 (sala konferencyjna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3540</TotalTime>
  <Words>1511</Words>
  <Application>Microsoft Office PowerPoint</Application>
  <PresentationFormat>Niestandardowy</PresentationFormat>
  <Paragraphs>124</Paragraphs>
  <Slides>20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Jon (sala konferencyjna)</vt:lpstr>
      <vt:lpstr>PODSTAWY ADMINISTRACJI</vt:lpstr>
      <vt:lpstr>ZAJĘCIA ORGANIZACYNE </vt:lpstr>
      <vt:lpstr>Literatura i akty normatywne</vt:lpstr>
      <vt:lpstr>WARUNKI ZALICZENIA PRZEDMIOTU</vt:lpstr>
      <vt:lpstr>Organizacja i zadania wybranych instytucji – referaty do wyboru</vt:lpstr>
      <vt:lpstr>Wytyczne do referatów</vt:lpstr>
      <vt:lpstr>Kryteria oceny referatów – ocenie podlegają:</vt:lpstr>
      <vt:lpstr>Polecana literatura – opracowania ogólne</vt:lpstr>
      <vt:lpstr>Tematyka zajęć</vt:lpstr>
      <vt:lpstr>Tematyka zajęć c.d.</vt:lpstr>
      <vt:lpstr>Tematyka zajęć c.d.</vt:lpstr>
      <vt:lpstr>PAŃSTWO,  USTRÓJ PAŃSTWOWY </vt:lpstr>
      <vt:lpstr>  Państwo jako jednostka geopolityczna</vt:lpstr>
      <vt:lpstr>Cechy państwa</vt:lpstr>
      <vt:lpstr>Ustrój państwowy </vt:lpstr>
      <vt:lpstr>Prezentacja programu PowerPoint</vt:lpstr>
      <vt:lpstr>Podstawowe zasady ustroju RP w Konstytucji RP</vt:lpstr>
      <vt:lpstr>Podstawowe zasady ustroju RP w Konstytucji RP</vt:lpstr>
      <vt:lpstr>Konstytucyjne podstawy statusu prawnego człowieka i obywatela </vt:lpstr>
      <vt:lpstr>Dziękuję za uwagę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NIEZAWISŁOŚĆ I NIEZALEŻNOŚĆ WEWNĘTRZNA I ZEWNĘTRZNA</dc:title>
  <dc:creator>Magda</dc:creator>
  <cp:lastModifiedBy>jadwiga</cp:lastModifiedBy>
  <cp:revision>217</cp:revision>
  <cp:lastPrinted>2020-02-28T00:24:25Z</cp:lastPrinted>
  <dcterms:created xsi:type="dcterms:W3CDTF">2018-02-13T09:52:35Z</dcterms:created>
  <dcterms:modified xsi:type="dcterms:W3CDTF">2020-02-28T00:25:31Z</dcterms:modified>
</cp:coreProperties>
</file>