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572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065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49909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4310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426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233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615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1992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298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325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0339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475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824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052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050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8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3A7E98-0ABE-490A-9A86-C285EB796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98" r="14449" b="-1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424FEBF-84B3-44D1-B66A-A8477CE6B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1761" y="640080"/>
            <a:ext cx="3905424" cy="2850320"/>
          </a:xfrm>
        </p:spPr>
        <p:txBody>
          <a:bodyPr>
            <a:normAutofit/>
          </a:bodyPr>
          <a:lstStyle/>
          <a:p>
            <a:pPr algn="just"/>
            <a:r>
              <a:rPr lang="pl-PL" sz="4000" dirty="0">
                <a:solidFill>
                  <a:srgbClr val="FFFFFF"/>
                </a:solidFill>
              </a:rPr>
              <a:t>Prawo organizacji pozarządowych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0D39A7-D33B-47B6-A045-DAAAB864D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939" y="3812135"/>
            <a:ext cx="3659246" cy="1596655"/>
          </a:xfrm>
        </p:spPr>
        <p:txBody>
          <a:bodyPr>
            <a:normAutofit/>
          </a:bodyPr>
          <a:lstStyle/>
          <a:p>
            <a:r>
              <a:rPr lang="pl-PL" sz="1800" dirty="0">
                <a:solidFill>
                  <a:srgbClr val="FFFFFF"/>
                </a:solidFill>
              </a:rPr>
              <a:t>Dr hab. Magdalena </a:t>
            </a:r>
            <a:r>
              <a:rPr lang="pl-PL" sz="1800" dirty="0" err="1">
                <a:solidFill>
                  <a:srgbClr val="FFFFFF"/>
                </a:solidFill>
              </a:rPr>
              <a:t>Pyter</a:t>
            </a:r>
            <a:r>
              <a:rPr lang="pl-PL" sz="1800" dirty="0">
                <a:solidFill>
                  <a:srgbClr val="FFFFFF"/>
                </a:solidFill>
              </a:rPr>
              <a:t>, prof. KUL</a:t>
            </a:r>
          </a:p>
        </p:txBody>
      </p:sp>
    </p:spTree>
    <p:extLst>
      <p:ext uri="{BB962C8B-B14F-4D97-AF65-F5344CB8AC3E}">
        <p14:creationId xmlns:p14="http://schemas.microsoft.com/office/powerpoint/2010/main" val="3865709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DAAB56-3217-4895-9905-96979CE0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Jakie podmioty nie są organizacjami pozarządowymi?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9EF1C3-F951-47AA-982A-FBDFB12BD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Nie są organizacjami pozarządowymi także podmioty, których </a:t>
            </a:r>
            <a:r>
              <a:rPr lang="pl-PL" sz="2000" u="sng" dirty="0"/>
              <a:t>celem jest prowadzenie działalności gospodarczej, nastawionej na osiąganie zysku. </a:t>
            </a:r>
            <a:r>
              <a:rPr lang="pl-PL" sz="2000" dirty="0"/>
              <a:t>Organizacje pozarządowe nie działają w celu osiągnięcia zysku, nie należą do sektora komercyjnego, sektora przedsiębiorstw. Przepisy prawa pozwalają jednak organizacjom pozarządowym (m.in. stowarzyszeniom i fundacjom) na prowadzenie działalności gospodarczej, ale nie stają się one w ten sposób podmiotami działającymi w celu osiągnięcia zysku, a więc nie przestają być organizacjami pozarządowymi w rozumieniu ustawy.</a:t>
            </a:r>
          </a:p>
        </p:txBody>
      </p:sp>
    </p:spTree>
    <p:extLst>
      <p:ext uri="{BB962C8B-B14F-4D97-AF65-F5344CB8AC3E}">
        <p14:creationId xmlns:p14="http://schemas.microsoft.com/office/powerpoint/2010/main" val="366742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AA510D-5E16-4F95-B6DD-D92E02FA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Jakie podmioty nie są organizacjami pozarządowymi?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48ADA-7AD1-44E8-B0A4-AE8D0CBE2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Organizacjami pozarządowymi nie są także osoby prawne i jednostki organizacyjne działające na podstawie przepisów ustaw o stosunku państwa do Kościoła Katolickiego w Rzeczpospolitej Polskiej, o stosunku państwa do innych kościołów oraz związków wyznaniowych oraz ustawy o gwarancjach wolności sumienia i wyznania , a także stowarzyszenia jednostek samorządu terytorialnego.</a:t>
            </a:r>
          </a:p>
          <a:p>
            <a:pPr algn="just"/>
            <a:endParaRPr lang="pl-PL" dirty="0"/>
          </a:p>
          <a:p>
            <a:pPr algn="just"/>
            <a:r>
              <a:rPr lang="pl-PL" u="sng" dirty="0"/>
              <a:t>Uwaga:</a:t>
            </a:r>
          </a:p>
          <a:p>
            <a:pPr algn="just"/>
            <a:r>
              <a:rPr lang="pl-PL" dirty="0"/>
              <a:t>Organizacje kościelne i wyznaniowe oraz stowarzyszenia jednostek samorządu terytorialnego nie są uznawane za organizacje pozarządowe, ale pod względem prawnym zostały zrównane z organizacjami pozarządowymi i mają takie same możliwości działania (np. mogą prowadzić działalność pożytku publicznego, uzyskiwać status organizacji pożytku publicznego, korzystać z pomocy wolontariuszy i ubiegać się o dotacje w konkursach).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631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CA70E6-25F9-4CFB-9542-3A40683D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Jakie podmioty nie są organizacjami pozarządowymi?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44253A-DD4D-4F86-9A95-F25BAE3D9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Trudno za organizacje pozarządowe uznać spółdzielnie socjalne, ponieważ są one tworzone przez członków w celu prowadzenia wspólnego przedsiębiorstwa, a więc działalności nastawionej na zysk. Jednak art. 3 ust 3 pkt 3 Ustawy o działalności pożytku publicznego przewiduje, że spółdzielnia socjalna może prowadzić działalność pożytku publicznego. Również art. 2 ust 3 Ustawy o spółdzielniach socjalnych mówi, że mogą one prowadzić działalność pożytku publicznego, a zgodnie z art. 8 prowadzona przez nie działalność statutowa w zakresie społecznej i zawodowej reintegracji nie jest działalnością gospodarczą i może być prowadzona jako działalność odpłatna pożytku publicznego. Ponadto spółdzielnie socjalne mogą korzystać z pomocy wolontariuszy. Na podstawie art. 11 ust 3 Ustawy o działalności pożytku publicznego i o wolontariacie spółdzielnie socjalne mogą brać udział w konkursach na realizację zadań publicznych obok organizacji pozarządowych, organizacji wyznaniowych oraz jednostek podległych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1959801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9814ED-72C9-442D-9F18-DDCCFE2A7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Organizacjami pozarządowymi są: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C42D9A-8D6D-4A91-BCEC-AD036CDC5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1)niebędące jednostkami sektora finansów publicznych w rozumieniu  ustawy z dnia  27 sierpnia  2009r.  O finansach publicznych lub przedsiębiorstwami, instytutami  badawczymi,  bankami  i spółkami prawa handlowego będącymi państwowymi lub samorządowymi osobami prawnymi,</a:t>
            </a:r>
          </a:p>
          <a:p>
            <a:pPr algn="just"/>
            <a:r>
              <a:rPr lang="pl-PL" dirty="0"/>
              <a:t>2)niedziałające w celu osiągnięcia zysku–osoby prawne lub jednostki organizacyjne nieposiadające osobowości prawnej, którym  odrębna  ustawa  przyznaje  zdolność  prawną,  w tym  fundacje i stowarzyszenia,</a:t>
            </a:r>
          </a:p>
        </p:txBody>
      </p:sp>
    </p:spTree>
    <p:extLst>
      <p:ext uri="{BB962C8B-B14F-4D97-AF65-F5344CB8AC3E}">
        <p14:creationId xmlns:p14="http://schemas.microsoft.com/office/powerpoint/2010/main" val="111014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32B69B-3EE1-400A-9ADC-11772E91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Działalność pożytku publicznego może być prowadzona także przez: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54B074-62F6-43DC-9855-91F43F18B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1)osoby  prawne  i jednostki organizacyjne działające na podstawie przepisów o stosunku Państwa do Kościoła Katolickiego w Rzeczypospolitej  Polskiej, o stosunku Państwa do innych kościołów i związków wyznaniowych  oraz o gwarancjach  wolności  sumienia  i wyznania,  jeżeli  ich  cele  statutowe obejmują prowadzenie działalności pożytku publicznego;</a:t>
            </a:r>
          </a:p>
          <a:p>
            <a:pPr algn="just"/>
            <a:r>
              <a:rPr lang="pl-PL" dirty="0"/>
              <a:t>2)stowarzyszenia jednostek samorządu terytorialnego;</a:t>
            </a:r>
          </a:p>
          <a:p>
            <a:pPr algn="just"/>
            <a:r>
              <a:rPr lang="pl-PL" dirty="0"/>
              <a:t>3)spółdzielnie socjalne;</a:t>
            </a:r>
          </a:p>
          <a:p>
            <a:pPr algn="just"/>
            <a:r>
              <a:rPr lang="pl-PL" dirty="0"/>
              <a:t>4)spółki  akcyjne  i spółki  z ograniczoną  odpowiedzialnością  oraz  kluby sportowe </a:t>
            </a:r>
          </a:p>
        </p:txBody>
      </p:sp>
    </p:spTree>
    <p:extLst>
      <p:ext uri="{BB962C8B-B14F-4D97-AF65-F5344CB8AC3E}">
        <p14:creationId xmlns:p14="http://schemas.microsoft.com/office/powerpoint/2010/main" val="1748993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3B1F68-0235-49FF-AFF6-7AAC421A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Przepisów ustawy nie stosuje się do: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9600E2-57F8-4DA1-8E18-DAE58CE4C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1) partii politycznych;</a:t>
            </a:r>
          </a:p>
          <a:p>
            <a:r>
              <a:rPr lang="pl-PL" dirty="0"/>
              <a:t>1a) europejskich partii politycznych;</a:t>
            </a:r>
          </a:p>
          <a:p>
            <a:r>
              <a:rPr lang="pl-PL" dirty="0"/>
              <a:t>2)związków zawodowych i organizacji pracodawców;</a:t>
            </a:r>
          </a:p>
          <a:p>
            <a:r>
              <a:rPr lang="pl-PL" dirty="0"/>
              <a:t>3)samorządów zawodowych;</a:t>
            </a:r>
          </a:p>
          <a:p>
            <a:r>
              <a:rPr lang="pl-PL" dirty="0"/>
              <a:t>4)fundacji utworzonych przez partie polityczne;</a:t>
            </a:r>
          </a:p>
          <a:p>
            <a:r>
              <a:rPr lang="pl-PL" dirty="0"/>
              <a:t>4a)europejskich fundacji politycznych.</a:t>
            </a:r>
          </a:p>
        </p:txBody>
      </p:sp>
    </p:spTree>
    <p:extLst>
      <p:ext uri="{BB962C8B-B14F-4D97-AF65-F5344CB8AC3E}">
        <p14:creationId xmlns:p14="http://schemas.microsoft.com/office/powerpoint/2010/main" val="311292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0FB4D6-530F-4F44-B033-FBEA1F3B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zadań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B83FF8-CC5F-4234-9454-7F8738BF7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1)pomoc społeczna, w tym  pomoc  rodzinom  i osobom  w trudnej  sytuacji życiowej oraz wyrównywanie szans tych rodzin i osób;</a:t>
            </a:r>
          </a:p>
          <a:p>
            <a:r>
              <a:rPr lang="pl-PL" dirty="0"/>
              <a:t>1a)wspieranie rodziny i systemu pieczy zastępczej;</a:t>
            </a:r>
          </a:p>
          <a:p>
            <a:pPr algn="just"/>
            <a:r>
              <a:rPr lang="pl-PL" dirty="0"/>
              <a:t>1b)udzielanie nieodpłatnej pomocy prawnej oraz zwiększania świadomości prawnej społeczeństwa;</a:t>
            </a:r>
          </a:p>
          <a:p>
            <a:pPr algn="just"/>
            <a:r>
              <a:rPr lang="pl-PL" dirty="0"/>
              <a:t>2)działalność na rzecz integracji i reintegracji  zawodowej  i społecznej osób zagrożonych wykluczeniem społecznym;</a:t>
            </a:r>
          </a:p>
          <a:p>
            <a:pPr algn="just"/>
            <a:r>
              <a:rPr lang="pl-PL" dirty="0"/>
              <a:t>3)działalność charytatywna;</a:t>
            </a:r>
          </a:p>
          <a:p>
            <a:pPr algn="just"/>
            <a:r>
              <a:rPr lang="pl-PL" dirty="0"/>
              <a:t>4)podtrzymywanie i upowszechnianie  tradycji  narodowej,  pielęgnowanie polskości oraz rozwoju świadomości narodowej, obywatelskiej i kulturowej;</a:t>
            </a:r>
          </a:p>
        </p:txBody>
      </p:sp>
    </p:spTree>
    <p:extLst>
      <p:ext uri="{BB962C8B-B14F-4D97-AF65-F5344CB8AC3E}">
        <p14:creationId xmlns:p14="http://schemas.microsoft.com/office/powerpoint/2010/main" val="2154007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01B0AC-EC72-41E2-A48A-7C0408B46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B45898-A63C-4343-9B58-745021FF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5) działalność  na  rzecz  mniejszości  narodowych  i etnicznych  oraz  języka regionalnego;</a:t>
            </a:r>
          </a:p>
          <a:p>
            <a:pPr algn="just"/>
            <a:r>
              <a:rPr lang="pl-PL" dirty="0"/>
              <a:t>5a)działalność na rzecz integracji cudzoziemców;</a:t>
            </a:r>
          </a:p>
          <a:p>
            <a:pPr algn="just"/>
            <a:r>
              <a:rPr lang="pl-PL" dirty="0"/>
              <a:t>6)ochrona i promocja  zdrowia,  w tym  działalności  leczniczej  w rozumieniu ustawy z dnia 15 kwietnia 2011r. o działalności leczniczej (Dz.U.z2018r.poz.2190 i 2219);7)działalności na rzecz osób niepełnosprawnych;8)promocji zatrudnienia i aktywizacji zawodowej osób pozostających bez pracy i zagrożonych zwolnieniem z pracy;</a:t>
            </a:r>
          </a:p>
          <a:p>
            <a:pPr algn="just"/>
            <a:r>
              <a:rPr lang="pl-PL" dirty="0"/>
              <a:t>9)działalność na rzecz równych praw kobiet i mężczyzn;</a:t>
            </a:r>
          </a:p>
          <a:p>
            <a:pPr algn="just"/>
            <a:r>
              <a:rPr lang="pl-PL" dirty="0"/>
              <a:t>10)działalności na rzecz osób w wieku emerytalnym;</a:t>
            </a:r>
          </a:p>
          <a:p>
            <a:pPr algn="just"/>
            <a:r>
              <a:rPr lang="pl-PL" dirty="0"/>
              <a:t>11)działalność  wspomagająca  rozwój  gospodarczy,  w tym  rozwój przedsiębiorczości;</a:t>
            </a:r>
          </a:p>
        </p:txBody>
      </p:sp>
    </p:spTree>
    <p:extLst>
      <p:ext uri="{BB962C8B-B14F-4D97-AF65-F5344CB8AC3E}">
        <p14:creationId xmlns:p14="http://schemas.microsoft.com/office/powerpoint/2010/main" val="2646897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6B08B-03D6-4C32-B1EA-C06778D9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908ACC-AFB7-4C20-9B6D-6757CB67B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12)działalność wspomagająca rozwój techniki, wynalazczości i innowacyjności oraz rozpowszechniania i wdrażania  nowych  rozwiązań  technicznych w praktyce gospodarczej;</a:t>
            </a:r>
          </a:p>
          <a:p>
            <a:pPr algn="just"/>
            <a:r>
              <a:rPr lang="pl-PL" dirty="0"/>
              <a:t>13)działalność wspomagająca rozwój wspólnot i społeczności lokalnych;</a:t>
            </a:r>
          </a:p>
          <a:p>
            <a:pPr algn="just"/>
            <a:r>
              <a:rPr lang="pl-PL" dirty="0"/>
              <a:t>14)nauka, szkolnictwo wyższe, edukacja, oświata i wychowanie;</a:t>
            </a:r>
          </a:p>
          <a:p>
            <a:pPr algn="just"/>
            <a:r>
              <a:rPr lang="pl-PL" dirty="0"/>
              <a:t>15)działalność  na  rzecz  dzieci  i młodzieży,  w tym   wypoczynku   dzieci i młodzieży;</a:t>
            </a:r>
          </a:p>
          <a:p>
            <a:pPr algn="just"/>
            <a:r>
              <a:rPr lang="pl-PL" dirty="0"/>
              <a:t>16)kultura, sztuka, ochrona dóbr kultury i dziedzictwa narodowego;</a:t>
            </a:r>
          </a:p>
          <a:p>
            <a:pPr algn="just"/>
            <a:r>
              <a:rPr lang="pl-PL" dirty="0"/>
              <a:t>17)wspieranie i upowszechnianie kultury fizycznej;</a:t>
            </a:r>
          </a:p>
          <a:p>
            <a:pPr algn="just"/>
            <a:r>
              <a:rPr lang="pl-PL" dirty="0"/>
              <a:t>18)ekologia i ochrona zwierząt oraz ochrona dziedzictwa przyrodniczego;</a:t>
            </a:r>
          </a:p>
          <a:p>
            <a:pPr algn="just"/>
            <a:r>
              <a:rPr lang="pl-PL" dirty="0"/>
              <a:t>19)turystyka i krajoznawstwo;</a:t>
            </a:r>
          </a:p>
        </p:txBody>
      </p:sp>
    </p:spTree>
    <p:extLst>
      <p:ext uri="{BB962C8B-B14F-4D97-AF65-F5344CB8AC3E}">
        <p14:creationId xmlns:p14="http://schemas.microsoft.com/office/powerpoint/2010/main" val="1116436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BDF0AC-410C-4E9E-AD62-0B1B5DA3A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4F557E-794D-436F-81EA-79D9830A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20)porządek i bezpieczeństwo publiczne;</a:t>
            </a:r>
          </a:p>
          <a:p>
            <a:pPr algn="just"/>
            <a:r>
              <a:rPr lang="pl-PL" dirty="0"/>
              <a:t>21)obronność państwa i działalność Sił Zbrojnych Rzeczypospolitej Polskiej;</a:t>
            </a:r>
          </a:p>
          <a:p>
            <a:pPr algn="just"/>
            <a:r>
              <a:rPr lang="pl-PL" dirty="0"/>
              <a:t>22)upowszechnianie i ochrony wolności  i praw  człowieka  oraz  swobód obywatelskich, a także działania wspomagające rozwój demokracji;</a:t>
            </a:r>
          </a:p>
          <a:p>
            <a:pPr algn="just"/>
            <a:r>
              <a:rPr lang="pl-PL" dirty="0"/>
              <a:t>22a)udzielanie nieodpłatnego poradnictwa obywatelskiego;</a:t>
            </a:r>
          </a:p>
          <a:p>
            <a:pPr algn="just"/>
            <a:r>
              <a:rPr lang="pl-PL" dirty="0"/>
              <a:t>23)ratownictwo i ochrona ludności;</a:t>
            </a:r>
          </a:p>
          <a:p>
            <a:pPr algn="just"/>
            <a:r>
              <a:rPr lang="pl-PL" dirty="0"/>
              <a:t>24)pomoc ofiarom katastrof, klęsk żywiołowych, konfliktów zbrojnych i wojen w kraju i za granicą;</a:t>
            </a:r>
          </a:p>
          <a:p>
            <a:pPr algn="just"/>
            <a:r>
              <a:rPr lang="pl-PL" dirty="0"/>
              <a:t>25)upowszechnianie i ochrona praw konsumentów;</a:t>
            </a:r>
          </a:p>
          <a:p>
            <a:pPr algn="just"/>
            <a:r>
              <a:rPr lang="pl-PL" dirty="0"/>
              <a:t>26)działalność  na  rzecz  integracji  europejskiej  oraz  rozwijanie  kontaktów i współpracy między społeczeństwami;</a:t>
            </a:r>
          </a:p>
          <a:p>
            <a:pPr algn="just"/>
            <a:r>
              <a:rPr lang="pl-PL" dirty="0"/>
              <a:t>27)promocja i organizacja wolontariatu;</a:t>
            </a:r>
          </a:p>
        </p:txBody>
      </p:sp>
    </p:spTree>
    <p:extLst>
      <p:ext uri="{BB962C8B-B14F-4D97-AF65-F5344CB8AC3E}">
        <p14:creationId xmlns:p14="http://schemas.microsoft.com/office/powerpoint/2010/main" val="191505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CBE0D2-D537-4355-A72A-295341FC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AA829A-49C9-473D-AB47-25B0C9C98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Działalnością  pożytku  publicznego  jest  działalność  społecznie użyteczna,  prowadzona  </a:t>
            </a:r>
            <a:r>
              <a:rPr lang="pl-PL" dirty="0">
                <a:solidFill>
                  <a:srgbClr val="FF0000"/>
                </a:solidFill>
              </a:rPr>
              <a:t>przez  organizacje  pozarządowe  </a:t>
            </a:r>
            <a:r>
              <a:rPr lang="pl-PL" dirty="0"/>
              <a:t>w sferze  zadań publicznych określonych w ustawie.</a:t>
            </a:r>
          </a:p>
        </p:txBody>
      </p:sp>
    </p:spTree>
    <p:extLst>
      <p:ext uri="{BB962C8B-B14F-4D97-AF65-F5344CB8AC3E}">
        <p14:creationId xmlns:p14="http://schemas.microsoft.com/office/powerpoint/2010/main" val="2642682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A8AC26-20F2-4C2F-A4DA-10C2CB69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8753E9-0D56-4A72-ACBE-0139B7441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28)pomoc Polonii i Polakom za granicą;</a:t>
            </a:r>
          </a:p>
          <a:p>
            <a:pPr algn="just"/>
            <a:r>
              <a:rPr lang="pl-PL" dirty="0"/>
              <a:t>29)działalność na rzecz kombatantów i osób represjonowanych;</a:t>
            </a:r>
          </a:p>
          <a:p>
            <a:pPr algn="just"/>
            <a:r>
              <a:rPr lang="pl-PL" dirty="0"/>
              <a:t>29a)działalność na rzecz weteranów i weteranów poszkodowanych w rozumieniu ustawy  z dnia  19 sierpnia  2011r.  O weteranach  działań  poza  granicami państwa (Dz.U. z 2018 r. poz. 937 i 2018);</a:t>
            </a:r>
          </a:p>
          <a:p>
            <a:pPr algn="just"/>
            <a:r>
              <a:rPr lang="pl-PL" dirty="0"/>
              <a:t>30)promocja Rzeczypospolitej Polskiej za granicą;</a:t>
            </a:r>
          </a:p>
          <a:p>
            <a:pPr algn="just"/>
            <a:r>
              <a:rPr lang="pl-PL" dirty="0"/>
              <a:t>31)działalność   na   rzecz   rodziny,   macierzyństwa,   rodzicielstwa, upowszechniania i ochrony praw dziecka;</a:t>
            </a:r>
          </a:p>
          <a:p>
            <a:pPr algn="just"/>
            <a:r>
              <a:rPr lang="pl-PL" dirty="0"/>
              <a:t>32)przeciwdziałanie uzależnieniom i patologiom społecznym;</a:t>
            </a:r>
          </a:p>
          <a:p>
            <a:pPr algn="just"/>
            <a:r>
              <a:rPr lang="pl-PL" dirty="0"/>
              <a:t>32a)rewitalizacja.</a:t>
            </a:r>
          </a:p>
        </p:txBody>
      </p:sp>
    </p:spTree>
    <p:extLst>
      <p:ext uri="{BB962C8B-B14F-4D97-AF65-F5344CB8AC3E}">
        <p14:creationId xmlns:p14="http://schemas.microsoft.com/office/powerpoint/2010/main" val="225237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1B4006-4384-4403-A713-BBEBCC60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to są organizacje pozarządowe?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4BCE20-4D94-464B-9B22-7745AB4E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Organizacje pozarządowe to wszystkie podmioty, które nie są organami lub jednostkami podległymi administracji publicznej (rządowej i samorządowej) oraz których działalność nie jest nastawiona na osiąganie zysku. </a:t>
            </a:r>
          </a:p>
          <a:p>
            <a:pPr algn="just"/>
            <a:r>
              <a:rPr lang="pl-PL" dirty="0"/>
              <a:t>Czasami o organizacjach pozarządowych mówi się jako o „trzecim sektorze”, w odróżnieniu od sektora publicznego oraz sektora przedsiębiorstw. Takie rozumienie organizacji pozarządowej jest zbliżone do definicji prawnej, jednakże zakresy tych pojęć się nie pokrywają.</a:t>
            </a:r>
          </a:p>
        </p:txBody>
      </p:sp>
    </p:spTree>
    <p:extLst>
      <p:ext uri="{BB962C8B-B14F-4D97-AF65-F5344CB8AC3E}">
        <p14:creationId xmlns:p14="http://schemas.microsoft.com/office/powerpoint/2010/main" val="408641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502A3-7F4E-4806-9CC5-FE655554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57219B-9B73-45E0-BCED-F2518E90B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Organizacjami pozarządowymi są więc </a:t>
            </a:r>
            <a:r>
              <a:rPr lang="pl-PL" sz="2800" dirty="0">
                <a:solidFill>
                  <a:srgbClr val="FF0000"/>
                </a:solidFill>
              </a:rPr>
              <a:t>nie tylko podmioty, które mają osobowość prawną</a:t>
            </a:r>
            <a:r>
              <a:rPr lang="pl-PL" sz="2800" dirty="0"/>
              <a:t>, ale także jednostki, które tej osobowości nie mają (np. stowarzyszenia zwykłe, uczelniane organizacje studenckie, koła gospodyń wiejskich).</a:t>
            </a:r>
          </a:p>
        </p:txBody>
      </p:sp>
    </p:spTree>
    <p:extLst>
      <p:ext uri="{BB962C8B-B14F-4D97-AF65-F5344CB8AC3E}">
        <p14:creationId xmlns:p14="http://schemas.microsoft.com/office/powerpoint/2010/main" val="118491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9D0ADD-9DAB-4DDF-8CD3-0400171E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8C360B-3A2B-49D5-91A3-13DC6D80F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Jeśli chcemy ocenić, czy dana instytucja należy do sektora organizacji pozarządowych – należy wziąć pod uwagę </a:t>
            </a:r>
            <a:r>
              <a:rPr lang="pl-PL" dirty="0">
                <a:solidFill>
                  <a:srgbClr val="FF0000"/>
                </a:solidFill>
              </a:rPr>
              <a:t>dwa kryteria</a:t>
            </a:r>
            <a:r>
              <a:rPr lang="pl-PL" dirty="0"/>
              <a:t>: fakt </a:t>
            </a:r>
            <a:r>
              <a:rPr lang="pl-PL" u="sng" dirty="0"/>
              <a:t>czy dany podmiot nie należy do sektora finansów publicznych</a:t>
            </a:r>
            <a:r>
              <a:rPr lang="pl-PL" dirty="0"/>
              <a:t> oraz jego </a:t>
            </a:r>
            <a:r>
              <a:rPr lang="pl-PL" u="sng" dirty="0"/>
              <a:t>niekomercyjny charakter.</a:t>
            </a:r>
            <a:r>
              <a:rPr lang="pl-PL" dirty="0"/>
              <a:t> Definicja ustawowa jest szeroka. Jej zapisy obejmują także takie podmioty jak: partie polityczne, fundacje tworzone przez partie polityczne, związki zawodowe i organizacje pracodawców, samorządy zawodowe (np. samorząd lekarski, adwokatów, radców prawnych itp.). </a:t>
            </a:r>
            <a:r>
              <a:rPr lang="pl-PL" dirty="0">
                <a:solidFill>
                  <a:srgbClr val="FF0000"/>
                </a:solidFill>
              </a:rPr>
              <a:t>Ponieważ nie było intencją ustawodawcy by tego typu podmioty mogły korzystać z wszystkich możliwości,</a:t>
            </a:r>
            <a:r>
              <a:rPr lang="pl-PL" dirty="0"/>
              <a:t> które wprowadza ustawa o działalności pożytku publicznego i o wolontariacie, zostały one wprost wskazane (art 3 ust 4) jako te, do których nie stosuje się przepisów działu II, dotyczącego działalności pożytku publicznego. </a:t>
            </a:r>
          </a:p>
        </p:txBody>
      </p:sp>
    </p:spTree>
    <p:extLst>
      <p:ext uri="{BB962C8B-B14F-4D97-AF65-F5344CB8AC3E}">
        <p14:creationId xmlns:p14="http://schemas.microsoft.com/office/powerpoint/2010/main" val="190498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7FC5D6-79F7-4A12-902B-0ADD6824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967117-16B8-4D2F-B46E-C18285529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Skoro więc nie stosuje się do nich działu II ustawy, to logiczne jest, że stosuje się pozostałe przepisy ustawy, a więc dział I </a:t>
            </a:r>
            <a:r>
              <a:rPr lang="pl-PL" dirty="0" err="1"/>
              <a:t>i</a:t>
            </a:r>
            <a:r>
              <a:rPr lang="pl-PL" dirty="0"/>
              <a:t> III. Gdyby przyjąć, że wymienione podmioty nie są organizacjami pozarządowymi, to do nich nie stosowałoby się w ogóle przepisów ustawy, a więc zastrzeżenie odnośnie działu II byłoby zbędne. Ponad to wymienione wyżej podmioty odpowiadają ogólnej definicji organizacji pozarządowej, ponieważ nie należą do sektora finansów publicznych i nie działają w celu osiągnięcia zysku.</a:t>
            </a:r>
          </a:p>
        </p:txBody>
      </p:sp>
    </p:spTree>
    <p:extLst>
      <p:ext uri="{BB962C8B-B14F-4D97-AF65-F5344CB8AC3E}">
        <p14:creationId xmlns:p14="http://schemas.microsoft.com/office/powerpoint/2010/main" val="3222334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29BF0-6633-4CB1-9DBB-29ABDEDF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Organizacja pozarządowa a organizacja pożytku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8B8BD6-AFD3-4494-AC56-9F9FC574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Tak więc mimo, że partie polityczne i tworzone przez nie fundacje, związki zawodowe i organizacje pracodawców, samorządy zawodowe, mieszczą się w definicji </a:t>
            </a:r>
            <a:r>
              <a:rPr lang="pl-PL" sz="2400" dirty="0">
                <a:solidFill>
                  <a:srgbClr val="FF0000"/>
                </a:solidFill>
              </a:rPr>
              <a:t>organizacji pozarządowej</a:t>
            </a:r>
            <a:r>
              <a:rPr lang="pl-PL" sz="2400" dirty="0"/>
              <a:t>, </a:t>
            </a:r>
            <a:r>
              <a:rPr lang="pl-PL" sz="2400" u="sng" dirty="0"/>
              <a:t>to nie mogą </a:t>
            </a:r>
            <a:r>
              <a:rPr lang="pl-PL" sz="2400" dirty="0"/>
              <a:t>one uzyskać statusu </a:t>
            </a:r>
            <a:r>
              <a:rPr lang="pl-PL" sz="2400" dirty="0">
                <a:solidFill>
                  <a:srgbClr val="FF0000"/>
                </a:solidFill>
              </a:rPr>
              <a:t>organizacji pożytku publicznego </a:t>
            </a:r>
            <a:r>
              <a:rPr lang="pl-PL" sz="2400" dirty="0"/>
              <a:t>oraz nie mogą otrzymywać dotacji w trybie określonym w ustawie.</a:t>
            </a:r>
          </a:p>
          <a:p>
            <a:pPr algn="just"/>
            <a:r>
              <a:rPr lang="pl-PL" sz="2400" dirty="0"/>
              <a:t>Uwaga: </a:t>
            </a:r>
            <a:r>
              <a:rPr lang="pl-PL" sz="2400" dirty="0">
                <a:solidFill>
                  <a:schemeClr val="accent2"/>
                </a:solidFill>
              </a:rPr>
              <a:t>nie każda organizacja pozarządowa jest organizacja pożytku publicznego.</a:t>
            </a:r>
          </a:p>
        </p:txBody>
      </p:sp>
    </p:spTree>
    <p:extLst>
      <p:ext uri="{BB962C8B-B14F-4D97-AF65-F5344CB8AC3E}">
        <p14:creationId xmlns:p14="http://schemas.microsoft.com/office/powerpoint/2010/main" val="3940438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0085F9-80C7-40C9-9E5E-A6644E8B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Jakie podmioty nie są organizacjami pozarządowymi?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938997-7678-475A-8B30-B17ED0CC6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u="sng" dirty="0"/>
              <a:t>Nie są organizacjami pozarządowymi podmioty będące jednostkami sektora finansów publicznych</a:t>
            </a:r>
            <a:r>
              <a:rPr lang="pl-PL" dirty="0"/>
              <a:t>, czyli: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    organy władzy publicznej, w tym organy administracji rządowej, organy kontroli państwowej i ochrony prawa oraz sądy i trybunały;</a:t>
            </a:r>
          </a:p>
          <a:p>
            <a:pPr algn="just"/>
            <a:r>
              <a:rPr lang="pl-PL" dirty="0"/>
              <a:t>    jednostki samorządu terytorialnego oraz ich związki;</a:t>
            </a:r>
          </a:p>
          <a:p>
            <a:pPr algn="just"/>
            <a:r>
              <a:rPr lang="pl-PL" dirty="0"/>
              <a:t>    jednostki budżetowe;</a:t>
            </a:r>
          </a:p>
          <a:p>
            <a:pPr algn="just"/>
            <a:r>
              <a:rPr lang="pl-PL" dirty="0"/>
              <a:t>    samorządowe zakłady budżetowe;</a:t>
            </a:r>
          </a:p>
          <a:p>
            <a:pPr algn="just"/>
            <a:r>
              <a:rPr lang="pl-PL" dirty="0"/>
              <a:t>    agencje wykonawcze;</a:t>
            </a:r>
          </a:p>
          <a:p>
            <a:pPr algn="just"/>
            <a:r>
              <a:rPr lang="pl-PL" dirty="0"/>
              <a:t>    instytucje gospodarki budżetowej;</a:t>
            </a:r>
          </a:p>
          <a:p>
            <a:pPr algn="just"/>
            <a:r>
              <a:rPr lang="pl-PL" dirty="0"/>
              <a:t>    państwowe fundusze celowe;</a:t>
            </a:r>
          </a:p>
        </p:txBody>
      </p:sp>
    </p:spTree>
    <p:extLst>
      <p:ext uri="{BB962C8B-B14F-4D97-AF65-F5344CB8AC3E}">
        <p14:creationId xmlns:p14="http://schemas.microsoft.com/office/powerpoint/2010/main" val="299491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6C1144-DEDE-4CCE-B429-0D9DEB19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Jakie podmioty nie są organizacjami pozarządowymi?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9648AE-2656-41D4-BFE1-93A042A14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Zakład Ubezpieczeń Społecznych i zarządzane przez niego fundusze oraz Kasa Rolniczego Ubezpieczenia Społecznego i fundusze zarządzane przez Prezesa Kasy Rolniczego Ubezpieczenia Społecznego;</a:t>
            </a:r>
          </a:p>
          <a:p>
            <a:pPr algn="just"/>
            <a:r>
              <a:rPr lang="pl-PL" dirty="0"/>
              <a:t>Narodowy Fundusz Zdrowia;</a:t>
            </a:r>
          </a:p>
          <a:p>
            <a:pPr algn="just"/>
            <a:r>
              <a:rPr lang="pl-PL" dirty="0"/>
              <a:t>samodzielne publiczne zakłady opieki zdrowotnej;</a:t>
            </a:r>
          </a:p>
          <a:p>
            <a:pPr algn="just"/>
            <a:r>
              <a:rPr lang="pl-PL" dirty="0"/>
              <a:t>uczelnie publiczne;</a:t>
            </a:r>
          </a:p>
          <a:p>
            <a:pPr algn="just"/>
            <a:r>
              <a:rPr lang="pl-PL" dirty="0"/>
              <a:t>Polska Akademia Nauk i tworzone przez nią jednostki organizacyjne;</a:t>
            </a:r>
          </a:p>
          <a:p>
            <a:pPr algn="just"/>
            <a:r>
              <a:rPr lang="pl-PL" dirty="0"/>
              <a:t>państwowe i samorządowe instytucje kultury oraz państwowe instytucje filmowe;</a:t>
            </a:r>
          </a:p>
          <a:p>
            <a:pPr algn="just"/>
            <a:r>
              <a:rPr lang="pl-PL" dirty="0"/>
              <a:t>inne państwowe lub samorządowe osoby prawne utworzone na podstawie odrębnych ustaw w celu wykonywania zadań publicznych, z wyłączeniem przedsiębiorstw, jednostek badawczo-rozwojowych, banków i spółek prawa handlowego.</a:t>
            </a:r>
          </a:p>
        </p:txBody>
      </p:sp>
    </p:spTree>
    <p:extLst>
      <p:ext uri="{BB962C8B-B14F-4D97-AF65-F5344CB8AC3E}">
        <p14:creationId xmlns:p14="http://schemas.microsoft.com/office/powerpoint/2010/main" val="248964866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1664</Words>
  <Application>Microsoft Office PowerPoint</Application>
  <PresentationFormat>Panoramiczny</PresentationFormat>
  <Paragraphs>96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Faseta</vt:lpstr>
      <vt:lpstr>Prawo organizacji pozarządowych</vt:lpstr>
      <vt:lpstr>definicja</vt:lpstr>
      <vt:lpstr>Co to są organizacje pozarządowe?</vt:lpstr>
      <vt:lpstr>Prezentacja programu PowerPoint</vt:lpstr>
      <vt:lpstr>Prezentacja programu PowerPoint</vt:lpstr>
      <vt:lpstr>Prezentacja programu PowerPoint</vt:lpstr>
      <vt:lpstr>Organizacja pozarządowa a organizacja pożytku publicznego</vt:lpstr>
      <vt:lpstr>Jakie podmioty nie są organizacjami pozarządowymi?</vt:lpstr>
      <vt:lpstr>Jakie podmioty nie są organizacjami pozarządowymi?</vt:lpstr>
      <vt:lpstr>Jakie podmioty nie są organizacjami pozarządowymi?</vt:lpstr>
      <vt:lpstr>Jakie podmioty nie są organizacjami pozarządowymi?</vt:lpstr>
      <vt:lpstr>Jakie podmioty nie są organizacjami pozarządowymi?</vt:lpstr>
      <vt:lpstr>Organizacjami pozarządowymi są:</vt:lpstr>
      <vt:lpstr>Działalność pożytku publicznego może być prowadzona także przez:</vt:lpstr>
      <vt:lpstr>Przepisów ustawy nie stosuje się do:</vt:lpstr>
      <vt:lpstr>Zakres zadań publicznych</vt:lpstr>
      <vt:lpstr>c.d.</vt:lpstr>
      <vt:lpstr>c.d.</vt:lpstr>
      <vt:lpstr>c.d.</vt:lpstr>
      <vt:lpstr>c.d.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Organizacje pożytku publicznego</dc:title>
  <dc:creator>Magda</dc:creator>
  <cp:lastModifiedBy>Magda</cp:lastModifiedBy>
  <cp:revision>5</cp:revision>
  <dcterms:created xsi:type="dcterms:W3CDTF">2020-03-02T08:35:59Z</dcterms:created>
  <dcterms:modified xsi:type="dcterms:W3CDTF">2020-03-02T09:18:45Z</dcterms:modified>
</cp:coreProperties>
</file>