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9" r:id="rId10"/>
    <p:sldId id="270" r:id="rId11"/>
    <p:sldId id="271" r:id="rId12"/>
    <p:sldId id="272" r:id="rId13"/>
    <p:sldId id="273" r:id="rId14"/>
    <p:sldId id="264" r:id="rId15"/>
    <p:sldId id="265" r:id="rId16"/>
    <p:sldId id="266" r:id="rId17"/>
    <p:sldId id="267"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25518A9-B687-4302-9395-2322403C665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A99A684-0CB7-41E9-A4DF-5D1C2CA5BF6F}"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EDD7C35-9E19-4518-A4B2-3B09CD8CC75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6196DA8-8897-4DDF-BFB6-5D83863C837A}"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DCBBA708-C5F0-412D-90E2-1919F0D196AE}"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A9C8F8FA-EF43-4642-9368-3F4E33039BD9}"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3/16/2020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EB9C5D3-0140-4E75-8D7F-C0623D06DFD7}"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3AE0757-B101-4811-9189-10EB2F458E2D}"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EBDC078-589F-40E3-816C-EE21D62B5BBA}"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3/16/2020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5AC680-0E27-431F-BC59-D3C73CF0510F}"/>
              </a:ext>
            </a:extLst>
          </p:cNvPr>
          <p:cNvSpPr>
            <a:spLocks noGrp="1"/>
          </p:cNvSpPr>
          <p:nvPr>
            <p:ph type="ctrTitle"/>
          </p:nvPr>
        </p:nvSpPr>
        <p:spPr/>
        <p:txBody>
          <a:bodyPr/>
          <a:lstStyle/>
          <a:p>
            <a:r>
              <a:rPr lang="pl-PL" dirty="0"/>
              <a:t>Prawo organizacji pozarządowych 2</a:t>
            </a:r>
          </a:p>
        </p:txBody>
      </p:sp>
      <p:sp>
        <p:nvSpPr>
          <p:cNvPr id="3" name="Podtytuł 2">
            <a:extLst>
              <a:ext uri="{FF2B5EF4-FFF2-40B4-BE49-F238E27FC236}">
                <a16:creationId xmlns:a16="http://schemas.microsoft.com/office/drawing/2014/main" id="{BE5B1DA8-B191-4A58-A589-5BC140C25148}"/>
              </a:ext>
            </a:extLst>
          </p:cNvPr>
          <p:cNvSpPr>
            <a:spLocks noGrp="1"/>
          </p:cNvSpPr>
          <p:nvPr>
            <p:ph type="subTitle" idx="1"/>
          </p:nvPr>
        </p:nvSpPr>
        <p:spPr/>
        <p:txBody>
          <a:bodyPr/>
          <a:lstStyle/>
          <a:p>
            <a:r>
              <a:rPr lang="pl-PL" dirty="0"/>
              <a:t>Dr hab. Magdalena </a:t>
            </a:r>
            <a:r>
              <a:rPr lang="pl-PL" dirty="0" err="1"/>
              <a:t>Pyter</a:t>
            </a:r>
            <a:r>
              <a:rPr lang="pl-PL" dirty="0"/>
              <a:t>, prof. KUL</a:t>
            </a:r>
          </a:p>
        </p:txBody>
      </p:sp>
    </p:spTree>
    <p:extLst>
      <p:ext uri="{BB962C8B-B14F-4D97-AF65-F5344CB8AC3E}">
        <p14:creationId xmlns:p14="http://schemas.microsoft.com/office/powerpoint/2010/main" val="265418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967BCF-16C1-48A7-AA45-27C9F690E6CA}"/>
              </a:ext>
            </a:extLst>
          </p:cNvPr>
          <p:cNvSpPr>
            <a:spLocks noGrp="1"/>
          </p:cNvSpPr>
          <p:nvPr>
            <p:ph type="title"/>
          </p:nvPr>
        </p:nvSpPr>
        <p:spPr/>
        <p:txBody>
          <a:bodyPr/>
          <a:lstStyle/>
          <a:p>
            <a:r>
              <a:rPr lang="pl-PL" dirty="0"/>
              <a:t>Cele fundacji</a:t>
            </a:r>
          </a:p>
        </p:txBody>
      </p:sp>
      <p:sp>
        <p:nvSpPr>
          <p:cNvPr id="3" name="Symbol zastępczy zawartości 2">
            <a:extLst>
              <a:ext uri="{FF2B5EF4-FFF2-40B4-BE49-F238E27FC236}">
                <a16:creationId xmlns:a16="http://schemas.microsoft.com/office/drawing/2014/main" id="{E9F34311-DC4A-44B4-AEDA-557BE439CD24}"/>
              </a:ext>
            </a:extLst>
          </p:cNvPr>
          <p:cNvSpPr>
            <a:spLocks noGrp="1"/>
          </p:cNvSpPr>
          <p:nvPr>
            <p:ph idx="1"/>
          </p:nvPr>
        </p:nvSpPr>
        <p:spPr/>
        <p:txBody>
          <a:bodyPr/>
          <a:lstStyle/>
          <a:p>
            <a:pPr algn="just"/>
            <a:r>
              <a:rPr lang="pl-PL" dirty="0">
                <a:solidFill>
                  <a:srgbClr val="FF0000"/>
                </a:solidFill>
              </a:rPr>
              <a:t>Cele  fundacji</a:t>
            </a:r>
            <a:r>
              <a:rPr lang="pl-PL" dirty="0"/>
              <a:t>.  Przy  ich  określaniu  trzeba uwzględnić rodzaj działalności, jaki prowadzić ma fundacja, a także jej zakres. Ważne jest dostosowanie celów do aktualnie obowiązującego ustawodawstwa podatkowego oraz zadbanie o ich zgodność z Ustawą o działalności pożytku publicznego.</a:t>
            </a:r>
          </a:p>
        </p:txBody>
      </p:sp>
    </p:spTree>
    <p:extLst>
      <p:ext uri="{BB962C8B-B14F-4D97-AF65-F5344CB8AC3E}">
        <p14:creationId xmlns:p14="http://schemas.microsoft.com/office/powerpoint/2010/main" val="1585585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492900-AE23-42D0-8603-00BB2AAE3D8D}"/>
              </a:ext>
            </a:extLst>
          </p:cNvPr>
          <p:cNvSpPr>
            <a:spLocks noGrp="1"/>
          </p:cNvSpPr>
          <p:nvPr>
            <p:ph type="title"/>
          </p:nvPr>
        </p:nvSpPr>
        <p:spPr/>
        <p:txBody>
          <a:bodyPr/>
          <a:lstStyle/>
          <a:p>
            <a:r>
              <a:rPr lang="pl-PL" dirty="0"/>
              <a:t>Struktury organów fundacji</a:t>
            </a:r>
          </a:p>
        </p:txBody>
      </p:sp>
      <p:sp>
        <p:nvSpPr>
          <p:cNvPr id="3" name="Symbol zastępczy zawartości 2">
            <a:extLst>
              <a:ext uri="{FF2B5EF4-FFF2-40B4-BE49-F238E27FC236}">
                <a16:creationId xmlns:a16="http://schemas.microsoft.com/office/drawing/2014/main" id="{51FC1FCE-BE38-4516-9227-9536B1DB2961}"/>
              </a:ext>
            </a:extLst>
          </p:cNvPr>
          <p:cNvSpPr>
            <a:spLocks noGrp="1"/>
          </p:cNvSpPr>
          <p:nvPr>
            <p:ph idx="1"/>
          </p:nvPr>
        </p:nvSpPr>
        <p:spPr/>
        <p:txBody>
          <a:bodyPr/>
          <a:lstStyle/>
          <a:p>
            <a:pPr algn="just"/>
            <a:r>
              <a:rPr lang="pl-PL" dirty="0">
                <a:solidFill>
                  <a:srgbClr val="FF0000"/>
                </a:solidFill>
              </a:rPr>
              <a:t>Struktury  organów  fundacji</a:t>
            </a:r>
            <a:r>
              <a:rPr lang="pl-PL" dirty="0"/>
              <a:t>.  Powinny one odpowiadać potrzebom fundatorów. Należy rozpatrzyć, czy powołać wyłącznie zarząd, czy też inne organy typu rada fundatorów, organy kontroli, rady programowe, a także zapewnić właściwe relacje po-między tymi organami. Z powodów opisanych powyżej trzeba rozważnie określić uprawnienia fundatora. Ścierają się tu bowiem dwa przeciwstawne dążenia – pragnienie fundatora do zachowania kontroli nad fundacją po jej formalnym powstaniu oraz potrzeba samodzielności fundacji jako takiej i jej zarządu.</a:t>
            </a:r>
          </a:p>
        </p:txBody>
      </p:sp>
    </p:spTree>
    <p:extLst>
      <p:ext uri="{BB962C8B-B14F-4D97-AF65-F5344CB8AC3E}">
        <p14:creationId xmlns:p14="http://schemas.microsoft.com/office/powerpoint/2010/main" val="351430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33D996-EF10-4156-B433-DEA6C012C92C}"/>
              </a:ext>
            </a:extLst>
          </p:cNvPr>
          <p:cNvSpPr>
            <a:spLocks noGrp="1"/>
          </p:cNvSpPr>
          <p:nvPr>
            <p:ph type="title"/>
          </p:nvPr>
        </p:nvSpPr>
        <p:spPr/>
        <p:txBody>
          <a:bodyPr/>
          <a:lstStyle/>
          <a:p>
            <a:r>
              <a:rPr lang="pl-PL" dirty="0"/>
              <a:t>Sposób reprezentacji</a:t>
            </a:r>
          </a:p>
        </p:txBody>
      </p:sp>
      <p:sp>
        <p:nvSpPr>
          <p:cNvPr id="3" name="Symbol zastępczy zawartości 2">
            <a:extLst>
              <a:ext uri="{FF2B5EF4-FFF2-40B4-BE49-F238E27FC236}">
                <a16:creationId xmlns:a16="http://schemas.microsoft.com/office/drawing/2014/main" id="{7C20003E-E998-4993-9AF9-76C3AACBF0AC}"/>
              </a:ext>
            </a:extLst>
          </p:cNvPr>
          <p:cNvSpPr>
            <a:spLocks noGrp="1"/>
          </p:cNvSpPr>
          <p:nvPr>
            <p:ph idx="1"/>
          </p:nvPr>
        </p:nvSpPr>
        <p:spPr/>
        <p:txBody>
          <a:bodyPr>
            <a:normAutofit lnSpcReduction="10000"/>
          </a:bodyPr>
          <a:lstStyle/>
          <a:p>
            <a:pPr algn="just"/>
            <a:r>
              <a:rPr lang="pl-PL" dirty="0">
                <a:solidFill>
                  <a:srgbClr val="FF0000"/>
                </a:solidFill>
              </a:rPr>
              <a:t>Sposób reprezentacji</a:t>
            </a:r>
            <a:r>
              <a:rPr lang="pl-PL" dirty="0"/>
              <a:t>. Określa, w jaki sposób i przez kogo fundacja będzie reprezentowana w kontaktach zewnętrznych, kto będzie zawierał umowy w imieniu fundacji. Najczęściej do reprezentowania fundacji upoważnia się dwóch członków zarządu </a:t>
            </a:r>
            <a:r>
              <a:rPr lang="pl-PL" dirty="0" err="1"/>
              <a:t>dzia</a:t>
            </a:r>
            <a:r>
              <a:rPr lang="pl-PL" dirty="0"/>
              <a:t>-łających łącznie, ale nie jest to jedyne rozwiązanie. Jeżeli statut przewiduje, że fundacja reprezentowana jest przez jedną konkretną osobę, np. prezesa zarządu, to istnieje ryzyko, że gdy osoba ta z jakiś względów będzie nieosiągalna, fundacja straci możliwość skutecznego działania (prezes może być na przykład na urlopie, gdy zaistnieje potrzeba podpisania ważnego dokumentu, umowy).</a:t>
            </a:r>
          </a:p>
        </p:txBody>
      </p:sp>
    </p:spTree>
    <p:extLst>
      <p:ext uri="{BB962C8B-B14F-4D97-AF65-F5344CB8AC3E}">
        <p14:creationId xmlns:p14="http://schemas.microsoft.com/office/powerpoint/2010/main" val="1397260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F0947A-0C71-45E7-A1B5-93B1A7084961}"/>
              </a:ext>
            </a:extLst>
          </p:cNvPr>
          <p:cNvSpPr>
            <a:spLocks noGrp="1"/>
          </p:cNvSpPr>
          <p:nvPr>
            <p:ph type="title"/>
          </p:nvPr>
        </p:nvSpPr>
        <p:spPr/>
        <p:txBody>
          <a:bodyPr/>
          <a:lstStyle/>
          <a:p>
            <a:r>
              <a:rPr lang="pl-PL" dirty="0"/>
              <a:t>Prowadzenie i zakres działalności gospodarczej</a:t>
            </a:r>
          </a:p>
        </p:txBody>
      </p:sp>
      <p:sp>
        <p:nvSpPr>
          <p:cNvPr id="3" name="Symbol zastępczy zawartości 2">
            <a:extLst>
              <a:ext uri="{FF2B5EF4-FFF2-40B4-BE49-F238E27FC236}">
                <a16:creationId xmlns:a16="http://schemas.microsoft.com/office/drawing/2014/main" id="{ECAF5716-439B-408F-B812-030608DB519A}"/>
              </a:ext>
            </a:extLst>
          </p:cNvPr>
          <p:cNvSpPr>
            <a:spLocks noGrp="1"/>
          </p:cNvSpPr>
          <p:nvPr>
            <p:ph idx="1"/>
          </p:nvPr>
        </p:nvSpPr>
        <p:spPr/>
        <p:txBody>
          <a:bodyPr/>
          <a:lstStyle/>
          <a:p>
            <a:pPr algn="just"/>
            <a:r>
              <a:rPr lang="pl-PL" dirty="0"/>
              <a:t>Prowadzenie i zakres działalności gospodarczej. Do tej kwestii również należy podchodzić rozważnie, albowiem rejestrowanie działalności, której fundacja następnie faktycznie nie podejmuje, stanowi zbędne obciążenie organizacyjne i finansowe.</a:t>
            </a:r>
          </a:p>
        </p:txBody>
      </p:sp>
    </p:spTree>
    <p:extLst>
      <p:ext uri="{BB962C8B-B14F-4D97-AF65-F5344CB8AC3E}">
        <p14:creationId xmlns:p14="http://schemas.microsoft.com/office/powerpoint/2010/main" val="1659360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65F77F-2E1F-4C7A-B728-884B3E652494}"/>
              </a:ext>
            </a:extLst>
          </p:cNvPr>
          <p:cNvSpPr>
            <a:spLocks noGrp="1"/>
          </p:cNvSpPr>
          <p:nvPr>
            <p:ph type="title"/>
          </p:nvPr>
        </p:nvSpPr>
        <p:spPr/>
        <p:txBody>
          <a:bodyPr/>
          <a:lstStyle/>
          <a:p>
            <a:r>
              <a:rPr lang="pl-PL" dirty="0"/>
              <a:t>Fundacja a osobowość prawna</a:t>
            </a:r>
          </a:p>
        </p:txBody>
      </p:sp>
      <p:sp>
        <p:nvSpPr>
          <p:cNvPr id="3" name="Symbol zastępczy zawartości 2">
            <a:extLst>
              <a:ext uri="{FF2B5EF4-FFF2-40B4-BE49-F238E27FC236}">
                <a16:creationId xmlns:a16="http://schemas.microsoft.com/office/drawing/2014/main" id="{73806615-FDC7-4683-8107-491F2FBBE59F}"/>
              </a:ext>
            </a:extLst>
          </p:cNvPr>
          <p:cNvSpPr>
            <a:spLocks noGrp="1"/>
          </p:cNvSpPr>
          <p:nvPr>
            <p:ph idx="1"/>
          </p:nvPr>
        </p:nvSpPr>
        <p:spPr/>
        <p:txBody>
          <a:bodyPr/>
          <a:lstStyle/>
          <a:p>
            <a:pPr algn="just"/>
            <a:r>
              <a:rPr lang="pl-PL" dirty="0"/>
              <a:t>Fundacja  podlega  obowiązkowi  wpisu  do  Krajowego  Rejestru Sądowego. </a:t>
            </a:r>
            <a:r>
              <a:rPr lang="pl-PL" u="sng" dirty="0"/>
              <a:t>Fundacja  uzyskuje  osobowość  prawną  z chwilą  wpisania  do  Krajowego Rejestru Sądowego.</a:t>
            </a:r>
          </a:p>
          <a:p>
            <a:pPr algn="just"/>
            <a:r>
              <a:rPr lang="pl-PL" dirty="0"/>
              <a:t>Sąd dokonuje wpisu do Krajowego Rejestru Sądowego fundacji po stwierdzeniu, że czynności prawne stanowiące podstawę wpisu zostały podjęte przez uprawnioną  osobę  lub  organ  i są  ważne.  Postanowienie  o wpisaniu  fundacji  do Krajowego Rejestru Sądowego sąd wydaje ponadto po stwierdzeniu, że cel i statut fundacji są zgodne z przepisami prawa.</a:t>
            </a:r>
          </a:p>
        </p:txBody>
      </p:sp>
    </p:spTree>
    <p:extLst>
      <p:ext uri="{BB962C8B-B14F-4D97-AF65-F5344CB8AC3E}">
        <p14:creationId xmlns:p14="http://schemas.microsoft.com/office/powerpoint/2010/main" val="1315327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90C890-CBA3-4B9F-9CAA-06B0247BB732}"/>
              </a:ext>
            </a:extLst>
          </p:cNvPr>
          <p:cNvSpPr>
            <a:spLocks noGrp="1"/>
          </p:cNvSpPr>
          <p:nvPr>
            <p:ph type="title"/>
          </p:nvPr>
        </p:nvSpPr>
        <p:spPr/>
        <p:txBody>
          <a:bodyPr/>
          <a:lstStyle/>
          <a:p>
            <a:r>
              <a:rPr lang="pl-PL" dirty="0"/>
              <a:t>Wpis fundacji do KRS</a:t>
            </a:r>
          </a:p>
        </p:txBody>
      </p:sp>
      <p:sp>
        <p:nvSpPr>
          <p:cNvPr id="3" name="Symbol zastępczy zawartości 2">
            <a:extLst>
              <a:ext uri="{FF2B5EF4-FFF2-40B4-BE49-F238E27FC236}">
                <a16:creationId xmlns:a16="http://schemas.microsoft.com/office/drawing/2014/main" id="{1A28C00A-EA81-4613-8353-5FEE38E0136F}"/>
              </a:ext>
            </a:extLst>
          </p:cNvPr>
          <p:cNvSpPr>
            <a:spLocks noGrp="1"/>
          </p:cNvSpPr>
          <p:nvPr>
            <p:ph idx="1"/>
          </p:nvPr>
        </p:nvSpPr>
        <p:spPr/>
        <p:txBody>
          <a:bodyPr/>
          <a:lstStyle/>
          <a:p>
            <a:pPr algn="just"/>
            <a:r>
              <a:rPr lang="pl-PL" dirty="0"/>
              <a:t>O wpisaniu  fundacji  do  Krajowego  Rejestru  Sądowego  sąd  zawiadamia ministra właściwego ze względu na zakres jego działania oraz cele fundacji, oraz  właściwego  ze  względu  na  siedzibę fundacji starostę, przesyłając jednocześnie statut. Jeżeli cele fundacji wkraczają w zakres działania dwóch lub więcej ministrów, sąd  zawiadamia  o wpisaniu  fundacji  do  Krajowego  Rejestru  Sądowego, wraz z przesłaniem statutu, właściwego ministra, z którego zakresem działania wiążą się główne cele fundacji.</a:t>
            </a:r>
          </a:p>
        </p:txBody>
      </p:sp>
    </p:spTree>
    <p:extLst>
      <p:ext uri="{BB962C8B-B14F-4D97-AF65-F5344CB8AC3E}">
        <p14:creationId xmlns:p14="http://schemas.microsoft.com/office/powerpoint/2010/main" val="664094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DDC54F-3935-4661-A7CA-D6FBDC4924F1}"/>
              </a:ext>
            </a:extLst>
          </p:cNvPr>
          <p:cNvSpPr>
            <a:spLocks noGrp="1"/>
          </p:cNvSpPr>
          <p:nvPr>
            <p:ph type="title"/>
          </p:nvPr>
        </p:nvSpPr>
        <p:spPr/>
        <p:txBody>
          <a:bodyPr/>
          <a:lstStyle/>
          <a:p>
            <a:r>
              <a:rPr lang="pl-PL" dirty="0"/>
              <a:t>Fundacja a zarząd</a:t>
            </a:r>
          </a:p>
        </p:txBody>
      </p:sp>
      <p:sp>
        <p:nvSpPr>
          <p:cNvPr id="3" name="Symbol zastępczy zawartości 2">
            <a:extLst>
              <a:ext uri="{FF2B5EF4-FFF2-40B4-BE49-F238E27FC236}">
                <a16:creationId xmlns:a16="http://schemas.microsoft.com/office/drawing/2014/main" id="{543430BC-98CA-4D9C-BFCB-5141D099B4B7}"/>
              </a:ext>
            </a:extLst>
          </p:cNvPr>
          <p:cNvSpPr>
            <a:spLocks noGrp="1"/>
          </p:cNvSpPr>
          <p:nvPr>
            <p:ph idx="1"/>
          </p:nvPr>
        </p:nvSpPr>
        <p:spPr/>
        <p:txBody>
          <a:bodyPr/>
          <a:lstStyle/>
          <a:p>
            <a:pPr algn="just"/>
            <a:r>
              <a:rPr lang="pl-PL" dirty="0">
                <a:solidFill>
                  <a:srgbClr val="FF0000"/>
                </a:solidFill>
              </a:rPr>
              <a:t>Zarząd fundacji </a:t>
            </a:r>
            <a:r>
              <a:rPr lang="pl-PL" dirty="0"/>
              <a:t>kieruje jej działalnością oraz reprezentuje fundację na zewnątrz. Podjęcie przez fundację działalności gospodarczej nieprzewidzianej w statucie wymaga uprzedniej zmiany statutu. Zmiana statutu fundacji wymaga wpisania do Krajowego Rejestru Sądowego. </a:t>
            </a:r>
          </a:p>
          <a:p>
            <a:pPr algn="just"/>
            <a:r>
              <a:rPr lang="pl-PL" dirty="0"/>
              <a:t>Fundacja składa corocznie właściwemu ministrowi sprawozdanie ze swojej działalności.</a:t>
            </a:r>
          </a:p>
        </p:txBody>
      </p:sp>
    </p:spTree>
    <p:extLst>
      <p:ext uri="{BB962C8B-B14F-4D97-AF65-F5344CB8AC3E}">
        <p14:creationId xmlns:p14="http://schemas.microsoft.com/office/powerpoint/2010/main" val="1342588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1CBC5-50D3-4ADA-AB66-92B5C8A6EF5E}"/>
              </a:ext>
            </a:extLst>
          </p:cNvPr>
          <p:cNvSpPr>
            <a:spLocks noGrp="1"/>
          </p:cNvSpPr>
          <p:nvPr>
            <p:ph type="title"/>
          </p:nvPr>
        </p:nvSpPr>
        <p:spPr/>
        <p:txBody>
          <a:bodyPr/>
          <a:lstStyle/>
          <a:p>
            <a:r>
              <a:rPr lang="pl-PL" dirty="0"/>
              <a:t>Sprawozdanie z działalności</a:t>
            </a:r>
          </a:p>
        </p:txBody>
      </p:sp>
      <p:sp>
        <p:nvSpPr>
          <p:cNvPr id="3" name="Symbol zastępczy zawartości 2">
            <a:extLst>
              <a:ext uri="{FF2B5EF4-FFF2-40B4-BE49-F238E27FC236}">
                <a16:creationId xmlns:a16="http://schemas.microsoft.com/office/drawing/2014/main" id="{81B1F59D-F15B-4B9B-BB95-33038137BAEB}"/>
              </a:ext>
            </a:extLst>
          </p:cNvPr>
          <p:cNvSpPr>
            <a:spLocks noGrp="1"/>
          </p:cNvSpPr>
          <p:nvPr>
            <p:ph idx="1"/>
          </p:nvPr>
        </p:nvSpPr>
        <p:spPr/>
        <p:txBody>
          <a:bodyPr/>
          <a:lstStyle/>
          <a:p>
            <a:pPr algn="just"/>
            <a:r>
              <a:rPr lang="pl-PL" dirty="0"/>
              <a:t>Przepisu  odnośnie do sprawozdania (slajd 11, pkt 2) </a:t>
            </a:r>
            <a:r>
              <a:rPr lang="pl-PL" dirty="0">
                <a:solidFill>
                  <a:srgbClr val="FF0000"/>
                </a:solidFill>
              </a:rPr>
              <a:t>niestosuje się do fundacji posiadających status organizacji pożytku publicznego</a:t>
            </a:r>
            <a:r>
              <a:rPr lang="pl-PL" dirty="0"/>
              <a:t>, które zamieściły na stronie podmiotowej Narodowego Instytutu Wolności –Centrum  Rozwoju  Społeczeństwa  Obywatelskiego  w  Biuletynie Informacji  Publicznej  sprawozdanie  merytoryczne z działalności oraz sprawozdanie finansowe zgodnie z przepisami ustawy z dnia 24 kwietnia 2003 r. o działalności pożytku publicznego i o wolontariacie (Dz. U. z 2018 r. poz. 450, 650, 723 i 1365). Sprawozdanie jest przez fundację udostępnione do publicznej wiadomości.</a:t>
            </a:r>
          </a:p>
        </p:txBody>
      </p:sp>
    </p:spTree>
    <p:extLst>
      <p:ext uri="{BB962C8B-B14F-4D97-AF65-F5344CB8AC3E}">
        <p14:creationId xmlns:p14="http://schemas.microsoft.com/office/powerpoint/2010/main" val="63602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E481C2-2772-4F17-A91F-00823F7F0CE4}"/>
              </a:ext>
            </a:extLst>
          </p:cNvPr>
          <p:cNvSpPr>
            <a:spLocks noGrp="1"/>
          </p:cNvSpPr>
          <p:nvPr>
            <p:ph type="title"/>
          </p:nvPr>
        </p:nvSpPr>
        <p:spPr/>
        <p:txBody>
          <a:bodyPr/>
          <a:lstStyle/>
          <a:p>
            <a:r>
              <a:rPr lang="pl-PL" dirty="0"/>
              <a:t>Fundacja  a uchylenie uchwały</a:t>
            </a:r>
          </a:p>
        </p:txBody>
      </p:sp>
      <p:sp>
        <p:nvSpPr>
          <p:cNvPr id="3" name="Symbol zastępczy zawartości 2">
            <a:extLst>
              <a:ext uri="{FF2B5EF4-FFF2-40B4-BE49-F238E27FC236}">
                <a16:creationId xmlns:a16="http://schemas.microsoft.com/office/drawing/2014/main" id="{77240C60-DA9A-4B4E-976B-9B3268432EF3}"/>
              </a:ext>
            </a:extLst>
          </p:cNvPr>
          <p:cNvSpPr>
            <a:spLocks noGrp="1"/>
          </p:cNvSpPr>
          <p:nvPr>
            <p:ph idx="1"/>
          </p:nvPr>
        </p:nvSpPr>
        <p:spPr/>
        <p:txBody>
          <a:bodyPr/>
          <a:lstStyle/>
          <a:p>
            <a:pPr algn="just"/>
            <a:r>
              <a:rPr lang="pl-PL" dirty="0"/>
              <a:t>Właściwy  minister  lub  starosta  może  wystąpić  do  sądu  o uchylenie uchwały  zarządu  fundacji,  pozostającej  w rażącej  sprzeczności  z jej  celem  albo z postanowieniami   statutu   fundacji   lub   z przepisami  prawa.  Organ  ten  może jednocześnie  zwrócić  się  do  sądu  o wstrzymanie  wykonania  uchwały  do  czasu rozstrzygnięcia sprawy.</a:t>
            </a:r>
          </a:p>
          <a:p>
            <a:pPr algn="just"/>
            <a:endParaRPr lang="pl-PL" dirty="0"/>
          </a:p>
          <a:p>
            <a:pPr algn="just"/>
            <a:r>
              <a:rPr lang="pl-PL" i="1" dirty="0"/>
              <a:t>Dziękuję. Kolejne materiały niebawem…</a:t>
            </a:r>
          </a:p>
        </p:txBody>
      </p:sp>
    </p:spTree>
    <p:extLst>
      <p:ext uri="{BB962C8B-B14F-4D97-AF65-F5344CB8AC3E}">
        <p14:creationId xmlns:p14="http://schemas.microsoft.com/office/powerpoint/2010/main" val="391783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5F8D70-B56E-4DCA-AC17-C4A1908526A0}"/>
              </a:ext>
            </a:extLst>
          </p:cNvPr>
          <p:cNvSpPr>
            <a:spLocks noGrp="1"/>
          </p:cNvSpPr>
          <p:nvPr>
            <p:ph type="title"/>
          </p:nvPr>
        </p:nvSpPr>
        <p:spPr/>
        <p:txBody>
          <a:bodyPr/>
          <a:lstStyle/>
          <a:p>
            <a:r>
              <a:rPr lang="pl-PL"/>
              <a:t>Wprowadzenie 19.03.20</a:t>
            </a:r>
            <a:endParaRPr lang="pl-PL" dirty="0"/>
          </a:p>
        </p:txBody>
      </p:sp>
      <p:sp>
        <p:nvSpPr>
          <p:cNvPr id="3" name="Symbol zastępczy zawartości 2">
            <a:extLst>
              <a:ext uri="{FF2B5EF4-FFF2-40B4-BE49-F238E27FC236}">
                <a16:creationId xmlns:a16="http://schemas.microsoft.com/office/drawing/2014/main" id="{44915A35-1A55-49CC-A71F-6D5FF5D5892B}"/>
              </a:ext>
            </a:extLst>
          </p:cNvPr>
          <p:cNvSpPr>
            <a:spLocks noGrp="1"/>
          </p:cNvSpPr>
          <p:nvPr>
            <p:ph idx="1"/>
          </p:nvPr>
        </p:nvSpPr>
        <p:spPr/>
        <p:txBody>
          <a:bodyPr/>
          <a:lstStyle/>
          <a:p>
            <a:pPr marL="0" indent="0" algn="just">
              <a:buNone/>
            </a:pPr>
            <a:r>
              <a:rPr lang="pl-PL" dirty="0"/>
              <a:t>Dzisiejsza prezentacja będzie dotyczyła trzech podstawowych form, w jakich działają organizacje pozarządowe. W Polsce najpopularniejszymi, </a:t>
            </a:r>
            <a:r>
              <a:rPr lang="pl-PL" dirty="0">
                <a:effectLst/>
              </a:rPr>
              <a:t>podstawowymi</a:t>
            </a:r>
            <a:r>
              <a:rPr lang="pl-PL" dirty="0"/>
              <a:t> formami prawnymi, w których działają organizacje pozarządowe są </a:t>
            </a:r>
            <a:r>
              <a:rPr lang="pl-PL" dirty="0">
                <a:solidFill>
                  <a:srgbClr val="FF0000"/>
                </a:solidFill>
              </a:rPr>
              <a:t>fundacje</a:t>
            </a:r>
            <a:r>
              <a:rPr lang="pl-PL" dirty="0"/>
              <a:t> i </a:t>
            </a:r>
            <a:r>
              <a:rPr lang="pl-PL" dirty="0">
                <a:solidFill>
                  <a:srgbClr val="FF0000"/>
                </a:solidFill>
              </a:rPr>
              <a:t>stowarzyszenia</a:t>
            </a:r>
            <a:r>
              <a:rPr lang="pl-PL" dirty="0"/>
              <a:t> oraz </a:t>
            </a:r>
            <a:r>
              <a:rPr lang="pl-PL" dirty="0">
                <a:solidFill>
                  <a:srgbClr val="FF0000"/>
                </a:solidFill>
              </a:rPr>
              <a:t>związki stowarzyszeń </a:t>
            </a:r>
            <a:r>
              <a:rPr lang="pl-PL" dirty="0"/>
              <a:t>(</a:t>
            </a:r>
            <a:r>
              <a:rPr lang="pl-PL" dirty="0">
                <a:effectLst/>
              </a:rPr>
              <a:t>federacje</a:t>
            </a:r>
            <a:r>
              <a:rPr lang="pl-PL" dirty="0"/>
              <a:t>).</a:t>
            </a:r>
          </a:p>
          <a:p>
            <a:pPr marL="0" indent="0" algn="just">
              <a:buNone/>
            </a:pPr>
            <a:r>
              <a:rPr lang="pl-PL" dirty="0"/>
              <a:t>Pierwszy wykład który otrzymacie , będzie dotyczył </a:t>
            </a:r>
            <a:r>
              <a:rPr lang="pl-PL" dirty="0">
                <a:solidFill>
                  <a:srgbClr val="FF0000"/>
                </a:solidFill>
              </a:rPr>
              <a:t>fundacji.</a:t>
            </a:r>
          </a:p>
          <a:p>
            <a:pPr marL="0" indent="0">
              <a:buNone/>
            </a:pPr>
            <a:endParaRPr lang="pl-PL" dirty="0"/>
          </a:p>
        </p:txBody>
      </p:sp>
    </p:spTree>
    <p:extLst>
      <p:ext uri="{BB962C8B-B14F-4D97-AF65-F5344CB8AC3E}">
        <p14:creationId xmlns:p14="http://schemas.microsoft.com/office/powerpoint/2010/main" val="274574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7D78E1-B2A5-408D-9573-6AE072761DCC}"/>
              </a:ext>
            </a:extLst>
          </p:cNvPr>
          <p:cNvSpPr>
            <a:spLocks noGrp="1"/>
          </p:cNvSpPr>
          <p:nvPr>
            <p:ph type="title"/>
          </p:nvPr>
        </p:nvSpPr>
        <p:spPr/>
        <p:txBody>
          <a:bodyPr/>
          <a:lstStyle/>
          <a:p>
            <a:r>
              <a:rPr lang="pl-PL" dirty="0"/>
              <a:t>Fundacje</a:t>
            </a:r>
          </a:p>
        </p:txBody>
      </p:sp>
      <p:sp>
        <p:nvSpPr>
          <p:cNvPr id="3" name="Symbol zastępczy zawartości 2">
            <a:extLst>
              <a:ext uri="{FF2B5EF4-FFF2-40B4-BE49-F238E27FC236}">
                <a16:creationId xmlns:a16="http://schemas.microsoft.com/office/drawing/2014/main" id="{1242C9B3-527A-4CFD-99DB-68156C5B6415}"/>
              </a:ext>
            </a:extLst>
          </p:cNvPr>
          <p:cNvSpPr>
            <a:spLocks noGrp="1"/>
          </p:cNvSpPr>
          <p:nvPr>
            <p:ph idx="1"/>
          </p:nvPr>
        </p:nvSpPr>
        <p:spPr/>
        <p:txBody>
          <a:bodyPr>
            <a:normAutofit/>
          </a:bodyPr>
          <a:lstStyle/>
          <a:p>
            <a:pPr marL="0" indent="0" algn="just">
              <a:buNone/>
            </a:pPr>
            <a:r>
              <a:rPr lang="pl-PL" sz="3200" dirty="0">
                <a:effectLst/>
              </a:rPr>
              <a:t>Podstawą prawną działania fundacji jest USTAWA z dnia 6 kwietnia 1984 r. o fundacjach (tj.  Dz. U.  z  2018  r.  poz. 1491).</a:t>
            </a:r>
          </a:p>
          <a:p>
            <a:pPr marL="0" indent="0" algn="just">
              <a:buNone/>
            </a:pPr>
            <a:r>
              <a:rPr lang="pl-PL" dirty="0">
                <a:effectLst/>
              </a:rPr>
              <a:t>Zgodnie z definicją słownikową: </a:t>
            </a:r>
            <a:r>
              <a:rPr lang="pl-PL" dirty="0">
                <a:solidFill>
                  <a:srgbClr val="FF0000"/>
                </a:solidFill>
                <a:effectLst/>
              </a:rPr>
              <a:t>Fundacja oznacza </a:t>
            </a:r>
            <a:r>
              <a:rPr lang="pl-PL" dirty="0">
                <a:effectLst/>
              </a:rPr>
              <a:t>:1. „ofiarowanie czegoś, zbudowanie czegoś na własny koszt do użytku społeczeństwa; ufundowanie czegoś”;2. „instytucja, której podstawą jest majątek przeznaczony przez jej założyciela na określony cel (dobroczynny, kulturalny)”. </a:t>
            </a:r>
            <a:r>
              <a:rPr lang="pl-PL" i="1" dirty="0">
                <a:effectLst/>
              </a:rPr>
              <a:t>Słownik Języka Polskiego, Warszawa: PWN, 1998.</a:t>
            </a:r>
          </a:p>
        </p:txBody>
      </p:sp>
    </p:spTree>
    <p:extLst>
      <p:ext uri="{BB962C8B-B14F-4D97-AF65-F5344CB8AC3E}">
        <p14:creationId xmlns:p14="http://schemas.microsoft.com/office/powerpoint/2010/main" val="162419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D11F03-B581-4786-B2C7-5363D5EB4074}"/>
              </a:ext>
            </a:extLst>
          </p:cNvPr>
          <p:cNvSpPr>
            <a:spLocks noGrp="1"/>
          </p:cNvSpPr>
          <p:nvPr>
            <p:ph type="title"/>
          </p:nvPr>
        </p:nvSpPr>
        <p:spPr/>
        <p:txBody>
          <a:bodyPr/>
          <a:lstStyle/>
          <a:p>
            <a:r>
              <a:rPr lang="pl-PL" dirty="0"/>
              <a:t>Fundacje</a:t>
            </a:r>
          </a:p>
        </p:txBody>
      </p:sp>
      <p:sp>
        <p:nvSpPr>
          <p:cNvPr id="3" name="Symbol zastępczy zawartości 2">
            <a:extLst>
              <a:ext uri="{FF2B5EF4-FFF2-40B4-BE49-F238E27FC236}">
                <a16:creationId xmlns:a16="http://schemas.microsoft.com/office/drawing/2014/main" id="{BC3ED0AE-6268-4F66-9EEB-A8D14869BCBE}"/>
              </a:ext>
            </a:extLst>
          </p:cNvPr>
          <p:cNvSpPr>
            <a:spLocks noGrp="1"/>
          </p:cNvSpPr>
          <p:nvPr>
            <p:ph idx="1"/>
          </p:nvPr>
        </p:nvSpPr>
        <p:spPr/>
        <p:txBody>
          <a:bodyPr/>
          <a:lstStyle/>
          <a:p>
            <a:pPr marL="0" indent="0" algn="just">
              <a:buNone/>
            </a:pPr>
            <a:r>
              <a:rPr lang="pl-PL" dirty="0"/>
              <a:t>Fundacja   może   być   ustanowiona   dla realizacji zgodnych z podstawowymi  interesami  Rzeczypospolitej  Polskiej  celów  społecznie  lub gospodarczo  użytecznych,  w szczególności takich, jak:  </a:t>
            </a:r>
            <a:r>
              <a:rPr lang="pl-PL" u="sng" dirty="0"/>
              <a:t>ochrona  zdrowia,  rozwój gospodarki i nauki, oświata i wychowanie, kultura i sztuka, opieka i pomoc społeczna, ochrona środowiska oraz opieka nad zabytkami.</a:t>
            </a:r>
          </a:p>
          <a:p>
            <a:pPr marL="0" indent="0" algn="just">
              <a:buNone/>
            </a:pPr>
            <a:r>
              <a:rPr lang="pl-PL" dirty="0"/>
              <a:t>Upraszczając, można powiedzieć, że fundacja to </a:t>
            </a:r>
            <a:r>
              <a:rPr lang="pl-PL" dirty="0">
                <a:solidFill>
                  <a:srgbClr val="FF0000"/>
                </a:solidFill>
              </a:rPr>
              <a:t>majątek</a:t>
            </a:r>
            <a:r>
              <a:rPr lang="pl-PL" dirty="0"/>
              <a:t> (pieniądze, papiery wartościowe, ruchomości, nieruchomości) przeznaczone przez fundatora na realizację ważnego społecznie lub gospodarczo celu. </a:t>
            </a:r>
          </a:p>
        </p:txBody>
      </p:sp>
    </p:spTree>
    <p:extLst>
      <p:ext uri="{BB962C8B-B14F-4D97-AF65-F5344CB8AC3E}">
        <p14:creationId xmlns:p14="http://schemas.microsoft.com/office/powerpoint/2010/main" val="177103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6D0565-85B4-4195-9462-3A0C3076F3BB}"/>
              </a:ext>
            </a:extLst>
          </p:cNvPr>
          <p:cNvSpPr>
            <a:spLocks noGrp="1"/>
          </p:cNvSpPr>
          <p:nvPr>
            <p:ph type="title"/>
          </p:nvPr>
        </p:nvSpPr>
        <p:spPr/>
        <p:txBody>
          <a:bodyPr/>
          <a:lstStyle/>
          <a:p>
            <a:r>
              <a:rPr lang="pl-PL" dirty="0"/>
              <a:t>Fundacje</a:t>
            </a:r>
          </a:p>
        </p:txBody>
      </p:sp>
      <p:sp>
        <p:nvSpPr>
          <p:cNvPr id="3" name="Symbol zastępczy zawartości 2">
            <a:extLst>
              <a:ext uri="{FF2B5EF4-FFF2-40B4-BE49-F238E27FC236}">
                <a16:creationId xmlns:a16="http://schemas.microsoft.com/office/drawing/2014/main" id="{21F2C64E-CA9E-4ADB-B781-6A16D1829F3C}"/>
              </a:ext>
            </a:extLst>
          </p:cNvPr>
          <p:cNvSpPr>
            <a:spLocks noGrp="1"/>
          </p:cNvSpPr>
          <p:nvPr>
            <p:ph idx="1"/>
          </p:nvPr>
        </p:nvSpPr>
        <p:spPr/>
        <p:txBody>
          <a:bodyPr/>
          <a:lstStyle/>
          <a:p>
            <a:pPr algn="just"/>
            <a:r>
              <a:rPr lang="pl-PL" dirty="0">
                <a:effectLst/>
              </a:rPr>
              <a:t>Fundacje  mogą  ustanawiać  </a:t>
            </a:r>
            <a:r>
              <a:rPr lang="pl-PL" dirty="0">
                <a:solidFill>
                  <a:srgbClr val="FF0000"/>
                </a:solidFill>
                <a:effectLst/>
              </a:rPr>
              <a:t>osoby  fizyczne  </a:t>
            </a:r>
            <a:r>
              <a:rPr lang="pl-PL" dirty="0">
                <a:effectLst/>
              </a:rPr>
              <a:t>niezależnie  od  ich obywatelstwa  i miejsca zamieszkania bądź </a:t>
            </a:r>
            <a:r>
              <a:rPr lang="pl-PL" dirty="0">
                <a:solidFill>
                  <a:srgbClr val="FF0000"/>
                </a:solidFill>
                <a:effectLst/>
              </a:rPr>
              <a:t>osoby prawne </a:t>
            </a:r>
            <a:r>
              <a:rPr lang="pl-PL" dirty="0">
                <a:effectLst/>
              </a:rPr>
              <a:t>mające siedziby w Polsce lub za granicą. Siedziba  fundacji  powinna  znajdować  się  na  terytorium  Rzeczypospolitej Polskiej.</a:t>
            </a:r>
          </a:p>
          <a:p>
            <a:pPr algn="just"/>
            <a:r>
              <a:rPr lang="pl-PL" dirty="0">
                <a:solidFill>
                  <a:srgbClr val="FF0000"/>
                </a:solidFill>
                <a:effectLst/>
              </a:rPr>
              <a:t>Oświadczenie  woli  o ustanowieniu  fundacji  </a:t>
            </a:r>
            <a:r>
              <a:rPr lang="pl-PL" dirty="0">
                <a:effectLst/>
              </a:rPr>
              <a:t>powinno  być  złożone w formie aktu notarialnego. </a:t>
            </a:r>
            <a:r>
              <a:rPr lang="pl-PL" u="sng" dirty="0">
                <a:effectLst/>
              </a:rPr>
              <a:t>Zachowania tej formy nie wymaga się, jeżeli ustanowienie fundacji następuje w testamencie</a:t>
            </a:r>
            <a:r>
              <a:rPr lang="pl-PL" dirty="0">
                <a:effectLst/>
              </a:rPr>
              <a:t>. W oświadczeniu woli o ustanowieniu fundacji fundator powinien wskazać cel fundacji oraz składniki majątkowe przeznaczone na jego realizację.</a:t>
            </a:r>
          </a:p>
        </p:txBody>
      </p:sp>
    </p:spTree>
    <p:extLst>
      <p:ext uri="{BB962C8B-B14F-4D97-AF65-F5344CB8AC3E}">
        <p14:creationId xmlns:p14="http://schemas.microsoft.com/office/powerpoint/2010/main" val="1097443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C7F105-BD51-4896-BB1D-934232433ED3}"/>
              </a:ext>
            </a:extLst>
          </p:cNvPr>
          <p:cNvSpPr>
            <a:spLocks noGrp="1"/>
          </p:cNvSpPr>
          <p:nvPr>
            <p:ph type="title"/>
          </p:nvPr>
        </p:nvSpPr>
        <p:spPr/>
        <p:txBody>
          <a:bodyPr/>
          <a:lstStyle/>
          <a:p>
            <a:r>
              <a:rPr lang="pl-PL" dirty="0"/>
              <a:t>Fundacja a fundator</a:t>
            </a:r>
          </a:p>
        </p:txBody>
      </p:sp>
      <p:sp>
        <p:nvSpPr>
          <p:cNvPr id="3" name="Symbol zastępczy zawartości 2">
            <a:extLst>
              <a:ext uri="{FF2B5EF4-FFF2-40B4-BE49-F238E27FC236}">
                <a16:creationId xmlns:a16="http://schemas.microsoft.com/office/drawing/2014/main" id="{D23CCA17-1B4C-47C8-875D-813BCBF19DD9}"/>
              </a:ext>
            </a:extLst>
          </p:cNvPr>
          <p:cNvSpPr>
            <a:spLocks noGrp="1"/>
          </p:cNvSpPr>
          <p:nvPr>
            <p:ph idx="1"/>
          </p:nvPr>
        </p:nvSpPr>
        <p:spPr/>
        <p:txBody>
          <a:bodyPr>
            <a:normAutofit lnSpcReduction="10000"/>
          </a:bodyPr>
          <a:lstStyle/>
          <a:p>
            <a:pPr algn="just"/>
            <a:r>
              <a:rPr lang="pl-PL" dirty="0">
                <a:effectLst/>
              </a:rPr>
              <a:t>Kluczową postacią jest </a:t>
            </a:r>
            <a:r>
              <a:rPr lang="pl-PL" dirty="0">
                <a:solidFill>
                  <a:srgbClr val="FF0000"/>
                </a:solidFill>
                <a:effectLst/>
              </a:rPr>
              <a:t>fundator</a:t>
            </a:r>
            <a:r>
              <a:rPr lang="pl-PL" dirty="0">
                <a:effectLst/>
              </a:rPr>
              <a:t>. Jest inicjatorem powołania fundacji a zarazem dysponentem określonego majątku. Fundator  ustala  statut  fundacji,  określający  jej  nazwę,  siedzibę i majątek,  cele, zasady,  formy  i zakres  działalności  fundacji,  skład  i organizację zarządu,  sposób  powoływania  oraz  obowiązki  i uprawnienia  tego  organu  i jego członków.  Statut  może  zawierać  również  inne  postanowienia,  w szczególności dotyczące prowadzenia przez fundację działalności gospodarczej, dopuszczalności i warunków jej  połączenia  z inną  fundacją,  zmiany  celu  lub  statutu,  a także przewidywać tworzenie obok zarządu innych organów fundacji.</a:t>
            </a:r>
          </a:p>
        </p:txBody>
      </p:sp>
    </p:spTree>
    <p:extLst>
      <p:ext uri="{BB962C8B-B14F-4D97-AF65-F5344CB8AC3E}">
        <p14:creationId xmlns:p14="http://schemas.microsoft.com/office/powerpoint/2010/main" val="223789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86D4E6-A034-4467-81DE-4352AB591E24}"/>
              </a:ext>
            </a:extLst>
          </p:cNvPr>
          <p:cNvSpPr>
            <a:spLocks noGrp="1"/>
          </p:cNvSpPr>
          <p:nvPr>
            <p:ph type="title"/>
          </p:nvPr>
        </p:nvSpPr>
        <p:spPr/>
        <p:txBody>
          <a:bodyPr/>
          <a:lstStyle/>
          <a:p>
            <a:r>
              <a:rPr lang="pl-PL" dirty="0"/>
              <a:t>Fundacja a działalność gospodarcza</a:t>
            </a:r>
          </a:p>
        </p:txBody>
      </p:sp>
      <p:sp>
        <p:nvSpPr>
          <p:cNvPr id="3" name="Symbol zastępczy zawartości 2">
            <a:extLst>
              <a:ext uri="{FF2B5EF4-FFF2-40B4-BE49-F238E27FC236}">
                <a16:creationId xmlns:a16="http://schemas.microsoft.com/office/drawing/2014/main" id="{32EDCFEE-C8ED-4A0A-B510-62E25915CBED}"/>
              </a:ext>
            </a:extLst>
          </p:cNvPr>
          <p:cNvSpPr>
            <a:spLocks noGrp="1"/>
          </p:cNvSpPr>
          <p:nvPr>
            <p:ph idx="1"/>
          </p:nvPr>
        </p:nvSpPr>
        <p:spPr/>
        <p:txBody>
          <a:bodyPr/>
          <a:lstStyle/>
          <a:p>
            <a:pPr algn="just"/>
            <a:r>
              <a:rPr lang="pl-PL" dirty="0"/>
              <a:t>Fundacja </a:t>
            </a:r>
            <a:r>
              <a:rPr lang="pl-PL" dirty="0">
                <a:solidFill>
                  <a:srgbClr val="FF0000"/>
                </a:solidFill>
              </a:rPr>
              <a:t>może</a:t>
            </a:r>
            <a:r>
              <a:rPr lang="pl-PL" dirty="0"/>
              <a:t> prowadzić działalność gospodarczą w rozmiarach służących </a:t>
            </a:r>
            <a:r>
              <a:rPr lang="pl-PL" dirty="0">
                <a:solidFill>
                  <a:srgbClr val="FF0000"/>
                </a:solidFill>
              </a:rPr>
              <a:t>realizacji jej celów</a:t>
            </a:r>
            <a:r>
              <a:rPr lang="pl-PL" dirty="0"/>
              <a:t>. Jeżeli fundacja ma prowadzić działalność gospodarczą, wartość środków majątkowych fundacji przeznaczonych na działalność gospodarczą nie może być mniejsza niż tysiąc złotych. Rada Ministrów, w drodze rozporządzenia, może określić ulgi i zwolnienia z tytułu przeznaczenia zysków z działalności gospodarczej fundacji na realizację jej zadań statutowych, inne niż ulgi i zwolnienia określone winnych ustawach.</a:t>
            </a:r>
          </a:p>
        </p:txBody>
      </p:sp>
    </p:spTree>
    <p:extLst>
      <p:ext uri="{BB962C8B-B14F-4D97-AF65-F5344CB8AC3E}">
        <p14:creationId xmlns:p14="http://schemas.microsoft.com/office/powerpoint/2010/main" val="315185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57F4A5-A18A-466F-BEF1-84C5515B3AD6}"/>
              </a:ext>
            </a:extLst>
          </p:cNvPr>
          <p:cNvSpPr>
            <a:spLocks noGrp="1"/>
          </p:cNvSpPr>
          <p:nvPr>
            <p:ph type="title"/>
          </p:nvPr>
        </p:nvSpPr>
        <p:spPr/>
        <p:txBody>
          <a:bodyPr/>
          <a:lstStyle/>
          <a:p>
            <a:pPr algn="just"/>
            <a:r>
              <a:rPr lang="pl-PL" dirty="0"/>
              <a:t>Podstawy działania fundacji</a:t>
            </a:r>
          </a:p>
        </p:txBody>
      </p:sp>
      <p:sp>
        <p:nvSpPr>
          <p:cNvPr id="3" name="Symbol zastępczy zawartości 2">
            <a:extLst>
              <a:ext uri="{FF2B5EF4-FFF2-40B4-BE49-F238E27FC236}">
                <a16:creationId xmlns:a16="http://schemas.microsoft.com/office/drawing/2014/main" id="{5A32CDFD-798E-4715-832C-842F41F710D6}"/>
              </a:ext>
            </a:extLst>
          </p:cNvPr>
          <p:cNvSpPr>
            <a:spLocks noGrp="1"/>
          </p:cNvSpPr>
          <p:nvPr>
            <p:ph idx="1"/>
          </p:nvPr>
        </p:nvSpPr>
        <p:spPr/>
        <p:txBody>
          <a:bodyPr/>
          <a:lstStyle/>
          <a:p>
            <a:pPr algn="just"/>
            <a:r>
              <a:rPr lang="pl-PL" dirty="0"/>
              <a:t>Fundacja działa na podstawie przepisów niniejszej </a:t>
            </a:r>
            <a:r>
              <a:rPr lang="pl-PL" dirty="0">
                <a:solidFill>
                  <a:srgbClr val="FF0000"/>
                </a:solidFill>
              </a:rPr>
              <a:t>ustawy </a:t>
            </a:r>
            <a:r>
              <a:rPr lang="pl-PL" dirty="0"/>
              <a:t>i </a:t>
            </a:r>
            <a:r>
              <a:rPr lang="pl-PL" dirty="0">
                <a:solidFill>
                  <a:srgbClr val="FF0000"/>
                </a:solidFill>
              </a:rPr>
              <a:t>statutu</a:t>
            </a:r>
            <a:r>
              <a:rPr lang="pl-PL" dirty="0"/>
              <a:t>. Fundator może odstąpić od osobistego ustalenia statutu i upoważnić do jego ustalenia inną osobę fizyczną lub prawną. Jeżeli fundator ustanowił fundację w testamencie, a nie ustalił jej statutu i nie upoważnił do tej czynności innej osoby, stosuje się odpowiednio przepisy księgi IV Kodeksu cywilnego o poleceniu.</a:t>
            </a:r>
          </a:p>
        </p:txBody>
      </p:sp>
    </p:spTree>
    <p:extLst>
      <p:ext uri="{BB962C8B-B14F-4D97-AF65-F5344CB8AC3E}">
        <p14:creationId xmlns:p14="http://schemas.microsoft.com/office/powerpoint/2010/main" val="115491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8743F7-2756-48D6-B4C6-288C74763943}"/>
              </a:ext>
            </a:extLst>
          </p:cNvPr>
          <p:cNvSpPr>
            <a:spLocks noGrp="1"/>
          </p:cNvSpPr>
          <p:nvPr>
            <p:ph type="title"/>
          </p:nvPr>
        </p:nvSpPr>
        <p:spPr/>
        <p:txBody>
          <a:bodyPr/>
          <a:lstStyle/>
          <a:p>
            <a:r>
              <a:rPr lang="pl-PL" dirty="0"/>
              <a:t>Statut</a:t>
            </a:r>
          </a:p>
        </p:txBody>
      </p:sp>
      <p:sp>
        <p:nvSpPr>
          <p:cNvPr id="3" name="Symbol zastępczy zawartości 2">
            <a:extLst>
              <a:ext uri="{FF2B5EF4-FFF2-40B4-BE49-F238E27FC236}">
                <a16:creationId xmlns:a16="http://schemas.microsoft.com/office/drawing/2014/main" id="{F5EDBFBA-7162-45AB-9F98-DE652DEF997D}"/>
              </a:ext>
            </a:extLst>
          </p:cNvPr>
          <p:cNvSpPr>
            <a:spLocks noGrp="1"/>
          </p:cNvSpPr>
          <p:nvPr>
            <p:ph idx="1"/>
          </p:nvPr>
        </p:nvSpPr>
        <p:spPr/>
        <p:txBody>
          <a:bodyPr>
            <a:normAutofit fontScale="92500"/>
          </a:bodyPr>
          <a:lstStyle/>
          <a:p>
            <a:pPr algn="just"/>
            <a:r>
              <a:rPr lang="pl-PL" dirty="0"/>
              <a:t>Jeżeli fundacja chce się ubiegać o status organizacji pożytku publicznego, to w statucie należy uwzględnić dodatkowe postanowienia.1. Cele statutowe muszą zawierać się w obszarze zadań publicznych określonych w art. 4 Ustawy o działalności pożytku publicznego i o wolontariacie. 2. Ze statutu powinno wynikać, że organizacja nie działa  wyłącznie na rzecz swoich członków. 3. Zapis o prowadzeniu działalności gospodarczej (jeżeli w ogóle organizacja ma prowadzić działalność gospodarczą) w rozmiarach służących realizacji statutowych. 4. Zapis o przeznaczaniu całości dochodów na cele statutowe. Postanowienia o utworzeniu wewnętrznego organu kontroli i określające zasady wewnętrznego organu.</a:t>
            </a:r>
          </a:p>
        </p:txBody>
      </p:sp>
    </p:spTree>
    <p:extLst>
      <p:ext uri="{BB962C8B-B14F-4D97-AF65-F5344CB8AC3E}">
        <p14:creationId xmlns:p14="http://schemas.microsoft.com/office/powerpoint/2010/main" val="32382689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Berlin</Template>
  <TotalTime>35</TotalTime>
  <Words>1276</Words>
  <Application>Microsoft Office PowerPoint</Application>
  <PresentationFormat>Panoramiczny</PresentationFormat>
  <Paragraphs>44</Paragraphs>
  <Slides>18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18</vt:i4>
      </vt:variant>
    </vt:vector>
  </HeadingPairs>
  <TitlesOfParts>
    <vt:vector size="21" baseType="lpstr">
      <vt:lpstr>Arial</vt:lpstr>
      <vt:lpstr>Trebuchet MS</vt:lpstr>
      <vt:lpstr>Berlin</vt:lpstr>
      <vt:lpstr>Prawo organizacji pozarządowych 2</vt:lpstr>
      <vt:lpstr>Wprowadzenie 19.03.20</vt:lpstr>
      <vt:lpstr>Fundacje</vt:lpstr>
      <vt:lpstr>Fundacje</vt:lpstr>
      <vt:lpstr>Fundacje</vt:lpstr>
      <vt:lpstr>Fundacja a fundator</vt:lpstr>
      <vt:lpstr>Fundacja a działalność gospodarcza</vt:lpstr>
      <vt:lpstr>Podstawy działania fundacji</vt:lpstr>
      <vt:lpstr>Statut</vt:lpstr>
      <vt:lpstr>Cele fundacji</vt:lpstr>
      <vt:lpstr>Struktury organów fundacji</vt:lpstr>
      <vt:lpstr>Sposób reprezentacji</vt:lpstr>
      <vt:lpstr>Prowadzenie i zakres działalności gospodarczej</vt:lpstr>
      <vt:lpstr>Fundacja a osobowość prawna</vt:lpstr>
      <vt:lpstr>Wpis fundacji do KRS</vt:lpstr>
      <vt:lpstr>Fundacja a zarząd</vt:lpstr>
      <vt:lpstr>Sprawozdanie z działalności</vt:lpstr>
      <vt:lpstr>Fundacja  a uchylenie uchwały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organizacji pozarządowych 2</dc:title>
  <dc:creator>Magda</dc:creator>
  <cp:lastModifiedBy>Magda</cp:lastModifiedBy>
  <cp:revision>4</cp:revision>
  <dcterms:created xsi:type="dcterms:W3CDTF">2020-03-16T15:39:05Z</dcterms:created>
  <dcterms:modified xsi:type="dcterms:W3CDTF">2020-03-16T16:14:55Z</dcterms:modified>
</cp:coreProperties>
</file>