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3/12/2020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066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3/12/2020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179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3/12/2020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45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3/12/2020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633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3/12/2020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795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3/12/2020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294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3/12/2020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845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3/12/2020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059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3/12/2020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75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3/12/2020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16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3/12/2020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644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3/12/2020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4531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705" r:id="rId5"/>
    <p:sldLayoutId id="2147483699" r:id="rId6"/>
    <p:sldLayoutId id="2147483700" r:id="rId7"/>
    <p:sldLayoutId id="2147483701" r:id="rId8"/>
    <p:sldLayoutId id="2147483704" r:id="rId9"/>
    <p:sldLayoutId id="2147483702" r:id="rId10"/>
    <p:sldLayoutId id="2147483703" r:id="rId11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32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B4480E-B7FF-4481-890E-043A69AE6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E0A867-FA48-4B9F-ACFE-A32BA6E138E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838" b="757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4C13BAB-7C00-4D21-A857-E3D41C0A2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4797" y="1661699"/>
            <a:ext cx="3703320" cy="94997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A7E90F-7383-4A8D-B3B2-977D30D270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4797" y="1661699"/>
            <a:ext cx="3703320" cy="94997"/>
          </a:xfrm>
          <a:prstGeom prst="rect">
            <a:avLst/>
          </a:prstGeom>
          <a:solidFill>
            <a:srgbClr val="878DD5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F1FF39A-AC3C-4066-9D4C-519AA2281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5983" y="1812471"/>
            <a:ext cx="3702134" cy="3383831"/>
          </a:xfrm>
          <a:prstGeom prst="rect">
            <a:avLst/>
          </a:prstGeom>
          <a:solidFill>
            <a:schemeClr val="tx1">
              <a:alpha val="50000"/>
            </a:scheme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53E7C7A-D853-434A-AA24-D8C247D80C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5983" y="1812471"/>
            <a:ext cx="3702134" cy="3383831"/>
          </a:xfrm>
          <a:prstGeom prst="rect">
            <a:avLst/>
          </a:prstGeom>
          <a:solidFill>
            <a:srgbClr val="878DD5">
              <a:alpha val="40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4BC6C474-13AF-49FE-8520-B2A5C41D89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89065" y="2324906"/>
            <a:ext cx="3403426" cy="1588698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Prawo oświatowe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594264E-A646-47EE-9146-04A30A464E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9065" y="3945249"/>
            <a:ext cx="3403426" cy="738820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Dr hab. Magdalena </a:t>
            </a:r>
            <a:r>
              <a:rPr lang="pl-PL" dirty="0" err="1">
                <a:solidFill>
                  <a:schemeClr val="bg1"/>
                </a:solidFill>
              </a:rPr>
              <a:t>pyter</a:t>
            </a:r>
            <a:r>
              <a:rPr lang="pl-PL" dirty="0">
                <a:solidFill>
                  <a:schemeClr val="bg1"/>
                </a:solidFill>
              </a:rPr>
              <a:t>, prof. kul</a:t>
            </a:r>
          </a:p>
        </p:txBody>
      </p:sp>
    </p:spTree>
    <p:extLst>
      <p:ext uri="{BB962C8B-B14F-4D97-AF65-F5344CB8AC3E}">
        <p14:creationId xmlns:p14="http://schemas.microsoft.com/office/powerpoint/2010/main" val="3522972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6FA8F3-75A7-4371-A39B-ED7010ED4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Szkoła publiczna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95225F7-1D98-44E5-8BF9-70A73F5E7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963024"/>
            <a:ext cx="11029615" cy="401232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sz="3200" dirty="0"/>
              <a:t>1. </a:t>
            </a:r>
            <a:r>
              <a:rPr lang="pl-PL" sz="3200" dirty="0">
                <a:solidFill>
                  <a:srgbClr val="FF0000"/>
                </a:solidFill>
              </a:rPr>
              <a:t>Szkołą publiczną </a:t>
            </a:r>
            <a:r>
              <a:rPr lang="pl-PL" sz="3200" dirty="0"/>
              <a:t>jest szkoła, która:</a:t>
            </a:r>
          </a:p>
          <a:p>
            <a:pPr marL="0" indent="0">
              <a:buNone/>
            </a:pPr>
            <a:r>
              <a:rPr lang="pl-PL" sz="3200" dirty="0"/>
              <a:t>1) zapewnia bezpłatne nauczanie w zakresie ramowych planów nauczania;</a:t>
            </a:r>
          </a:p>
          <a:p>
            <a:pPr marL="0" indent="0">
              <a:buNone/>
            </a:pPr>
            <a:r>
              <a:rPr lang="pl-PL" sz="3200" dirty="0"/>
              <a:t>2) przeprowadza rekrutacje uczniów w oparciu o zasadę powszechnej dostępności;</a:t>
            </a:r>
          </a:p>
          <a:p>
            <a:pPr marL="0" indent="0">
              <a:buNone/>
            </a:pPr>
            <a:r>
              <a:rPr lang="pl-PL" sz="3200" dirty="0"/>
              <a:t>3) zatrudnia nauczycieli posiadających kwalifikacje określone w odrębnych przepisach.</a:t>
            </a:r>
          </a:p>
          <a:p>
            <a:pPr marL="0" indent="0">
              <a:buNone/>
            </a:pP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2972809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079C6D-402B-4019-9248-0BB3F050D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Szkoła publiczna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819DD03-CF8C-4C74-8DA0-685C2447A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sz="2800" dirty="0"/>
              <a:t>4) realizuje:</a:t>
            </a:r>
          </a:p>
          <a:p>
            <a:pPr marL="0" indent="0">
              <a:buNone/>
            </a:pPr>
            <a:r>
              <a:rPr lang="pl-PL" sz="2800" dirty="0"/>
              <a:t>a) programy nauczania uwzględniające podstawę programową kształcenia ogólnego, a w przypadku szkoły prowadzącej kształcenie zawodowe – również podstawę programową kształcenia w zawodach,</a:t>
            </a:r>
          </a:p>
          <a:p>
            <a:pPr marL="0" indent="0">
              <a:buNone/>
            </a:pPr>
            <a:r>
              <a:rPr lang="pl-PL" sz="2800" dirty="0"/>
              <a:t>b) ramowy plan nauczania;</a:t>
            </a:r>
          </a:p>
          <a:p>
            <a:pPr marL="0" indent="0">
              <a:buNone/>
            </a:pPr>
            <a:r>
              <a:rPr lang="pl-PL" sz="2800" dirty="0"/>
              <a:t>5) realizuje zasady oceniania, klasyfikowania i promowania uczniów oraz przeprowadzania egzaminów,</a:t>
            </a:r>
          </a:p>
          <a:p>
            <a:pPr marL="0" indent="0">
              <a:buNone/>
            </a:pPr>
            <a:r>
              <a:rPr lang="pl-PL" sz="2800" dirty="0">
                <a:solidFill>
                  <a:srgbClr val="FF0000"/>
                </a:solidFill>
              </a:rPr>
              <a:t>Szkoły publiczne umożliwiają uzyskanie świadectw lub dyplomów państwowych. </a:t>
            </a:r>
          </a:p>
          <a:p>
            <a:pPr marL="0" indent="0">
              <a:buNone/>
            </a:pP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461764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E4BA9F-D571-4A2A-B49C-F72A83AC9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uprawnienia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1FA8EF-4C38-4115-B44A-7C741D3460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sz="2800" dirty="0">
                <a:solidFill>
                  <a:srgbClr val="FF0000"/>
                </a:solidFill>
              </a:rPr>
              <a:t>Szkoła niepubliczna może uzyskać uprawnienia szkoły publicznej </a:t>
            </a:r>
            <a:r>
              <a:rPr lang="pl-PL" sz="2800" dirty="0"/>
              <a:t>jeżeli:</a:t>
            </a:r>
          </a:p>
          <a:p>
            <a:pPr marL="0" indent="0">
              <a:buNone/>
            </a:pPr>
            <a:r>
              <a:rPr lang="pl-PL" sz="2800" dirty="0"/>
              <a:t>1) realizuje programy nauczania uwzględniające podstawy programowe</a:t>
            </a:r>
          </a:p>
          <a:p>
            <a:pPr marL="0" indent="0">
              <a:buNone/>
            </a:pPr>
            <a:r>
              <a:rPr lang="pl-PL" sz="2800" dirty="0"/>
              <a:t>2) realizuje zajęcia edukacyjne w cyklu nie krótszym oraz w wymiarze nie niższym niż łączny wymiar obowiązkowych zajęć edukacyjnych określony w ramowym planie nauczania szkoły publicznej danego typu;</a:t>
            </a:r>
          </a:p>
          <a:p>
            <a:pPr marL="0" indent="0">
              <a:buNone/>
            </a:pPr>
            <a:r>
              <a:rPr lang="pl-PL" sz="2800" dirty="0"/>
              <a:t>3) stosuje zasady klasyfikowania i promowania uczniów oraz przeprowadzania egzaminów, </a:t>
            </a:r>
          </a:p>
          <a:p>
            <a:pPr marL="0" indent="0">
              <a:buNone/>
            </a:pPr>
            <a:r>
              <a:rPr lang="pl-PL" sz="2800" dirty="0"/>
              <a:t>4) prowadzi dokumentacje przebiegu nauczania ustalona dla szkół publicznych;</a:t>
            </a:r>
          </a:p>
          <a:p>
            <a:pPr marL="0" indent="0">
              <a:buNone/>
            </a:pP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3792450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E02B0F-1B89-4789-BDAC-63D3F6C12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uprawnienia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93D1D99-83BE-4C88-B4D7-5A7A0F6CB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30804"/>
            <a:ext cx="11029615" cy="3844546"/>
          </a:xfrm>
        </p:spPr>
        <p:txBody>
          <a:bodyPr>
            <a:normAutofit/>
          </a:bodyPr>
          <a:lstStyle/>
          <a:p>
            <a:r>
              <a:rPr lang="pl-PL" sz="3200" dirty="0"/>
              <a:t>5) w przypadku szkoły prowadzącej kształcenie zawodowe – kształci w zawodach określonych w klasyfikacji zawodów szkolnictwa zawodowego,</a:t>
            </a:r>
          </a:p>
          <a:p>
            <a:r>
              <a:rPr lang="pl-PL" sz="3200" dirty="0"/>
              <a:t>6) zatrudnia nauczycieli obowiązkowych zajęć edukacyjnych, posiadających kwalifikacje określone dla nauczycieli szkół publicznych. </a:t>
            </a:r>
          </a:p>
          <a:p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31301113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A6E5F4-79F7-4E39-B40F-6FFDCAD7A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Forma organizacyjna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0817BB6-006F-4BC6-A766-0BD1F78CC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sz="2800" b="1" dirty="0">
                <a:solidFill>
                  <a:srgbClr val="FF0000"/>
                </a:solidFill>
              </a:rPr>
              <a:t>Szkoła podstawowa może być tylko szkołą publiczną lub niepubliczną o uprawnieniach szkoły publicznej.</a:t>
            </a:r>
          </a:p>
          <a:p>
            <a:pPr marL="0" indent="0">
              <a:buNone/>
            </a:pPr>
            <a:r>
              <a:rPr lang="pl-PL" sz="2800" dirty="0"/>
              <a:t>Oznacza to, ze niepubliczne szkoły podstawowe już z mocy ustawy posiadają uprawnienia szkoły publicznej – nie mają zatem one obowiązku wystąpienia o ich nadanie. Uprawnienia te bowiem należą się tym szkołom z mocy samej ustawy. Rzecz jest w tym bowiem, iż w obrocie nie może istnieć szkoła podstawowa nieposiadająca takich uprawnień – nawet gdy jest placówką niepubliczną.</a:t>
            </a:r>
          </a:p>
          <a:p>
            <a:pPr marL="0" indent="0">
              <a:buNone/>
            </a:pP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7896162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983956-8EFD-491A-86CB-D65285718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Typy szkół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23AC5BD-124C-4403-AC94-167B8EAE61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971413"/>
            <a:ext cx="11029615" cy="400393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sz="2400" dirty="0"/>
              <a:t>1. Szkoły </a:t>
            </a:r>
            <a:r>
              <a:rPr lang="pl-PL" sz="2400" u="sng" dirty="0"/>
              <a:t>publiczne i niepubliczne </a:t>
            </a:r>
            <a:r>
              <a:rPr lang="pl-PL" sz="2400" dirty="0"/>
              <a:t>dzielą się na następujące </a:t>
            </a:r>
            <a:r>
              <a:rPr lang="pl-PL" sz="2400" b="1" dirty="0">
                <a:solidFill>
                  <a:srgbClr val="FF0000"/>
                </a:solidFill>
              </a:rPr>
              <a:t>typy</a:t>
            </a:r>
            <a:r>
              <a:rPr lang="pl-PL" sz="2400" dirty="0"/>
              <a:t>:</a:t>
            </a:r>
          </a:p>
          <a:p>
            <a:pPr marL="0" indent="0">
              <a:buNone/>
            </a:pPr>
            <a:r>
              <a:rPr lang="pl-PL" sz="2400" dirty="0"/>
              <a:t>1) ośmioletnia szkoła podstawowa;</a:t>
            </a:r>
          </a:p>
          <a:p>
            <a:pPr marL="0" indent="0">
              <a:buNone/>
            </a:pPr>
            <a:r>
              <a:rPr lang="pl-PL" sz="2400" dirty="0"/>
              <a:t>2) szkoły ponadpodstawowe:</a:t>
            </a:r>
          </a:p>
          <a:p>
            <a:pPr marL="0" indent="0">
              <a:buNone/>
            </a:pPr>
            <a:r>
              <a:rPr lang="pl-PL" sz="2400" dirty="0"/>
              <a:t>a) czteroletnie liceum ogólnokształcące,</a:t>
            </a:r>
          </a:p>
          <a:p>
            <a:pPr marL="0" indent="0">
              <a:buNone/>
            </a:pPr>
            <a:r>
              <a:rPr lang="pl-PL" sz="2400" dirty="0"/>
              <a:t>b) pięcioletnie technikum,</a:t>
            </a:r>
          </a:p>
          <a:p>
            <a:pPr marL="0" indent="0">
              <a:buNone/>
            </a:pPr>
            <a:r>
              <a:rPr lang="pl-PL" sz="2400" dirty="0"/>
              <a:t>c) trzyletnia branżowa szkoła I stopnia,</a:t>
            </a:r>
          </a:p>
          <a:p>
            <a:pPr marL="0" indent="0">
              <a:buNone/>
            </a:pPr>
            <a:r>
              <a:rPr lang="pl-PL" sz="2400" dirty="0"/>
              <a:t>d) trzyletnia szkoła specjalna przysposabiająca do pracy,</a:t>
            </a:r>
          </a:p>
          <a:p>
            <a:pPr marL="0" indent="0">
              <a:buNone/>
            </a:pPr>
            <a:r>
              <a:rPr lang="pl-PL" sz="2400" dirty="0"/>
              <a:t>e) dwuletnia branżowa szkoła II stopnia,</a:t>
            </a:r>
          </a:p>
          <a:p>
            <a:pPr marL="0" indent="0">
              <a:buNone/>
            </a:pPr>
            <a:r>
              <a:rPr lang="pl-PL" sz="2400" dirty="0"/>
              <a:t>f) szkoła policealna dla osób posiadających wykształcenie średnie lub wykształcenie średnie branżowe, o okresie nauczania nie dłuższym niż 2,5 roku.</a:t>
            </a:r>
          </a:p>
          <a:p>
            <a:pPr marL="0" indent="0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8065186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85A18D8-0579-4FBF-81F1-FD79016D3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5FA296E-A348-4F66-8BCF-3AAC2F432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Dziękuję. Za kilka dni, otrzymacie Państwo następny wykład, </a:t>
            </a:r>
            <a:r>
              <a:rPr lang="pl-PL" i="1" dirty="0"/>
              <a:t>Magdalena </a:t>
            </a:r>
            <a:r>
              <a:rPr lang="pl-PL" i="1" dirty="0" err="1"/>
              <a:t>Pyter</a:t>
            </a:r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767676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77EC50-124B-4C3C-BBEF-D0AB73A2F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Źródła prawa oświatowego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FC6E0E3-8324-4F05-B3EE-84C93366E6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pl-PL" sz="2400" dirty="0"/>
              <a:t>ustawa z 14.12.2016 r. – Prawo oświatowe (Dz.U. z 2017 r. poz. 59 ze zm.)</a:t>
            </a:r>
            <a:br>
              <a:rPr lang="pl-PL" sz="2400" dirty="0"/>
            </a:br>
            <a:r>
              <a:rPr lang="pl-PL" sz="2400" dirty="0"/>
              <a:t>ustawa z 14.12.2016 r. – Przepisy wprowadzające</a:t>
            </a:r>
            <a:br>
              <a:rPr lang="pl-PL" sz="2400" dirty="0"/>
            </a:br>
            <a:r>
              <a:rPr lang="pl-PL" sz="2400" dirty="0"/>
              <a:t>ustawę – Prawo oświatowe (Dz.U. z 2017 r.</a:t>
            </a:r>
            <a:br>
              <a:rPr lang="pl-PL" sz="2400" dirty="0"/>
            </a:br>
            <a:r>
              <a:rPr lang="pl-PL" sz="2400" dirty="0"/>
              <a:t>poz. 60 ze zm.)</a:t>
            </a:r>
            <a:br>
              <a:rPr lang="pl-PL" sz="2400" dirty="0"/>
            </a:br>
            <a:r>
              <a:rPr lang="pl-PL" sz="2400" dirty="0"/>
              <a:t>ustawa z 26.1.1982 r. – Karta Nauczyciela</a:t>
            </a:r>
            <a:br>
              <a:rPr lang="pl-PL" sz="2400" dirty="0"/>
            </a:br>
            <a:r>
              <a:rPr lang="pl-PL" sz="2400" dirty="0"/>
              <a:t>(</a:t>
            </a:r>
            <a:r>
              <a:rPr lang="pl-PL" sz="2400" dirty="0" err="1"/>
              <a:t>t.j</a:t>
            </a:r>
            <a:r>
              <a:rPr lang="pl-PL" sz="2400" dirty="0"/>
              <a:t>. Dz.U. z 2017 r. poz. 1189 ze zm.)</a:t>
            </a:r>
            <a:br>
              <a:rPr lang="pl-PL" sz="2400" dirty="0"/>
            </a:br>
            <a:r>
              <a:rPr lang="pl-PL" sz="2400" dirty="0"/>
              <a:t>ustawa z 14.6.1960 r. – Kodeks postepowania</a:t>
            </a:r>
            <a:br>
              <a:rPr lang="pl-PL" sz="2400" dirty="0"/>
            </a:br>
            <a:r>
              <a:rPr lang="pl-PL" sz="2400" dirty="0"/>
              <a:t>administracyjnego (</a:t>
            </a:r>
            <a:r>
              <a:rPr lang="pl-PL" sz="2400" dirty="0" err="1"/>
              <a:t>t.j</a:t>
            </a:r>
            <a:r>
              <a:rPr lang="pl-PL" sz="2400" dirty="0"/>
              <a:t>. Dz.U. z 2017 r. poz. 1257)</a:t>
            </a:r>
            <a:br>
              <a:rPr lang="pl-PL" sz="2400" dirty="0"/>
            </a:br>
            <a:r>
              <a:rPr lang="pl-PL" sz="2400" dirty="0"/>
              <a:t>ustawa z 17.6.1966 r. o postepowaniu egzekucyjnym</a:t>
            </a:r>
            <a:br>
              <a:rPr lang="pl-PL" sz="2400" dirty="0"/>
            </a:br>
            <a:r>
              <a:rPr lang="pl-PL" sz="2400" dirty="0"/>
              <a:t>w administracji (</a:t>
            </a:r>
            <a:r>
              <a:rPr lang="pl-PL" sz="2400" dirty="0" err="1"/>
              <a:t>t.j</a:t>
            </a:r>
            <a:r>
              <a:rPr lang="pl-PL" sz="2400" dirty="0"/>
              <a:t>. Dz.U. z 2016 r.</a:t>
            </a:r>
            <a:br>
              <a:rPr lang="pl-PL" sz="2400" dirty="0"/>
            </a:br>
            <a:r>
              <a:rPr lang="pl-PL" sz="2400" dirty="0"/>
              <a:t>poz. 599)</a:t>
            </a:r>
          </a:p>
        </p:txBody>
      </p:sp>
    </p:spTree>
    <p:extLst>
      <p:ext uri="{BB962C8B-B14F-4D97-AF65-F5344CB8AC3E}">
        <p14:creationId xmlns:p14="http://schemas.microsoft.com/office/powerpoint/2010/main" val="1658482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0A5FC2-4045-4B46-84D6-F585FCA0E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Zakres stosowania ustawy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2DF9361-36D8-4699-AA2C-82CE8C8D21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System oświaty obejmuje:</a:t>
            </a:r>
          </a:p>
          <a:p>
            <a:pPr marL="0" indent="0">
              <a:buNone/>
            </a:pPr>
            <a:r>
              <a:rPr lang="pl-PL" dirty="0"/>
              <a:t>1) przedszkola, w tym z oddziałami integracyjnymi lub specjalnymi, przedszkola integracyjne i specjalne oraz inne formy wychowania przedszkolnego;</a:t>
            </a:r>
          </a:p>
          <a:p>
            <a:pPr marL="0" indent="0">
              <a:buNone/>
            </a:pPr>
            <a:r>
              <a:rPr lang="pl-PL" dirty="0"/>
              <a:t>2) szkoły:</a:t>
            </a:r>
          </a:p>
          <a:p>
            <a:pPr marL="0" indent="0">
              <a:buNone/>
            </a:pPr>
            <a:r>
              <a:rPr lang="pl-PL" dirty="0"/>
              <a:t>a) podstawowe, w tym: specjalne, integracyjne, z oddziałami przedszkolnymi, integracyjnymi, specjalnymi, przysposabiającymi do pracy, dwujęzycznymi, sportowymi i mistrzostwa sportowego, sportowe i mistrzostwa sportowego,</a:t>
            </a:r>
          </a:p>
          <a:p>
            <a:pPr marL="0" indent="0">
              <a:buNone/>
            </a:pPr>
            <a:r>
              <a:rPr lang="pl-PL" dirty="0"/>
              <a:t>b) ponadpodstawowe, w tym: specjalne, integracyjne, dwujęzyczne, z oddziałami integracyjnymi, specjalnymi, dwujęzycznymi, sportowymi i mistrzostwa sportowego, sportowe, mistrzostwa sportowego, rolnicze, leśne, morskie, żeglugi śródlądowej oraz rybołówstwa,</a:t>
            </a:r>
          </a:p>
          <a:p>
            <a:pPr marL="0" indent="0">
              <a:buNone/>
            </a:pPr>
            <a:r>
              <a:rPr lang="pl-PL" dirty="0"/>
              <a:t>c) artystyczne;</a:t>
            </a:r>
          </a:p>
          <a:p>
            <a:pPr marL="0" indent="0" algn="just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90310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40381E-9B1F-4B95-98F2-644B1E0BC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c.d.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5F304A9-1AC3-4D61-B26A-C8B3160EDD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971413"/>
            <a:ext cx="11029615" cy="400393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l-PL" sz="2800" dirty="0"/>
              <a:t>3) placówki oświatowo-wychowawcze, w tym szkolne schroniska</a:t>
            </a:r>
          </a:p>
          <a:p>
            <a:pPr marL="0" indent="0" algn="just">
              <a:buNone/>
            </a:pPr>
            <a:r>
              <a:rPr lang="pl-PL" sz="2800" dirty="0"/>
              <a:t>młodzieżowe, umożliwiające rozwijanie zainteresowań i uzdolnień</a:t>
            </a:r>
          </a:p>
          <a:p>
            <a:pPr marL="0" indent="0">
              <a:buNone/>
            </a:pPr>
            <a:r>
              <a:rPr lang="pl-PL" sz="2800" dirty="0"/>
              <a:t>oraz korzystanie z różnych form wypoczynku i organizacji</a:t>
            </a:r>
          </a:p>
          <a:p>
            <a:pPr marL="0" indent="0">
              <a:buNone/>
            </a:pPr>
            <a:r>
              <a:rPr lang="pl-PL" sz="2800" dirty="0"/>
              <a:t>czasu wolnego;</a:t>
            </a:r>
          </a:p>
          <a:p>
            <a:pPr marL="0" indent="0">
              <a:buNone/>
            </a:pPr>
            <a:r>
              <a:rPr lang="pl-PL" sz="2800" dirty="0"/>
              <a:t>4) placówki kształcenia ustawicznego, placówki kształcenia</a:t>
            </a:r>
          </a:p>
          <a:p>
            <a:pPr marL="0" indent="0">
              <a:buNone/>
            </a:pPr>
            <a:r>
              <a:rPr lang="pl-PL" sz="2800" dirty="0"/>
              <a:t>praktycznego oraz ośrodki dokształcania i doskonalenia zawodowego,</a:t>
            </a:r>
          </a:p>
          <a:p>
            <a:pPr marL="0" indent="0">
              <a:buNone/>
            </a:pPr>
            <a:r>
              <a:rPr lang="pl-PL" sz="2800" dirty="0"/>
              <a:t>umożliwiające uzyskanie i uzupełnienie wiedzy,</a:t>
            </a:r>
          </a:p>
          <a:p>
            <a:pPr marL="0" indent="0">
              <a:buNone/>
            </a:pPr>
            <a:r>
              <a:rPr lang="pl-PL" sz="2800" dirty="0"/>
              <a:t>umiejętności i kwalifikacji zawodowych;</a:t>
            </a:r>
          </a:p>
          <a:p>
            <a:pPr marL="0" indent="0">
              <a:buNone/>
            </a:pPr>
            <a:r>
              <a:rPr lang="pl-PL" sz="2800" dirty="0"/>
              <a:t>5) placówki artystyczne – ogniska artystyczne umożliwiające</a:t>
            </a:r>
          </a:p>
          <a:p>
            <a:pPr marL="0" indent="0">
              <a:buNone/>
            </a:pPr>
            <a:r>
              <a:rPr lang="pl-PL" sz="2800" dirty="0"/>
              <a:t>rozwijanie zainteresowań i uzdolnień artystycznych;</a:t>
            </a:r>
          </a:p>
          <a:p>
            <a:pPr marL="0" indent="0" algn="just">
              <a:buNone/>
            </a:pP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431189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E8D3CC-A2FE-4A25-9127-95E785D9F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c.d.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49544B5-9DB3-4B86-8092-20EF77C85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004969"/>
            <a:ext cx="11029615" cy="397038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sz="2800" dirty="0"/>
              <a:t>6) poradnie psychologiczno-pedagogiczne, w tym poradnie specjalistyczne udzielające dzieciom, młodzieży, rodzicom i nauczycielom pomocy psychologiczno-pedagogicznej, a także pomocy uczniom w wyborze kierunku kształcenia i zawodu;</a:t>
            </a:r>
          </a:p>
          <a:p>
            <a:pPr marL="0" indent="0">
              <a:buNone/>
            </a:pPr>
            <a:r>
              <a:rPr lang="pl-PL" sz="2800" dirty="0"/>
              <a:t>7) młodzieżowe ośrodki wychowawcze, młodzieżowe ośrodki socjoterapii, specjalne ośrodki szkolno-wychowawcze oraz specjalne ośrodki wychowawcze dla dzieci i młodzieży wymagających stosowania specjalnej organizacji nauki, metod pracy i wychowania, a także ośrodki rewalidacyjno-wychowawcze umożliwiające dzieciom i młodzieży z niepełnosprawnościami sprzężonymi, z których jedna z niepełnosprawności jest niepełnosprawność intelektualna, realizacje odpowiednio obowiązku szkolnego i obowiązku nauki;</a:t>
            </a:r>
          </a:p>
          <a:p>
            <a:pPr marL="0" indent="0">
              <a:buNone/>
            </a:pP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4154348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D546D6-AA59-41ED-8229-B4094D710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c.d.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540EE8-78C3-4120-AA9C-0C25892350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800" dirty="0"/>
              <a:t>8) placówki zapewniające opiekę i wychowanie uczniom w okresie</a:t>
            </a:r>
          </a:p>
          <a:p>
            <a:pPr marL="0" indent="0">
              <a:buNone/>
            </a:pPr>
            <a:r>
              <a:rPr lang="pl-PL" sz="2800" dirty="0"/>
              <a:t>pobierania nauki poza miejscem stałego zamieszkania;</a:t>
            </a:r>
          </a:p>
          <a:p>
            <a:pPr marL="0" indent="0">
              <a:buNone/>
            </a:pPr>
            <a:r>
              <a:rPr lang="pl-PL" sz="2800" dirty="0"/>
              <a:t>9) placówki doskonalenia nauczycieli;</a:t>
            </a:r>
          </a:p>
          <a:p>
            <a:pPr marL="0" indent="0">
              <a:buNone/>
            </a:pPr>
            <a:r>
              <a:rPr lang="pl-PL" sz="2800" dirty="0"/>
              <a:t>10) biblioteki pedagogiczne;</a:t>
            </a:r>
          </a:p>
          <a:p>
            <a:pPr marL="0" indent="0">
              <a:buNone/>
            </a:pPr>
            <a:r>
              <a:rPr lang="pl-PL" sz="2800" dirty="0"/>
              <a:t>11) kolegia pracowników służb społecznych.</a:t>
            </a:r>
          </a:p>
          <a:p>
            <a:pPr marL="0" indent="0">
              <a:buNone/>
            </a:pP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176007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1144856-07AD-463B-BFAC-F17844103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Współdziałanie z innymi podmiotami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3D5C889-0874-498A-A691-A4DBC632D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800" dirty="0"/>
              <a:t>1. System oświaty wspierają </a:t>
            </a:r>
            <a:r>
              <a:rPr lang="pl-PL" sz="2800" dirty="0">
                <a:solidFill>
                  <a:srgbClr val="FF0000"/>
                </a:solidFill>
              </a:rPr>
              <a:t>organizacje pozarządowe</a:t>
            </a:r>
            <a:r>
              <a:rPr lang="pl-PL" sz="2800" dirty="0"/>
              <a:t>, w tym </a:t>
            </a:r>
            <a:r>
              <a:rPr lang="pl-PL" sz="2800" dirty="0">
                <a:solidFill>
                  <a:srgbClr val="FF0000"/>
                </a:solidFill>
              </a:rPr>
              <a:t>organizacje harcerskie</a:t>
            </a:r>
            <a:r>
              <a:rPr lang="pl-PL" sz="2800" dirty="0"/>
              <a:t>, a także </a:t>
            </a:r>
            <a:r>
              <a:rPr lang="pl-PL" sz="2800" dirty="0">
                <a:solidFill>
                  <a:srgbClr val="FF0000"/>
                </a:solidFill>
              </a:rPr>
              <a:t>osoby prawne </a:t>
            </a:r>
            <a:r>
              <a:rPr lang="pl-PL" sz="2800" dirty="0"/>
              <a:t>prowadzące statutową działalność w zakresie oświaty i wychowania.</a:t>
            </a:r>
          </a:p>
          <a:p>
            <a:pPr marL="0" indent="0">
              <a:buNone/>
            </a:pPr>
            <a:r>
              <a:rPr lang="pl-PL" sz="2800" dirty="0"/>
              <a:t>2. Jednostki organizacyjne </a:t>
            </a:r>
            <a:r>
              <a:rPr lang="pl-PL" sz="2800" dirty="0">
                <a:solidFill>
                  <a:srgbClr val="FF0000"/>
                </a:solidFill>
              </a:rPr>
              <a:t>Państwowej Straży Pożarnej </a:t>
            </a:r>
            <a:r>
              <a:rPr lang="pl-PL" sz="2800" dirty="0"/>
              <a:t>oraz jednostki </a:t>
            </a:r>
            <a:r>
              <a:rPr lang="pl-PL" sz="2800" dirty="0">
                <a:solidFill>
                  <a:srgbClr val="FF0000"/>
                </a:solidFill>
              </a:rPr>
              <a:t>innych właściwych służb</a:t>
            </a:r>
            <a:r>
              <a:rPr lang="pl-PL" sz="2800" dirty="0"/>
              <a:t> w działaniach służących podnoszeniu bezpieczeństwa dzieci i młodzieży.</a:t>
            </a:r>
          </a:p>
          <a:p>
            <a:pPr marL="0" indent="0">
              <a:buNone/>
            </a:pP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3756552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E107D0-55B4-47D3-80D4-F20DEE1AA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Typy szkół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7AEE03B-4667-4DAF-8158-9B418BC4E3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021747"/>
            <a:ext cx="11029615" cy="39536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800" dirty="0"/>
              <a:t>1. Szkoła i placówka może być szkołą i placówką </a:t>
            </a:r>
            <a:r>
              <a:rPr lang="pl-PL" sz="2800" dirty="0">
                <a:solidFill>
                  <a:srgbClr val="FF0000"/>
                </a:solidFill>
              </a:rPr>
              <a:t>publiczną</a:t>
            </a:r>
            <a:r>
              <a:rPr lang="pl-PL" sz="2800" dirty="0"/>
              <a:t> albo </a:t>
            </a:r>
            <a:r>
              <a:rPr lang="pl-PL" sz="2800" dirty="0">
                <a:solidFill>
                  <a:srgbClr val="FF0000"/>
                </a:solidFill>
              </a:rPr>
              <a:t>niepubliczną</a:t>
            </a:r>
            <a:r>
              <a:rPr lang="pl-PL" sz="2800" dirty="0"/>
              <a:t>.</a:t>
            </a:r>
          </a:p>
          <a:p>
            <a:pPr marL="0" indent="0">
              <a:buNone/>
            </a:pPr>
            <a:r>
              <a:rPr lang="pl-PL" sz="2800" dirty="0"/>
              <a:t>2. Szkoła i placówka może być </a:t>
            </a:r>
            <a:r>
              <a:rPr lang="pl-PL" sz="2800" dirty="0">
                <a:solidFill>
                  <a:srgbClr val="FF0000"/>
                </a:solidFill>
              </a:rPr>
              <a:t>zakładana i prowadzona </a:t>
            </a:r>
            <a:r>
              <a:rPr lang="pl-PL" sz="2800" dirty="0"/>
              <a:t>przez: 1) jednostkę samorządu terytorialnego; 2) inną osobę prawną; 3) osobę fizyczną.</a:t>
            </a:r>
          </a:p>
          <a:p>
            <a:pPr marL="0" indent="0">
              <a:buNone/>
            </a:pPr>
            <a:r>
              <a:rPr lang="pl-PL" sz="2800" dirty="0"/>
              <a:t>3. Jednostki samorządu terytorialnego mogą zakładać i prowadzić </a:t>
            </a:r>
            <a:r>
              <a:rPr lang="pl-PL" sz="2800" dirty="0">
                <a:solidFill>
                  <a:srgbClr val="FF0000"/>
                </a:solidFill>
              </a:rPr>
              <a:t>jedynie</a:t>
            </a:r>
            <a:r>
              <a:rPr lang="pl-PL" sz="2800" dirty="0"/>
              <a:t> szkoły i placówki publiczne.</a:t>
            </a:r>
          </a:p>
          <a:p>
            <a:pPr marL="0" indent="0">
              <a:buNone/>
            </a:pP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3590897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D91198E-505E-4E56-946D-2EE1B49D9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Zadania organu prowadzącego szkołę lub</a:t>
            </a:r>
            <a:br>
              <a:rPr lang="pl-PL" dirty="0"/>
            </a:br>
            <a:r>
              <a:rPr lang="pl-PL" dirty="0"/>
              <a:t>placówkę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F1E631-D9C0-4C33-B293-9305AC3DC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l-PL" dirty="0">
                <a:solidFill>
                  <a:srgbClr val="FF0000"/>
                </a:solidFill>
              </a:rPr>
              <a:t>Organ prowadzący szkołę odpowiada za działalność szkoły</a:t>
            </a:r>
            <a:r>
              <a:rPr lang="pl-PL" dirty="0"/>
              <a:t>. Do zadań organu prowadzącego szkołę należy w szczególności:</a:t>
            </a:r>
          </a:p>
          <a:p>
            <a:pPr marL="0" indent="0">
              <a:buNone/>
            </a:pPr>
            <a:r>
              <a:rPr lang="pl-PL" dirty="0"/>
              <a:t>1) zapewnienie warunków działania szkoły, w tym bezpiecznych higienicznych warunków nauki, wychowania i opieki;</a:t>
            </a:r>
          </a:p>
          <a:p>
            <a:pPr marL="0" indent="0">
              <a:buNone/>
            </a:pPr>
            <a:r>
              <a:rPr lang="pl-PL" dirty="0"/>
              <a:t>2) zapewnienie warunków umożliwiających stosowanie specjalnej organizacji nauki i metod pracy dla dzieci i młodzieży objętych kształceniem specjalnym;</a:t>
            </a:r>
          </a:p>
          <a:p>
            <a:pPr marL="0" indent="0">
              <a:buNone/>
            </a:pPr>
            <a:r>
              <a:rPr lang="pl-PL" dirty="0"/>
              <a:t>3) wykonywanie remontów obiektów szkolnych oraz zadań inwestycyjnych w tym zakresie;</a:t>
            </a:r>
          </a:p>
          <a:p>
            <a:pPr marL="0" indent="0">
              <a:buNone/>
            </a:pPr>
            <a:r>
              <a:rPr lang="pl-PL" dirty="0"/>
              <a:t>4) zapewnienie obsługi administracyjnej, w tym prawnej, obsługi finansowej,</a:t>
            </a:r>
          </a:p>
          <a:p>
            <a:pPr marL="0" indent="0">
              <a:buNone/>
            </a:pPr>
            <a:r>
              <a:rPr lang="pl-PL" dirty="0"/>
              <a:t>5) wyposażenie szkoły lub placówki w pomoce dydaktyczne i sprzęt niezbędny do pełnej realizacji programów nauczania, programów wychowawczo-profilaktycznych, przeprowadzania egzaminów oraz wykonywania innych zadań statutowych;</a:t>
            </a:r>
          </a:p>
          <a:p>
            <a:pPr marL="0" indent="0">
              <a:buNone/>
            </a:pPr>
            <a:r>
              <a:rPr lang="pl-PL" dirty="0"/>
              <a:t>6) wykonywanie czynności w sprawach z zakresu prawa pracy w stosunku do dyrektora szkoły lub placówki.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96415964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AnalogousFromLightSeedLeftStep">
      <a:dk1>
        <a:srgbClr val="000000"/>
      </a:dk1>
      <a:lt1>
        <a:srgbClr val="FFFFFF"/>
      </a:lt1>
      <a:dk2>
        <a:srgbClr val="233D3C"/>
      </a:dk2>
      <a:lt2>
        <a:srgbClr val="E8E8E2"/>
      </a:lt2>
      <a:accent1>
        <a:srgbClr val="878DD5"/>
      </a:accent1>
      <a:accent2>
        <a:srgbClr val="6D9BCC"/>
      </a:accent2>
      <a:accent3>
        <a:srgbClr val="69AEB6"/>
      </a:accent3>
      <a:accent4>
        <a:srgbClr val="60B499"/>
      </a:accent4>
      <a:accent5>
        <a:srgbClr val="6BB37E"/>
      </a:accent5>
      <a:accent6>
        <a:srgbClr val="6EB561"/>
      </a:accent6>
      <a:hlink>
        <a:srgbClr val="888452"/>
      </a:hlink>
      <a:folHlink>
        <a:srgbClr val="848484"/>
      </a:folHlink>
    </a:clrScheme>
    <a:fontScheme name="Dividend">
      <a:maj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1108</Words>
  <Application>Microsoft Office PowerPoint</Application>
  <PresentationFormat>Panoramiczny</PresentationFormat>
  <Paragraphs>80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9" baseType="lpstr">
      <vt:lpstr>Tw Cen MT</vt:lpstr>
      <vt:lpstr>Wingdings 2</vt:lpstr>
      <vt:lpstr>DividendVTI</vt:lpstr>
      <vt:lpstr>Prawo oświatowe</vt:lpstr>
      <vt:lpstr>Źródła prawa oświatowego</vt:lpstr>
      <vt:lpstr>Zakres stosowania ustawy</vt:lpstr>
      <vt:lpstr>c.d.</vt:lpstr>
      <vt:lpstr>c.d.</vt:lpstr>
      <vt:lpstr>c.d.</vt:lpstr>
      <vt:lpstr>Współdziałanie z innymi podmiotami</vt:lpstr>
      <vt:lpstr>Typy szkół</vt:lpstr>
      <vt:lpstr>Zadania organu prowadzącego szkołę lub placówkę</vt:lpstr>
      <vt:lpstr>Szkoła publiczna</vt:lpstr>
      <vt:lpstr>Szkoła publiczna</vt:lpstr>
      <vt:lpstr>uprawnienia</vt:lpstr>
      <vt:lpstr>uprawnienia</vt:lpstr>
      <vt:lpstr>Forma organizacyjna</vt:lpstr>
      <vt:lpstr>Typy szkół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Prawo oświatowe</dc:title>
  <dc:creator>Magda</dc:creator>
  <cp:lastModifiedBy>Magda</cp:lastModifiedBy>
  <cp:revision>2</cp:revision>
  <dcterms:created xsi:type="dcterms:W3CDTF">2020-03-12T15:19:19Z</dcterms:created>
  <dcterms:modified xsi:type="dcterms:W3CDTF">2020-03-12T15:33:19Z</dcterms:modified>
</cp:coreProperties>
</file>