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593372-E3A4-46F5-A266-1198974EE4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Zarządzanie  oświatą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0483C7D-4C2A-448F-B706-67F81E31CB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Dr hab. Magdalena </a:t>
            </a:r>
            <a:r>
              <a:rPr lang="pl-PL" dirty="0" err="1"/>
              <a:t>Pyter</a:t>
            </a:r>
            <a:r>
              <a:rPr lang="pl-PL" dirty="0"/>
              <a:t>, prof. kul</a:t>
            </a:r>
          </a:p>
        </p:txBody>
      </p:sp>
    </p:spTree>
    <p:extLst>
      <p:ext uri="{BB962C8B-B14F-4D97-AF65-F5344CB8AC3E}">
        <p14:creationId xmlns:p14="http://schemas.microsoft.com/office/powerpoint/2010/main" val="4043778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CC7029-2E45-468D-9DB0-75725B06E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oświatą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AB7C3AB-7816-48C4-921E-D69846436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dirty="0"/>
              <a:t>Pamiętaj, że bombardowanie danymi i informacjami nie gwarantuje wzrostu wiedzy. Potrzebny jest świadomy wysiłek, by rozwijać i pogłębiać wiedzę swoją i swoich pracowników. Wiedza jest zawsze w umyśle i tylko dzieląc się nią w relacji z innymi, dajesz sobie i innym szansę na rozwój.</a:t>
            </a:r>
          </a:p>
        </p:txBody>
      </p:sp>
    </p:spTree>
    <p:extLst>
      <p:ext uri="{BB962C8B-B14F-4D97-AF65-F5344CB8AC3E}">
        <p14:creationId xmlns:p14="http://schemas.microsoft.com/office/powerpoint/2010/main" val="45203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47A067-C17D-488A-8D4E-4E8E882EF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oświatą</a:t>
            </a:r>
          </a:p>
        </p:txBody>
      </p:sp>
      <p:pic>
        <p:nvPicPr>
          <p:cNvPr id="4" name="Symbol zastępczy zawartości 3">
            <a:extLst>
              <a:ext uri="{FF2B5EF4-FFF2-40B4-BE49-F238E27FC236}">
                <a16:creationId xmlns:a16="http://schemas.microsoft.com/office/drawing/2014/main" id="{4234973F-0527-4CFD-B3FA-C739961746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3707" y="2141538"/>
            <a:ext cx="4955610" cy="364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44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505BC7-32AD-417B-9B40-82AC08937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oświatą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358377-B84B-4AEE-B6F6-7729BCEC6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l-PL" sz="3200" dirty="0">
                <a:solidFill>
                  <a:srgbClr val="FF0000"/>
                </a:solidFill>
              </a:rPr>
              <a:t>Szklany tunel</a:t>
            </a:r>
            <a:br>
              <a:rPr lang="pl-PL" sz="3200" dirty="0"/>
            </a:br>
            <a:br>
              <a:rPr lang="pl-PL" sz="3200" dirty="0"/>
            </a:br>
            <a:r>
              <a:rPr lang="pl-PL" sz="3200" dirty="0"/>
              <a:t>Szklany tunel to zjawisko nieuświadomionego trwania w utartych koleinach myślenia i  działania. Znakomicie opisuje je M. </a:t>
            </a:r>
            <a:r>
              <a:rPr lang="pl-PL" sz="3200" dirty="0" err="1"/>
              <a:t>Stączek</a:t>
            </a:r>
            <a:r>
              <a:rPr lang="pl-PL" sz="3200" dirty="0"/>
              <a:t>: „Idziesz, patrzysz i masz nieodparte wrażenie, że nic cię nie ogranicza, a tymczasem poruszasz się w swoich myślach z żelazną konsekwencją, kroczysz wyznaczonym torem, idziesz jak po sznurku. Nie dostrzegasz innych sposobów działania, nie widzisz innych możliwości. Za każdym razem dochodzisz do podobnych konkluzji.</a:t>
            </a:r>
          </a:p>
        </p:txBody>
      </p:sp>
    </p:spTree>
    <p:extLst>
      <p:ext uri="{BB962C8B-B14F-4D97-AF65-F5344CB8AC3E}">
        <p14:creationId xmlns:p14="http://schemas.microsoft.com/office/powerpoint/2010/main" val="608840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0DE966-FC7D-4696-9BDC-2FFF101CD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oświatą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85BDB8-4A86-4F0C-A9A0-0022E9882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2800" dirty="0"/>
              <a:t>Jednym ze skutecznych sposobów rozbijania szklanego tunelu jest </a:t>
            </a:r>
            <a:r>
              <a:rPr lang="pl-PL" sz="2800" dirty="0">
                <a:solidFill>
                  <a:srgbClr val="FF0000"/>
                </a:solidFill>
              </a:rPr>
              <a:t>wypracowanie przez samorząd wspólnej wizji oświaty</a:t>
            </a:r>
            <a:r>
              <a:rPr lang="pl-PL" sz="2800" dirty="0"/>
              <a:t>. Przede wszystkim chodzi o to, by samorząd miał wizję, a  dopiero później strategię. Nie zawsze jest to oczywiste, zwłaszcza wówczas, gdy strategię utożsamiamy z papierowym lub elektronicznym dokumentem. Każdy uczeń, każdy rodzic, każdy nauczyciel, każdy dyrektor, każdy samorządowiec powinien mieć okazję do zastanowienia się i porozmawiania o jakości edukacji.</a:t>
            </a:r>
            <a:br>
              <a:rPr lang="pl-PL" sz="2800" dirty="0"/>
            </a:br>
            <a:r>
              <a:rPr lang="pl-PL" sz="2800" dirty="0"/>
              <a:t>Gdy sprecyzujemy wzajemne oczekiwania – nigdy nie będziemy ich wszystkich w stanie spełnić – będziemy mogli wypracować strategię dochodzenia do realizacji naszej </a:t>
            </a:r>
            <a:r>
              <a:rPr lang="pl-PL" sz="2800" dirty="0" err="1"/>
              <a:t>uwspólnionej</a:t>
            </a:r>
            <a:r>
              <a:rPr lang="pl-PL" sz="2800" dirty="0"/>
              <a:t> wizji. </a:t>
            </a:r>
          </a:p>
        </p:txBody>
      </p:sp>
    </p:spTree>
    <p:extLst>
      <p:ext uri="{BB962C8B-B14F-4D97-AF65-F5344CB8AC3E}">
        <p14:creationId xmlns:p14="http://schemas.microsoft.com/office/powerpoint/2010/main" val="3279337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6BABA7-9B2D-4F63-810A-86B9C3C56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oświatą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C628AB-F915-4A88-80FF-7F63BCC73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719743"/>
            <a:ext cx="10131425" cy="4071457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sz="3200" dirty="0">
                <a:solidFill>
                  <a:srgbClr val="FF0000"/>
                </a:solidFill>
              </a:rPr>
              <a:t>Pierwsze kroki w zarządzaniu oświatą</a:t>
            </a:r>
            <a:br>
              <a:rPr lang="pl-PL" sz="3200" dirty="0"/>
            </a:br>
            <a:br>
              <a:rPr lang="pl-PL" sz="3200" dirty="0"/>
            </a:br>
            <a:r>
              <a:rPr lang="pl-PL" sz="3200" dirty="0"/>
              <a:t>Jeśli doszliśmy do wniosków, że podstawą informacji są dane, że informacja nie równa się wiedzy, a     wiedza nie jest tożsama z mądrością, to należy zapytać, jak skutecznie przełożyć to  na zarządzanie.</a:t>
            </a:r>
            <a:br>
              <a:rPr lang="pl-PL" sz="3200" dirty="0"/>
            </a:br>
            <a:br>
              <a:rPr lang="pl-PL" sz="3200" dirty="0"/>
            </a:br>
            <a:r>
              <a:rPr lang="pl-PL" sz="3200" dirty="0">
                <a:solidFill>
                  <a:srgbClr val="FF0000"/>
                </a:solidFill>
              </a:rPr>
              <a:t>Myślenie systemowe </a:t>
            </a:r>
            <a:r>
              <a:rPr lang="pl-PL" sz="3200" dirty="0"/>
              <a:t>jest najważniejszym i najtrudniejszym do opanowania elementem zarządzania. Znaczenie informacji w zarządzaniu oświatą powinno się postrzegać z perspektywy właśnie systemowego myślenia.</a:t>
            </a:r>
          </a:p>
        </p:txBody>
      </p:sp>
    </p:spTree>
    <p:extLst>
      <p:ext uri="{BB962C8B-B14F-4D97-AF65-F5344CB8AC3E}">
        <p14:creationId xmlns:p14="http://schemas.microsoft.com/office/powerpoint/2010/main" val="1976240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F64702-8B71-4882-8069-ABFA7E943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oświatą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FA2014-8DA2-4061-95F6-BA083181A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3200" dirty="0"/>
              <a:t>Pamiętaj, że zarządzanie oświatą bez systemowego myślenia prawdopodobnie skończy się niepowodzeniem i odwrotnie: systemowe myślenie w zarządzaniu zwiększa szanse na sukces. Systemowe myślenie można zignorować, można uznać je za przemijającą modę w zarządzaniu, ale można zaryzykować i zacząć się go uczyć. Odkrycie wzrostu jakości zarządzania i efektów płynących z tego faktu będzie motywowało do kolejnych działań.</a:t>
            </a:r>
          </a:p>
        </p:txBody>
      </p:sp>
    </p:spTree>
    <p:extLst>
      <p:ext uri="{BB962C8B-B14F-4D97-AF65-F5344CB8AC3E}">
        <p14:creationId xmlns:p14="http://schemas.microsoft.com/office/powerpoint/2010/main" val="3891072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4400F9-A572-4CA6-AB3A-B08D88C37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oświatą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B78FD3-E529-4405-9B91-0877FCD17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>
                <a:solidFill>
                  <a:srgbClr val="FF0000"/>
                </a:solidFill>
              </a:rPr>
              <a:t>Dziękuję. Kolejne </a:t>
            </a:r>
            <a:r>
              <a:rPr lang="pl-PL" i="1">
                <a:solidFill>
                  <a:srgbClr val="FF0000"/>
                </a:solidFill>
              </a:rPr>
              <a:t>materiały – niebawem.</a:t>
            </a:r>
          </a:p>
        </p:txBody>
      </p:sp>
    </p:spTree>
    <p:extLst>
      <p:ext uri="{BB962C8B-B14F-4D97-AF65-F5344CB8AC3E}">
        <p14:creationId xmlns:p14="http://schemas.microsoft.com/office/powerpoint/2010/main" val="195901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A3569F-4B4A-4CD2-A279-C35096F4C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127EA1A-CB11-4279-88EB-6F2A5C8BF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br>
              <a:rPr lang="pl-PL" dirty="0"/>
            </a:br>
            <a:r>
              <a:rPr lang="pl-PL" dirty="0"/>
              <a:t>Zanim zaprezentuję Państwu problematykę zarządzania w oświacie, na wstępie otrzymacie Państwo kilka niezbędnych informacji, wprowadzających w problematykę zarzadzania.</a:t>
            </a:r>
            <a:br>
              <a:rPr lang="pl-PL" dirty="0"/>
            </a:br>
            <a:r>
              <a:rPr lang="pl-PL" dirty="0"/>
              <a:t>Po kilku slajdach z zakresu zarządzania, będziemy mogli przejść do omawiania poszczególnych problemów odnoszących się do oświaty i sposobów zarządzania nią (a konkretnie poszczególnymi instytucjami oświatowymi).</a:t>
            </a:r>
          </a:p>
        </p:txBody>
      </p:sp>
    </p:spTree>
    <p:extLst>
      <p:ext uri="{BB962C8B-B14F-4D97-AF65-F5344CB8AC3E}">
        <p14:creationId xmlns:p14="http://schemas.microsoft.com/office/powerpoint/2010/main" val="3100823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BCB191-153E-4B72-99FB-2EAF8BADD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oświatą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DF2DF4-9C7C-49A8-9B21-B083A7D31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065867"/>
            <a:ext cx="10131425" cy="37253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W zarządzaniu oświatą ważną rolę odgrywa podejmowanie decy­zji zarządczych. Najczęściej podejmowane są one w oparciu o rzetelną analizę wiarygodnych danych i informacji. Właśnie taka analiza umożliwia decydentom dokonywanie trafnych wyborów. Jest ona potrzebna w diagnozach realizowanych w czasie zarządzania strategicznego, zarówno przy formuło­waniu celów strategicznych, jak i przy ich bieżącej ewaluacji. </a:t>
            </a:r>
          </a:p>
        </p:txBody>
      </p:sp>
    </p:spTree>
    <p:extLst>
      <p:ext uri="{BB962C8B-B14F-4D97-AF65-F5344CB8AC3E}">
        <p14:creationId xmlns:p14="http://schemas.microsoft.com/office/powerpoint/2010/main" val="131725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98A129-7E54-4BA4-95B1-3DF87776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oświatą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5C43E6-563C-463D-B73C-EF9C51E19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dirty="0"/>
              <a:t>Analiza danych ma także nie­bagatelne znaczenie w procesie formułowania prognoz dotyczących przyszłych zjawisk społecznych i ekonomicznych. Staje się ona ponadto elementem polityki informacyjnej wyjaśniającej przyczyny decyzji i działań podejmowanych w codzienności zarządzania. </a:t>
            </a:r>
          </a:p>
        </p:txBody>
      </p:sp>
    </p:spTree>
    <p:extLst>
      <p:ext uri="{BB962C8B-B14F-4D97-AF65-F5344CB8AC3E}">
        <p14:creationId xmlns:p14="http://schemas.microsoft.com/office/powerpoint/2010/main" val="135520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BA85CF-06FE-4DC4-B203-77F05B26A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oświatą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251352-2E54-451C-8486-ED7B35A06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dirty="0"/>
              <a:t>Z jednej strony oczywiste jest, że zarządzanie bez analizy danych i informacji jest niepew­ne, intuicyjne i niepełne. Z drugiej strony praktyka pokazuje, że z jakością tych analiz bywa różnie. Wymagają one często doświadczenia, wiedzy, dostępu do danych oraz informacji, trafnych hipotez, celnych pytań, mądrości i roztropności. </a:t>
            </a:r>
          </a:p>
        </p:txBody>
      </p:sp>
    </p:spTree>
    <p:extLst>
      <p:ext uri="{BB962C8B-B14F-4D97-AF65-F5344CB8AC3E}">
        <p14:creationId xmlns:p14="http://schemas.microsoft.com/office/powerpoint/2010/main" val="1322929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7BDF81A-7B5E-486C-BD15-627EB8DA3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oświatą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3073F5-8953-4D57-BD33-635D4835F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3200" dirty="0"/>
              <a:t>Potrzeba także jeszcze jednej rzeczy: przekonania, że przeprowadzenie badań i analiz ma sens. Jednak im bardziej sys­temowo myślimy o oświacie, tym bardziej oczywistym zdaje się być fakt, że dane i zako­dowane w nich informacje są w zarządzaniu niezmiernie istotne.</a:t>
            </a:r>
            <a:br>
              <a:rPr lang="pl-PL" sz="3200" dirty="0"/>
            </a:b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535522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B808AB-B123-4BB2-BFA1-9661113F0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oświatą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98FCD0-62C0-428E-A9C6-41EF0F593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Zalew informacyjny wiedzie do zanikania sensu informacji. Nie gromadź wszelkich informacji. Oceń, które rzeczywiście są istotne w zarządzaniu oświatą, i bądź konsekwentny w ich analizowaniu.</a:t>
            </a:r>
          </a:p>
        </p:txBody>
      </p:sp>
    </p:spTree>
    <p:extLst>
      <p:ext uri="{BB962C8B-B14F-4D97-AF65-F5344CB8AC3E}">
        <p14:creationId xmlns:p14="http://schemas.microsoft.com/office/powerpoint/2010/main" val="2082280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1FE388-3FF9-4FDF-A905-B8A62EF0A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oświatą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F55E9B-E480-4BC4-8A87-373D983E5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sz="3200" u="sng" dirty="0"/>
              <a:t>Dane – konkret czy abstrakcja?</a:t>
            </a:r>
            <a:br>
              <a:rPr lang="pl-PL" sz="3200" u="sng" dirty="0"/>
            </a:br>
            <a:br>
              <a:rPr lang="pl-PL" sz="3200" dirty="0"/>
            </a:br>
            <a:r>
              <a:rPr lang="pl-PL" sz="3200" dirty="0"/>
              <a:t>Dane to termin dość stary, choć karierę zrobił on dopiero w czasach rozwoju technologii informacyjnych. </a:t>
            </a:r>
            <a:r>
              <a:rPr lang="pl-PL" sz="3200" dirty="0">
                <a:solidFill>
                  <a:srgbClr val="FF0000"/>
                </a:solidFill>
              </a:rPr>
              <a:t>Dane to konkret </a:t>
            </a:r>
            <a:r>
              <a:rPr lang="pl-PL" sz="3200" dirty="0"/>
              <a:t>– surowe sygnały fizyczne lub symbole, które mogą być przetwarzane z użyciem umysłu lub komputera w celu uzyskania informacji. Dane same w  sobie nie mają znaczenia. To rząd cyfr, znaków, liter, symboli, które nie są osadzone w  kontekście wystarczającym do ich zinterpretowania. Często nazywa się je surowymi danymi, podkreślając fakt, że same z siebie o niczym nie informują. </a:t>
            </a:r>
          </a:p>
        </p:txBody>
      </p:sp>
    </p:spTree>
    <p:extLst>
      <p:ext uri="{BB962C8B-B14F-4D97-AF65-F5344CB8AC3E}">
        <p14:creationId xmlns:p14="http://schemas.microsoft.com/office/powerpoint/2010/main" val="2708706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26FA41-A2FA-4B57-85C8-27855D148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Zarządzanie oświatą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932F64-F209-4E69-A730-0E29942DC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sz="3200" dirty="0">
                <a:solidFill>
                  <a:srgbClr val="FF0000"/>
                </a:solidFill>
              </a:rPr>
              <a:t>Wiedza</a:t>
            </a:r>
            <a:br>
              <a:rPr lang="pl-PL" sz="3200" dirty="0"/>
            </a:br>
            <a:r>
              <a:rPr lang="pl-PL" sz="3200" dirty="0" err="1"/>
              <a:t>Wiedza</a:t>
            </a:r>
            <a:r>
              <a:rPr lang="pl-PL" sz="3200" dirty="0"/>
              <a:t> żywi się informacją, nie jest jednak prostą sumą informacji. Budowanie wiedzy nie polega wyłącznie na przyswajaniu, zapamiętywaniu informacji. Jest przetwarzaniem informacji w umyśle.</a:t>
            </a:r>
            <a:br>
              <a:rPr lang="pl-PL" sz="3200" dirty="0"/>
            </a:br>
            <a:r>
              <a:rPr lang="pl-PL" sz="3200" dirty="0"/>
              <a:t>Sięgając w zakamarki umysłu, posiłkując się znanymi już faktami i przemyślanymi ideami, tworzymy skojarzenia, wyprowadzamy kolejne wnioski, wpadamy czasami na nowe, innowacyjne rozwiązania. Proces ten zwany jest myśleniem, </a:t>
            </a:r>
            <a:br>
              <a:rPr lang="pl-PL" sz="3200" dirty="0"/>
            </a:br>
            <a:r>
              <a:rPr lang="pl-PL" sz="3200" dirty="0"/>
              <a:t>Żeby poszerzać wiedzę, nie można się ograniczać do pozyskiwania informacji. Istnieje wyraźna różnica pomiędzy wiedzą a informacją.</a:t>
            </a:r>
          </a:p>
        </p:txBody>
      </p:sp>
    </p:spTree>
    <p:extLst>
      <p:ext uri="{BB962C8B-B14F-4D97-AF65-F5344CB8AC3E}">
        <p14:creationId xmlns:p14="http://schemas.microsoft.com/office/powerpoint/2010/main" val="2537824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lepienie niebieski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{FED2C1BC-5661-4A9E-AF51-8767FAD9FAFD}tf03457452</Template>
  <TotalTime>11</TotalTime>
  <Words>883</Words>
  <Application>Microsoft Office PowerPoint</Application>
  <PresentationFormat>Panoramiczny</PresentationFormat>
  <Paragraphs>31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Sklepienie niebieskie</vt:lpstr>
      <vt:lpstr>Zarządzanie  oświatą</vt:lpstr>
      <vt:lpstr>wstęp</vt:lpstr>
      <vt:lpstr>Zarządzanie oświatą</vt:lpstr>
      <vt:lpstr>Zarządzanie oświatą</vt:lpstr>
      <vt:lpstr>Zarządzanie oświatą</vt:lpstr>
      <vt:lpstr>Zarządzanie oświatą</vt:lpstr>
      <vt:lpstr>Zarządzanie oświatą</vt:lpstr>
      <vt:lpstr>Zarządzanie oświatą</vt:lpstr>
      <vt:lpstr>Zarządzanie oświatą</vt:lpstr>
      <vt:lpstr>Zarządzanie oświatą</vt:lpstr>
      <vt:lpstr>Zarządzanie oświatą</vt:lpstr>
      <vt:lpstr>Zarządzanie oświatą</vt:lpstr>
      <vt:lpstr>Zarządzanie oświatą</vt:lpstr>
      <vt:lpstr>Zarządzanie oświatą</vt:lpstr>
      <vt:lpstr>Zarządzanie oświatą</vt:lpstr>
      <vt:lpstr>Zarządzanie oświatą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Zarządzanie  oświatą</dc:title>
  <dc:creator>Magda</dc:creator>
  <cp:lastModifiedBy>Magda</cp:lastModifiedBy>
  <cp:revision>2</cp:revision>
  <dcterms:created xsi:type="dcterms:W3CDTF">2020-03-12T14:51:57Z</dcterms:created>
  <dcterms:modified xsi:type="dcterms:W3CDTF">2020-03-12T15:03:22Z</dcterms:modified>
</cp:coreProperties>
</file>