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65" r:id="rId4"/>
    <p:sldId id="289" r:id="rId5"/>
    <p:sldId id="291" r:id="rId6"/>
    <p:sldId id="300" r:id="rId7"/>
    <p:sldId id="296" r:id="rId8"/>
    <p:sldId id="297" r:id="rId9"/>
    <p:sldId id="298" r:id="rId10"/>
    <p:sldId id="299" r:id="rId11"/>
    <p:sldId id="290" r:id="rId12"/>
    <p:sldId id="269" r:id="rId13"/>
    <p:sldId id="277" r:id="rId14"/>
    <p:sldId id="281" r:id="rId15"/>
    <p:sldId id="282" r:id="rId16"/>
    <p:sldId id="292" r:id="rId17"/>
    <p:sldId id="283" r:id="rId18"/>
    <p:sldId id="266" r:id="rId19"/>
    <p:sldId id="268" r:id="rId20"/>
    <p:sldId id="293" r:id="rId21"/>
    <p:sldId id="270" r:id="rId22"/>
    <p:sldId id="273" r:id="rId23"/>
    <p:sldId id="279" r:id="rId24"/>
    <p:sldId id="276" r:id="rId25"/>
    <p:sldId id="278" r:id="rId26"/>
    <p:sldId id="271" r:id="rId27"/>
    <p:sldId id="274" r:id="rId28"/>
    <p:sldId id="275" r:id="rId29"/>
    <p:sldId id="272" r:id="rId30"/>
    <p:sldId id="294" r:id="rId31"/>
    <p:sldId id="295" r:id="rId32"/>
    <p:sldId id="301" r:id="rId33"/>
    <p:sldId id="288" r:id="rId34"/>
    <p:sldId id="285" r:id="rId35"/>
    <p:sldId id="286" r:id="rId3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pl-PL"/>
              <a:t>Kliknij, aby edytować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037424BF-9BF1-4549-8F2E-8AC643BDB10D}" type="datetimeFigureOut">
              <a:rPr lang="pl-PL" smtClean="0"/>
              <a:t>13.03.2020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a:xfrm>
            <a:off x="9255346" y="2750337"/>
            <a:ext cx="1171888" cy="1356442"/>
          </a:xfrm>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146438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pl-PL"/>
              <a:t>Kliknij, aby edytować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a:xfrm>
            <a:off x="10729455" y="4711309"/>
            <a:ext cx="1154151" cy="1090789"/>
          </a:xfrm>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399464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a:xfrm>
            <a:off x="10729455" y="4711615"/>
            <a:ext cx="1154151" cy="1090789"/>
          </a:xfrm>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106766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a:xfrm>
            <a:off x="10729455" y="4709925"/>
            <a:ext cx="1154151" cy="1090789"/>
          </a:xfrm>
        </p:spPr>
        <p:txBody>
          <a:bodyPr/>
          <a:lstStyle/>
          <a:p>
            <a:fld id="{9A11C9F1-04FD-497E-8120-36CA83D0ADD0}" type="slidenum">
              <a:rPr lang="pl-PL" smtClean="0"/>
              <a:t>‹#›</a:t>
            </a:fld>
            <a:endParaRPr lang="pl-PL"/>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67695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a:xfrm>
            <a:off x="10729455" y="4709925"/>
            <a:ext cx="1154151" cy="1090789"/>
          </a:xfrm>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2123522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pl-PL"/>
              <a:t>Kliknij, aby edytować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037424BF-9BF1-4549-8F2E-8AC643BDB10D}" type="datetimeFigureOut">
              <a:rPr lang="pl-PL" smtClean="0"/>
              <a:t>13.03.2020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246940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pl-PL"/>
              <a:t>Kliknij, aby edytować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037424BF-9BF1-4549-8F2E-8AC643BDB10D}" type="datetimeFigureOut">
              <a:rPr lang="pl-PL" smtClean="0"/>
              <a:t>13.03.2020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62378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37424BF-9BF1-4549-8F2E-8AC643BDB10D}" type="datetimeFigureOut">
              <a:rPr lang="pl-PL" smtClean="0"/>
              <a:t>13.03.2020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3416135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37424BF-9BF1-4549-8F2E-8AC643BDB10D}" type="datetimeFigureOut">
              <a:rPr lang="pl-PL" smtClean="0"/>
              <a:t>13.03.2020</a:t>
            </a:fld>
            <a:endParaRPr lang="pl-PL"/>
          </a:p>
        </p:txBody>
      </p:sp>
      <p:sp>
        <p:nvSpPr>
          <p:cNvPr id="5" name="Footer Placeholder 4"/>
          <p:cNvSpPr>
            <a:spLocks noGrp="1"/>
          </p:cNvSpPr>
          <p:nvPr>
            <p:ph type="ftr" sz="quarter" idx="11"/>
          </p:nvPr>
        </p:nvSpPr>
        <p:spPr>
          <a:xfrm>
            <a:off x="680321" y="5936188"/>
            <a:ext cx="6126805" cy="365125"/>
          </a:xfrm>
        </p:spPr>
        <p:txBody>
          <a:bodyPr/>
          <a:lstStyle/>
          <a:p>
            <a:endParaRPr lang="pl-PL"/>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9A11C9F1-04FD-497E-8120-36CA83D0ADD0}" type="slidenum">
              <a:rPr lang="pl-PL" smtClean="0"/>
              <a:t>‹#›</a:t>
            </a:fld>
            <a:endParaRPr lang="pl-PL"/>
          </a:p>
        </p:txBody>
      </p:sp>
    </p:spTree>
    <p:extLst>
      <p:ext uri="{BB962C8B-B14F-4D97-AF65-F5344CB8AC3E}">
        <p14:creationId xmlns:p14="http://schemas.microsoft.com/office/powerpoint/2010/main" val="137241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37424BF-9BF1-4549-8F2E-8AC643BDB10D}" type="datetimeFigureOut">
              <a:rPr lang="pl-PL" smtClean="0"/>
              <a:t>13.03.2020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13335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pl-PL"/>
              <a:t>Kliknij, aby edytować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037424BF-9BF1-4549-8F2E-8AC643BDB10D}" type="datetimeFigureOut">
              <a:rPr lang="pl-PL" smtClean="0"/>
              <a:t>13.03.2020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a:xfrm>
            <a:off x="10729455" y="2869895"/>
            <a:ext cx="1154151" cy="1090789"/>
          </a:xfrm>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411908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1024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pl-PL"/>
              <a:t>Kliknij, aby edytować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0322" y="3030008"/>
            <a:ext cx="4698355" cy="290617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594123" y="3030008"/>
            <a:ext cx="4700059" cy="290617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037424BF-9BF1-4549-8F2E-8AC643BDB10D}" type="datetimeFigureOut">
              <a:rPr lang="pl-PL" smtClean="0"/>
              <a:t>13.03.2020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309458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037424BF-9BF1-4549-8F2E-8AC643BDB10D}" type="datetimeFigureOut">
              <a:rPr lang="pl-PL" smtClean="0"/>
              <a:t>13.03.2020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32084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37424BF-9BF1-4549-8F2E-8AC643BDB10D}" type="datetimeFigureOut">
              <a:rPr lang="pl-PL" smtClean="0"/>
              <a:t>13.03.2020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209912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22113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pl-PL"/>
              <a:t>Kliknij, aby edytować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37424BF-9BF1-4549-8F2E-8AC643BDB10D}" type="datetimeFigureOut">
              <a:rPr lang="pl-PL" smtClean="0"/>
              <a:t>13.03.2020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A11C9F1-04FD-497E-8120-36CA83D0ADD0}" type="slidenum">
              <a:rPr lang="pl-PL" smtClean="0"/>
              <a:t>‹#›</a:t>
            </a:fld>
            <a:endParaRPr lang="pl-PL"/>
          </a:p>
        </p:txBody>
      </p:sp>
    </p:spTree>
    <p:extLst>
      <p:ext uri="{BB962C8B-B14F-4D97-AF65-F5344CB8AC3E}">
        <p14:creationId xmlns:p14="http://schemas.microsoft.com/office/powerpoint/2010/main" val="7957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7424BF-9BF1-4549-8F2E-8AC643BDB10D}" type="datetimeFigureOut">
              <a:rPr lang="pl-PL" smtClean="0"/>
              <a:t>13.03.2020</a:t>
            </a:fld>
            <a:endParaRPr lang="pl-PL"/>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A11C9F1-04FD-497E-8120-36CA83D0ADD0}" type="slidenum">
              <a:rPr lang="pl-PL" smtClean="0"/>
              <a:t>‹#›</a:t>
            </a:fld>
            <a:endParaRPr lang="pl-PL"/>
          </a:p>
        </p:txBody>
      </p:sp>
    </p:spTree>
    <p:extLst>
      <p:ext uri="{BB962C8B-B14F-4D97-AF65-F5344CB8AC3E}">
        <p14:creationId xmlns:p14="http://schemas.microsoft.com/office/powerpoint/2010/main" val="10828883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bbc.com/news/world-europe-1319472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luxembourg.public.lu/en/le-grand-duche-se-presente/luxembourg-monde/luxembourg-europe/schengen/index.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tygodnikprzeglad.pl/europa-bez-szlabanow/"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err="1"/>
              <a:t>Schengen</a:t>
            </a:r>
            <a:r>
              <a:rPr lang="pl-PL" dirty="0"/>
              <a:t> </a:t>
            </a:r>
            <a:r>
              <a:rPr lang="pl-PL" dirty="0" err="1"/>
              <a:t>Cooperation</a:t>
            </a:r>
            <a:endParaRPr lang="pl-PL" dirty="0"/>
          </a:p>
        </p:txBody>
      </p:sp>
      <p:sp>
        <p:nvSpPr>
          <p:cNvPr id="3" name="Podtytuł 2"/>
          <p:cNvSpPr>
            <a:spLocks noGrp="1"/>
          </p:cNvSpPr>
          <p:nvPr>
            <p:ph type="subTitle" idx="1"/>
          </p:nvPr>
        </p:nvSpPr>
        <p:spPr/>
        <p:txBody>
          <a:bodyPr>
            <a:noAutofit/>
          </a:bodyPr>
          <a:lstStyle/>
          <a:p>
            <a:pPr algn="ctr"/>
            <a:r>
              <a:rPr lang="pl-PL" sz="1800" dirty="0" err="1"/>
              <a:t>Introduction</a:t>
            </a:r>
            <a:endParaRPr lang="pl-PL" sz="1800" dirty="0"/>
          </a:p>
          <a:p>
            <a:endParaRPr lang="pl-PL" sz="1000" dirty="0"/>
          </a:p>
          <a:p>
            <a:endParaRPr lang="pl-PL" sz="1000" dirty="0"/>
          </a:p>
          <a:p>
            <a:endParaRPr lang="pl-PL" sz="1000" dirty="0"/>
          </a:p>
          <a:p>
            <a:r>
              <a:rPr lang="pl-PL" sz="1000" dirty="0"/>
              <a:t>Anna </a:t>
            </a:r>
            <a:r>
              <a:rPr lang="pl-PL" sz="1000" dirty="0" err="1"/>
              <a:t>Szachoń</a:t>
            </a:r>
            <a:r>
              <a:rPr lang="pl-PL" sz="1000" dirty="0"/>
              <a:t>-Pszenny</a:t>
            </a:r>
            <a:r>
              <a:rPr lang="en-US" sz="1000" dirty="0"/>
              <a:t>, PhD</a:t>
            </a:r>
            <a:r>
              <a:rPr lang="pl-PL" sz="1000" dirty="0"/>
              <a:t>, Assistant </a:t>
            </a:r>
            <a:r>
              <a:rPr lang="pl-PL" sz="1000" dirty="0" err="1"/>
              <a:t>Professor</a:t>
            </a:r>
            <a:r>
              <a:rPr lang="en-US" sz="1000" dirty="0"/>
              <a:t/>
            </a:r>
            <a:br>
              <a:rPr lang="en-US" sz="1000" dirty="0"/>
            </a:br>
            <a:r>
              <a:rPr lang="en-US" sz="1000" dirty="0"/>
              <a:t>Department of European Union Law</a:t>
            </a:r>
            <a:br>
              <a:rPr lang="en-US" sz="1000" dirty="0"/>
            </a:br>
            <a:r>
              <a:rPr lang="en-US" sz="1000" dirty="0"/>
              <a:t>Faculty of Law, Canon Law and Administration</a:t>
            </a:r>
            <a:br>
              <a:rPr lang="en-US" sz="1000" dirty="0"/>
            </a:br>
            <a:r>
              <a:rPr lang="en-US" sz="1000" dirty="0"/>
              <a:t>John Paul II Catholic University of Lublin</a:t>
            </a:r>
            <a:endParaRPr lang="pl-PL" sz="1000" dirty="0"/>
          </a:p>
        </p:txBody>
      </p:sp>
    </p:spTree>
    <p:extLst>
      <p:ext uri="{BB962C8B-B14F-4D97-AF65-F5344CB8AC3E}">
        <p14:creationId xmlns:p14="http://schemas.microsoft.com/office/powerpoint/2010/main" val="5131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Interview with Roger Weber, </a:t>
            </a:r>
            <a:r>
              <a:rPr lang="pl-PL" dirty="0" err="1"/>
              <a:t>Schengen</a:t>
            </a:r>
            <a:r>
              <a:rPr lang="pl-PL" dirty="0"/>
              <a:t> </a:t>
            </a:r>
            <a:r>
              <a:rPr lang="pl-PL" dirty="0" err="1"/>
              <a:t>mayor</a:t>
            </a:r>
            <a:endParaRPr lang="pl-PL" dirty="0"/>
          </a:p>
        </p:txBody>
      </p:sp>
      <p:sp>
        <p:nvSpPr>
          <p:cNvPr id="3" name="Symbol zastępczy zawartości 2"/>
          <p:cNvSpPr>
            <a:spLocks noGrp="1"/>
          </p:cNvSpPr>
          <p:nvPr>
            <p:ph idx="1"/>
          </p:nvPr>
        </p:nvSpPr>
        <p:spPr/>
        <p:txBody>
          <a:bodyPr>
            <a:normAutofit fontScale="70000" lnSpcReduction="20000"/>
          </a:bodyPr>
          <a:lstStyle/>
          <a:p>
            <a:r>
              <a:rPr lang="pl-PL" i="1" dirty="0"/>
              <a:t>– Czy spodziewał się pan, że kiedykolwiek porozumienie to może objąć także kraje Europy Środkowo-Wschodniej? Czy to nie jawiło się jako jakaś bajka andersenowska?</a:t>
            </a:r>
            <a:br>
              <a:rPr lang="pl-PL" i="1" dirty="0"/>
            </a:br>
            <a:r>
              <a:rPr lang="pl-PL" i="1" dirty="0"/>
              <a:t>– Oczywiście w czasie, kiedy porozumienie się rodziło, nikt nie był w stanie przewidzieć jego konsekwencji z lat późniejszych. W tym także tych związanych z wyłonieniem się nowych pretendentów z grona państw postkomunistycznych. Warto znów przypomnieć fakt, że sami przywódcy polityczni krajów sygnatariuszy nie zakładali takiej dynamiki sytuacji, przysyłając do podpisania porozumienia tylko swoich wiceministrów. Skutki przerosły wszelkie wyobrażenia.</a:t>
            </a:r>
          </a:p>
          <a:p>
            <a:r>
              <a:rPr lang="pl-PL" dirty="0"/>
              <a:t>- </a:t>
            </a:r>
            <a:r>
              <a:rPr lang="pl-PL" dirty="0" err="1"/>
              <a:t>Did</a:t>
            </a:r>
            <a:r>
              <a:rPr lang="pl-PL" dirty="0"/>
              <a:t> </a:t>
            </a:r>
            <a:r>
              <a:rPr lang="pl-PL" dirty="0" err="1"/>
              <a:t>you</a:t>
            </a:r>
            <a:r>
              <a:rPr lang="pl-PL" dirty="0"/>
              <a:t> </a:t>
            </a:r>
            <a:r>
              <a:rPr lang="pl-PL" dirty="0" err="1"/>
              <a:t>expect</a:t>
            </a:r>
            <a:r>
              <a:rPr lang="pl-PL" dirty="0"/>
              <a:t> </a:t>
            </a:r>
            <a:r>
              <a:rPr lang="pl-PL" dirty="0" err="1"/>
              <a:t>that</a:t>
            </a:r>
            <a:r>
              <a:rPr lang="pl-PL" dirty="0"/>
              <a:t> </a:t>
            </a:r>
            <a:r>
              <a:rPr lang="pl-PL" dirty="0" err="1"/>
              <a:t>this</a:t>
            </a:r>
            <a:r>
              <a:rPr lang="pl-PL" dirty="0"/>
              <a:t> Agreement </a:t>
            </a:r>
            <a:r>
              <a:rPr lang="pl-PL" dirty="0" err="1"/>
              <a:t>could</a:t>
            </a:r>
            <a:r>
              <a:rPr lang="pl-PL" dirty="0"/>
              <a:t> </a:t>
            </a:r>
            <a:r>
              <a:rPr lang="pl-PL" dirty="0" err="1"/>
              <a:t>also</a:t>
            </a:r>
            <a:r>
              <a:rPr lang="pl-PL" dirty="0"/>
              <a:t> be </a:t>
            </a:r>
            <a:r>
              <a:rPr lang="pl-PL" dirty="0" err="1"/>
              <a:t>extended</a:t>
            </a:r>
            <a:r>
              <a:rPr lang="pl-PL" dirty="0"/>
              <a:t> to the Central and East </a:t>
            </a:r>
            <a:r>
              <a:rPr lang="pl-PL" dirty="0" err="1"/>
              <a:t>European</a:t>
            </a:r>
            <a:r>
              <a:rPr lang="pl-PL" dirty="0"/>
              <a:t> </a:t>
            </a:r>
            <a:r>
              <a:rPr lang="pl-PL" dirty="0" err="1"/>
              <a:t>states</a:t>
            </a:r>
            <a:r>
              <a:rPr lang="pl-PL" dirty="0"/>
              <a:t>? </a:t>
            </a:r>
            <a:r>
              <a:rPr lang="pl-PL" dirty="0" err="1"/>
              <a:t>Did</a:t>
            </a:r>
            <a:r>
              <a:rPr lang="pl-PL" dirty="0"/>
              <a:t> not </a:t>
            </a:r>
            <a:r>
              <a:rPr lang="pl-PL" dirty="0" err="1"/>
              <a:t>it</a:t>
            </a:r>
            <a:r>
              <a:rPr lang="pl-PL" dirty="0"/>
              <a:t> </a:t>
            </a:r>
            <a:r>
              <a:rPr lang="pl-PL" dirty="0" err="1"/>
              <a:t>appear</a:t>
            </a:r>
            <a:r>
              <a:rPr lang="pl-PL" dirty="0"/>
              <a:t> as a </a:t>
            </a:r>
            <a:r>
              <a:rPr lang="pl-PL" dirty="0" err="1"/>
              <a:t>fairy</a:t>
            </a:r>
            <a:r>
              <a:rPr lang="pl-PL" dirty="0"/>
              <a:t> tale?</a:t>
            </a:r>
          </a:p>
          <a:p>
            <a:r>
              <a:rPr lang="pl-PL" dirty="0"/>
              <a:t>- Of </a:t>
            </a:r>
            <a:r>
              <a:rPr lang="pl-PL" dirty="0" err="1"/>
              <a:t>course</a:t>
            </a:r>
            <a:r>
              <a:rPr lang="pl-PL" dirty="0"/>
              <a:t>, </a:t>
            </a:r>
            <a:r>
              <a:rPr lang="pl-PL" dirty="0" err="1"/>
              <a:t>at</a:t>
            </a:r>
            <a:r>
              <a:rPr lang="pl-PL" dirty="0"/>
              <a:t> the </a:t>
            </a:r>
            <a:r>
              <a:rPr lang="pl-PL" dirty="0" err="1"/>
              <a:t>time</a:t>
            </a:r>
            <a:r>
              <a:rPr lang="pl-PL" dirty="0"/>
              <a:t> </a:t>
            </a:r>
            <a:r>
              <a:rPr lang="pl-PL" dirty="0" err="1"/>
              <a:t>when</a:t>
            </a:r>
            <a:r>
              <a:rPr lang="pl-PL" dirty="0"/>
              <a:t> the Agreement was </a:t>
            </a:r>
            <a:r>
              <a:rPr lang="pl-PL" dirty="0" err="1"/>
              <a:t>born</a:t>
            </a:r>
            <a:r>
              <a:rPr lang="pl-PL" dirty="0"/>
              <a:t>, no one was </a:t>
            </a:r>
            <a:r>
              <a:rPr lang="pl-PL" dirty="0" err="1"/>
              <a:t>able</a:t>
            </a:r>
            <a:r>
              <a:rPr lang="pl-PL" dirty="0"/>
              <a:t> to </a:t>
            </a:r>
            <a:r>
              <a:rPr lang="pl-PL" dirty="0" err="1"/>
              <a:t>predict</a:t>
            </a:r>
            <a:r>
              <a:rPr lang="pl-PL" dirty="0"/>
              <a:t> </a:t>
            </a:r>
            <a:r>
              <a:rPr lang="pl-PL" dirty="0" err="1"/>
              <a:t>its</a:t>
            </a:r>
            <a:r>
              <a:rPr lang="pl-PL" dirty="0"/>
              <a:t> </a:t>
            </a:r>
            <a:r>
              <a:rPr lang="pl-PL" dirty="0" err="1"/>
              <a:t>consequences</a:t>
            </a:r>
            <a:r>
              <a:rPr lang="pl-PL" dirty="0"/>
              <a:t> for </a:t>
            </a:r>
            <a:r>
              <a:rPr lang="pl-PL" dirty="0" err="1"/>
              <a:t>later</a:t>
            </a:r>
            <a:r>
              <a:rPr lang="pl-PL" dirty="0"/>
              <a:t> </a:t>
            </a:r>
            <a:r>
              <a:rPr lang="pl-PL" dirty="0" err="1"/>
              <a:t>years</a:t>
            </a:r>
            <a:r>
              <a:rPr lang="pl-PL" dirty="0"/>
              <a:t>. </a:t>
            </a:r>
            <a:r>
              <a:rPr lang="pl-PL" dirty="0" err="1"/>
              <a:t>Including</a:t>
            </a:r>
            <a:r>
              <a:rPr lang="pl-PL" dirty="0"/>
              <a:t> </a:t>
            </a:r>
            <a:r>
              <a:rPr lang="pl-PL" dirty="0" err="1"/>
              <a:t>those</a:t>
            </a:r>
            <a:r>
              <a:rPr lang="pl-PL" dirty="0"/>
              <a:t> </a:t>
            </a:r>
            <a:r>
              <a:rPr lang="pl-PL" dirty="0" err="1"/>
              <a:t>related</a:t>
            </a:r>
            <a:r>
              <a:rPr lang="pl-PL" dirty="0"/>
              <a:t> to the </a:t>
            </a:r>
            <a:r>
              <a:rPr lang="pl-PL" dirty="0" err="1"/>
              <a:t>emergence</a:t>
            </a:r>
            <a:r>
              <a:rPr lang="pl-PL" dirty="0"/>
              <a:t> of </a:t>
            </a:r>
            <a:r>
              <a:rPr lang="pl-PL" dirty="0" err="1"/>
              <a:t>new</a:t>
            </a:r>
            <a:r>
              <a:rPr lang="pl-PL" dirty="0"/>
              <a:t> </a:t>
            </a:r>
            <a:r>
              <a:rPr lang="pl-PL" dirty="0" err="1"/>
              <a:t>contenders</a:t>
            </a:r>
            <a:r>
              <a:rPr lang="pl-PL" dirty="0"/>
              <a:t> from the </a:t>
            </a:r>
            <a:r>
              <a:rPr lang="pl-PL" dirty="0" err="1"/>
              <a:t>group</a:t>
            </a:r>
            <a:r>
              <a:rPr lang="pl-PL" dirty="0"/>
              <a:t> of post-</a:t>
            </a:r>
            <a:r>
              <a:rPr lang="pl-PL" dirty="0" err="1"/>
              <a:t>communist</a:t>
            </a:r>
            <a:r>
              <a:rPr lang="pl-PL" dirty="0"/>
              <a:t> </a:t>
            </a:r>
            <a:r>
              <a:rPr lang="pl-PL" dirty="0" err="1"/>
              <a:t>states</a:t>
            </a:r>
            <a:r>
              <a:rPr lang="pl-PL" dirty="0"/>
              <a:t>. It </a:t>
            </a:r>
            <a:r>
              <a:rPr lang="pl-PL" dirty="0" err="1"/>
              <a:t>is</a:t>
            </a:r>
            <a:r>
              <a:rPr lang="pl-PL" dirty="0"/>
              <a:t> </a:t>
            </a:r>
            <a:r>
              <a:rPr lang="pl-PL" dirty="0" err="1"/>
              <a:t>worth</a:t>
            </a:r>
            <a:r>
              <a:rPr lang="pl-PL" dirty="0"/>
              <a:t> </a:t>
            </a:r>
            <a:r>
              <a:rPr lang="pl-PL" dirty="0" err="1"/>
              <a:t>recalling</a:t>
            </a:r>
            <a:r>
              <a:rPr lang="pl-PL" dirty="0"/>
              <a:t> </a:t>
            </a:r>
            <a:r>
              <a:rPr lang="pl-PL" dirty="0" err="1"/>
              <a:t>again</a:t>
            </a:r>
            <a:r>
              <a:rPr lang="pl-PL" dirty="0"/>
              <a:t> </a:t>
            </a:r>
            <a:r>
              <a:rPr lang="pl-PL" dirty="0" err="1"/>
              <a:t>that</a:t>
            </a:r>
            <a:r>
              <a:rPr lang="pl-PL" dirty="0"/>
              <a:t> the </a:t>
            </a:r>
            <a:r>
              <a:rPr lang="pl-PL" dirty="0" err="1"/>
              <a:t>political</a:t>
            </a:r>
            <a:r>
              <a:rPr lang="pl-PL" dirty="0"/>
              <a:t> </a:t>
            </a:r>
            <a:r>
              <a:rPr lang="pl-PL" dirty="0" err="1"/>
              <a:t>leaders</a:t>
            </a:r>
            <a:r>
              <a:rPr lang="pl-PL" dirty="0"/>
              <a:t> </a:t>
            </a:r>
            <a:r>
              <a:rPr lang="pl-PL" dirty="0" err="1"/>
              <a:t>themselves</a:t>
            </a:r>
            <a:r>
              <a:rPr lang="pl-PL" dirty="0"/>
              <a:t> of the </a:t>
            </a:r>
            <a:r>
              <a:rPr lang="pl-PL" dirty="0" err="1"/>
              <a:t>signatory</a:t>
            </a:r>
            <a:r>
              <a:rPr lang="pl-PL" dirty="0"/>
              <a:t> </a:t>
            </a:r>
            <a:r>
              <a:rPr lang="pl-PL" dirty="0" err="1"/>
              <a:t>countries</a:t>
            </a:r>
            <a:r>
              <a:rPr lang="pl-PL" dirty="0"/>
              <a:t> </a:t>
            </a:r>
            <a:r>
              <a:rPr lang="pl-PL" dirty="0" err="1"/>
              <a:t>did</a:t>
            </a:r>
            <a:r>
              <a:rPr lang="pl-PL" dirty="0"/>
              <a:t> not </a:t>
            </a:r>
            <a:r>
              <a:rPr lang="pl-PL" dirty="0" err="1"/>
              <a:t>assume</a:t>
            </a:r>
            <a:r>
              <a:rPr lang="pl-PL" dirty="0"/>
              <a:t> </a:t>
            </a:r>
            <a:r>
              <a:rPr lang="pl-PL" dirty="0" err="1"/>
              <a:t>such</a:t>
            </a:r>
            <a:r>
              <a:rPr lang="pl-PL" dirty="0"/>
              <a:t> a </a:t>
            </a:r>
            <a:r>
              <a:rPr lang="pl-PL" dirty="0" err="1"/>
              <a:t>dynamic</a:t>
            </a:r>
            <a:r>
              <a:rPr lang="pl-PL" dirty="0"/>
              <a:t> </a:t>
            </a:r>
            <a:r>
              <a:rPr lang="pl-PL" dirty="0" err="1"/>
              <a:t>situation</a:t>
            </a:r>
            <a:r>
              <a:rPr lang="pl-PL" dirty="0"/>
              <a:t> by </a:t>
            </a:r>
            <a:r>
              <a:rPr lang="pl-PL" dirty="0" err="1"/>
              <a:t>sending</a:t>
            </a:r>
            <a:r>
              <a:rPr lang="pl-PL" dirty="0"/>
              <a:t> </a:t>
            </a:r>
            <a:r>
              <a:rPr lang="pl-PL" dirty="0" err="1"/>
              <a:t>only</a:t>
            </a:r>
            <a:r>
              <a:rPr lang="pl-PL" dirty="0"/>
              <a:t> </a:t>
            </a:r>
            <a:r>
              <a:rPr lang="pl-PL" dirty="0" err="1"/>
              <a:t>their</a:t>
            </a:r>
            <a:r>
              <a:rPr lang="pl-PL" dirty="0"/>
              <a:t> vice </a:t>
            </a:r>
            <a:r>
              <a:rPr lang="pl-PL" dirty="0" err="1"/>
              <a:t>ministers</a:t>
            </a:r>
            <a:r>
              <a:rPr lang="pl-PL" dirty="0"/>
              <a:t> to </a:t>
            </a:r>
            <a:r>
              <a:rPr lang="pl-PL" dirty="0" err="1"/>
              <a:t>sign</a:t>
            </a:r>
            <a:r>
              <a:rPr lang="pl-PL" dirty="0"/>
              <a:t> the </a:t>
            </a:r>
            <a:r>
              <a:rPr lang="pl-PL" dirty="0" err="1"/>
              <a:t>agreement</a:t>
            </a:r>
            <a:r>
              <a:rPr lang="pl-PL" dirty="0"/>
              <a:t>. The </a:t>
            </a:r>
            <a:r>
              <a:rPr lang="pl-PL" dirty="0" err="1"/>
              <a:t>effects</a:t>
            </a:r>
            <a:r>
              <a:rPr lang="pl-PL" dirty="0"/>
              <a:t> </a:t>
            </a:r>
            <a:r>
              <a:rPr lang="pl-PL" dirty="0" err="1"/>
              <a:t>have</a:t>
            </a:r>
            <a:r>
              <a:rPr lang="pl-PL" dirty="0"/>
              <a:t> </a:t>
            </a:r>
            <a:r>
              <a:rPr lang="pl-PL" dirty="0" err="1"/>
              <a:t>surpassed</a:t>
            </a:r>
            <a:r>
              <a:rPr lang="pl-PL" dirty="0"/>
              <a:t> </a:t>
            </a:r>
            <a:r>
              <a:rPr lang="pl-PL" dirty="0" err="1"/>
              <a:t>all</a:t>
            </a:r>
            <a:r>
              <a:rPr lang="pl-PL" dirty="0"/>
              <a:t> </a:t>
            </a:r>
            <a:r>
              <a:rPr lang="pl-PL" dirty="0" err="1"/>
              <a:t>expectations</a:t>
            </a:r>
            <a:r>
              <a:rPr lang="pl-PL" dirty="0"/>
              <a:t>.</a:t>
            </a:r>
          </a:p>
        </p:txBody>
      </p:sp>
    </p:spTree>
    <p:extLst>
      <p:ext uri="{BB962C8B-B14F-4D97-AF65-F5344CB8AC3E}">
        <p14:creationId xmlns:p14="http://schemas.microsoft.com/office/powerpoint/2010/main" val="429281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by </a:t>
            </a:r>
            <a:r>
              <a:rPr lang="pl-PL" dirty="0" err="1"/>
              <a:t>European</a:t>
            </a:r>
            <a:r>
              <a:rPr lang="pl-PL" dirty="0"/>
              <a:t> </a:t>
            </a:r>
            <a:r>
              <a:rPr lang="pl-PL" dirty="0" err="1"/>
              <a:t>Commission</a:t>
            </a:r>
            <a:endParaRPr lang="pl-PL" dirty="0"/>
          </a:p>
        </p:txBody>
      </p:sp>
      <p:sp>
        <p:nvSpPr>
          <p:cNvPr id="3" name="Symbol zastępczy zawartości 2"/>
          <p:cNvSpPr>
            <a:spLocks noGrp="1"/>
          </p:cNvSpPr>
          <p:nvPr>
            <p:ph idx="1"/>
          </p:nvPr>
        </p:nvSpPr>
        <p:spPr/>
        <p:txBody>
          <a:bodyPr/>
          <a:lstStyle/>
          <a:p>
            <a:r>
              <a:rPr lang="pl-PL" dirty="0" err="1"/>
              <a:t>European</a:t>
            </a:r>
            <a:r>
              <a:rPr lang="pl-PL" dirty="0"/>
              <a:t> </a:t>
            </a:r>
            <a:r>
              <a:rPr lang="pl-PL" dirty="0" err="1"/>
              <a:t>Commission</a:t>
            </a:r>
            <a:r>
              <a:rPr lang="pl-PL" dirty="0"/>
              <a:t> </a:t>
            </a:r>
            <a:r>
              <a:rPr lang="pl-PL" dirty="0" err="1"/>
              <a:t>about</a:t>
            </a:r>
            <a:r>
              <a:rPr lang="pl-PL" dirty="0"/>
              <a:t> </a:t>
            </a:r>
            <a:r>
              <a:rPr lang="pl-PL" dirty="0" err="1"/>
              <a:t>Schnegen</a:t>
            </a:r>
            <a:r>
              <a:rPr lang="pl-PL" dirty="0"/>
              <a:t> </a:t>
            </a:r>
            <a:r>
              <a:rPr lang="pl-PL" dirty="0" err="1"/>
              <a:t>Area</a:t>
            </a:r>
            <a:r>
              <a:rPr lang="pl-PL" dirty="0"/>
              <a:t>:</a:t>
            </a:r>
          </a:p>
          <a:p>
            <a:pPr marL="0" indent="0">
              <a:buNone/>
            </a:pPr>
            <a:r>
              <a:rPr lang="en-US" b="1" dirty="0"/>
              <a:t>Schengen Area - European Union Home Affairs</a:t>
            </a:r>
            <a:r>
              <a:rPr lang="pl-PL" b="1" dirty="0"/>
              <a:t> (film)</a:t>
            </a:r>
          </a:p>
          <a:p>
            <a:pPr marL="0" indent="0">
              <a:buNone/>
            </a:pPr>
            <a:r>
              <a:rPr lang="en-US" b="1" dirty="0"/>
              <a:t>https://www.youtube.com/watch?v=uz4vlS1QGhw</a:t>
            </a:r>
          </a:p>
          <a:p>
            <a:endParaRPr lang="pl-PL" dirty="0"/>
          </a:p>
          <a:p>
            <a:endParaRPr lang="pl-PL" dirty="0"/>
          </a:p>
        </p:txBody>
      </p:sp>
    </p:spTree>
    <p:extLst>
      <p:ext uri="{BB962C8B-B14F-4D97-AF65-F5344CB8AC3E}">
        <p14:creationId xmlns:p14="http://schemas.microsoft.com/office/powerpoint/2010/main" val="74457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village</a:t>
            </a:r>
            <a:endParaRPr lang="pl-PL" dirty="0"/>
          </a:p>
        </p:txBody>
      </p:sp>
      <p:pic>
        <p:nvPicPr>
          <p:cNvPr id="4" name="Symbol zastępczy zawartości 3"/>
          <p:cNvPicPr>
            <a:picLocks noGrp="1" noChangeAspect="1"/>
          </p:cNvPicPr>
          <p:nvPr>
            <p:ph idx="1"/>
          </p:nvPr>
        </p:nvPicPr>
        <p:blipFill>
          <a:blip r:embed="rId2"/>
          <a:stretch>
            <a:fillRect/>
          </a:stretch>
        </p:blipFill>
        <p:spPr>
          <a:xfrm>
            <a:off x="2294402" y="2336800"/>
            <a:ext cx="6387171" cy="3598863"/>
          </a:xfrm>
          <a:prstGeom prst="rect">
            <a:avLst/>
          </a:prstGeom>
        </p:spPr>
      </p:pic>
    </p:spTree>
    <p:extLst>
      <p:ext uri="{BB962C8B-B14F-4D97-AF65-F5344CB8AC3E}">
        <p14:creationId xmlns:p14="http://schemas.microsoft.com/office/powerpoint/2010/main" val="348467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Agreement – 14th </a:t>
            </a:r>
            <a:r>
              <a:rPr lang="pl-PL" dirty="0" err="1"/>
              <a:t>June</a:t>
            </a:r>
            <a:r>
              <a:rPr lang="pl-PL" dirty="0"/>
              <a:t> 1985</a:t>
            </a:r>
          </a:p>
        </p:txBody>
      </p:sp>
      <p:pic>
        <p:nvPicPr>
          <p:cNvPr id="4" name="Symbol zastępczy zawartości 3"/>
          <p:cNvPicPr>
            <a:picLocks noGrp="1" noChangeAspect="1"/>
          </p:cNvPicPr>
          <p:nvPr>
            <p:ph idx="1"/>
          </p:nvPr>
        </p:nvPicPr>
        <p:blipFill>
          <a:blip r:embed="rId2"/>
          <a:stretch>
            <a:fillRect/>
          </a:stretch>
        </p:blipFill>
        <p:spPr>
          <a:xfrm>
            <a:off x="2671949" y="2241797"/>
            <a:ext cx="6041925" cy="4021657"/>
          </a:xfrm>
          <a:prstGeom prst="rect">
            <a:avLst/>
          </a:prstGeom>
        </p:spPr>
      </p:pic>
    </p:spTree>
    <p:extLst>
      <p:ext uri="{BB962C8B-B14F-4D97-AF65-F5344CB8AC3E}">
        <p14:creationId xmlns:p14="http://schemas.microsoft.com/office/powerpoint/2010/main" val="3362633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castle</a:t>
            </a:r>
            <a:endParaRPr lang="pl-PL" dirty="0"/>
          </a:p>
        </p:txBody>
      </p:sp>
      <p:pic>
        <p:nvPicPr>
          <p:cNvPr id="4" name="Symbol zastępczy zawartości 3"/>
          <p:cNvPicPr>
            <a:picLocks noGrp="1" noChangeAspect="1"/>
          </p:cNvPicPr>
          <p:nvPr>
            <p:ph idx="1"/>
          </p:nvPr>
        </p:nvPicPr>
        <p:blipFill>
          <a:blip r:embed="rId2"/>
          <a:stretch>
            <a:fillRect/>
          </a:stretch>
        </p:blipFill>
        <p:spPr>
          <a:xfrm>
            <a:off x="2624447" y="2099244"/>
            <a:ext cx="6099567" cy="4155330"/>
          </a:xfrm>
          <a:prstGeom prst="rect">
            <a:avLst/>
          </a:prstGeom>
        </p:spPr>
      </p:pic>
    </p:spTree>
    <p:extLst>
      <p:ext uri="{BB962C8B-B14F-4D97-AF65-F5344CB8AC3E}">
        <p14:creationId xmlns:p14="http://schemas.microsoft.com/office/powerpoint/2010/main" val="29663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vineyards</a:t>
            </a:r>
            <a:endParaRPr lang="pl-PL" dirty="0"/>
          </a:p>
        </p:txBody>
      </p:sp>
      <p:pic>
        <p:nvPicPr>
          <p:cNvPr id="4" name="Symbol zastępczy zawartości 3"/>
          <p:cNvPicPr>
            <a:picLocks noGrp="1" noChangeAspect="1"/>
          </p:cNvPicPr>
          <p:nvPr>
            <p:ph idx="1"/>
          </p:nvPr>
        </p:nvPicPr>
        <p:blipFill>
          <a:blip r:embed="rId2"/>
          <a:stretch>
            <a:fillRect/>
          </a:stretch>
        </p:blipFill>
        <p:spPr>
          <a:xfrm>
            <a:off x="2733361" y="2167895"/>
            <a:ext cx="5507780" cy="4130835"/>
          </a:xfrm>
          <a:prstGeom prst="rect">
            <a:avLst/>
          </a:prstGeom>
        </p:spPr>
      </p:pic>
    </p:spTree>
    <p:extLst>
      <p:ext uri="{BB962C8B-B14F-4D97-AF65-F5344CB8AC3E}">
        <p14:creationId xmlns:p14="http://schemas.microsoft.com/office/powerpoint/2010/main" val="202185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wines</a:t>
            </a:r>
            <a:r>
              <a:rPr lang="pl-PL" dirty="0"/>
              <a:t> </a:t>
            </a:r>
            <a:r>
              <a:rPr lang="pl-PL" dirty="0" err="1"/>
              <a:t>made</a:t>
            </a:r>
            <a:r>
              <a:rPr lang="pl-PL" dirty="0"/>
              <a:t> from </a:t>
            </a:r>
            <a:r>
              <a:rPr lang="pl-PL" dirty="0" err="1"/>
              <a:t>grapes</a:t>
            </a:r>
            <a:r>
              <a:rPr lang="pl-PL" dirty="0"/>
              <a:t> </a:t>
            </a:r>
            <a:r>
              <a:rPr lang="pl-PL" dirty="0" err="1"/>
              <a:t>grown</a:t>
            </a:r>
            <a:r>
              <a:rPr lang="pl-PL" dirty="0"/>
              <a:t> in </a:t>
            </a:r>
            <a:br>
              <a:rPr lang="pl-PL" dirty="0"/>
            </a:br>
            <a:r>
              <a:rPr lang="pl-PL" dirty="0"/>
              <a:t>3 </a:t>
            </a:r>
            <a:r>
              <a:rPr lang="pl-PL" dirty="0" err="1"/>
              <a:t>countries</a:t>
            </a:r>
            <a:endParaRPr lang="pl-PL" dirty="0"/>
          </a:p>
        </p:txBody>
      </p:sp>
      <p:sp>
        <p:nvSpPr>
          <p:cNvPr id="3" name="Symbol zastępczy zawartości 2"/>
          <p:cNvSpPr>
            <a:spLocks noGrp="1"/>
          </p:cNvSpPr>
          <p:nvPr>
            <p:ph idx="1"/>
          </p:nvPr>
        </p:nvSpPr>
        <p:spPr/>
        <p:txBody>
          <a:bodyPr/>
          <a:lstStyle/>
          <a:p>
            <a:r>
              <a:rPr lang="pl-PL" dirty="0"/>
              <a:t>With </a:t>
            </a:r>
            <a:r>
              <a:rPr lang="pl-PL" dirty="0" err="1"/>
              <a:t>its</a:t>
            </a:r>
            <a:r>
              <a:rPr lang="pl-PL" dirty="0"/>
              <a:t> </a:t>
            </a:r>
            <a:r>
              <a:rPr lang="pl-PL" dirty="0" err="1"/>
              <a:t>unique</a:t>
            </a:r>
            <a:r>
              <a:rPr lang="pl-PL" dirty="0"/>
              <a:t> </a:t>
            </a:r>
            <a:r>
              <a:rPr lang="pl-PL" dirty="0" err="1"/>
              <a:t>position</a:t>
            </a:r>
            <a:r>
              <a:rPr lang="pl-PL" dirty="0"/>
              <a:t> in the Three </a:t>
            </a:r>
            <a:r>
              <a:rPr lang="pl-PL" dirty="0" err="1"/>
              <a:t>Border</a:t>
            </a:r>
            <a:r>
              <a:rPr lang="pl-PL" dirty="0"/>
              <a:t> Region, </a:t>
            </a:r>
            <a:r>
              <a:rPr lang="pl-PL" dirty="0" err="1"/>
              <a:t>Schengen</a:t>
            </a:r>
            <a:r>
              <a:rPr lang="pl-PL" dirty="0"/>
              <a:t> </a:t>
            </a:r>
            <a:r>
              <a:rPr lang="pl-PL" dirty="0" err="1"/>
              <a:t>will</a:t>
            </a:r>
            <a:r>
              <a:rPr lang="pl-PL" dirty="0"/>
              <a:t> </a:t>
            </a:r>
            <a:r>
              <a:rPr lang="pl-PL" dirty="0" err="1"/>
              <a:t>provide</a:t>
            </a:r>
            <a:r>
              <a:rPr lang="pl-PL" dirty="0"/>
              <a:t> </a:t>
            </a:r>
            <a:r>
              <a:rPr lang="pl-PL" dirty="0" err="1"/>
              <a:t>you</a:t>
            </a:r>
            <a:r>
              <a:rPr lang="pl-PL" dirty="0"/>
              <a:t> with a </a:t>
            </a:r>
            <a:r>
              <a:rPr lang="pl-PL" dirty="0" err="1"/>
              <a:t>first-hand</a:t>
            </a:r>
            <a:r>
              <a:rPr lang="pl-PL" dirty="0"/>
              <a:t> </a:t>
            </a:r>
            <a:r>
              <a:rPr lang="pl-PL" dirty="0" err="1"/>
              <a:t>experience</a:t>
            </a:r>
            <a:r>
              <a:rPr lang="pl-PL" dirty="0"/>
              <a:t> of the </a:t>
            </a:r>
            <a:r>
              <a:rPr lang="pl-PL" dirty="0" err="1"/>
              <a:t>European</a:t>
            </a:r>
            <a:r>
              <a:rPr lang="pl-PL" dirty="0"/>
              <a:t> </a:t>
            </a:r>
            <a:r>
              <a:rPr lang="pl-PL" dirty="0" err="1"/>
              <a:t>spirit</a:t>
            </a:r>
            <a:r>
              <a:rPr lang="pl-PL" dirty="0"/>
              <a:t> - </a:t>
            </a:r>
            <a:r>
              <a:rPr lang="pl-PL" dirty="0" err="1"/>
              <a:t>its</a:t>
            </a:r>
            <a:r>
              <a:rPr lang="pl-PL" dirty="0"/>
              <a:t> </a:t>
            </a:r>
            <a:r>
              <a:rPr lang="pl-PL" dirty="0" err="1"/>
              <a:t>award-winning</a:t>
            </a:r>
            <a:r>
              <a:rPr lang="pl-PL" dirty="0"/>
              <a:t> </a:t>
            </a:r>
            <a:r>
              <a:rPr lang="pl-PL" dirty="0" err="1"/>
              <a:t>wines</a:t>
            </a:r>
            <a:r>
              <a:rPr lang="pl-PL" dirty="0"/>
              <a:t>, </a:t>
            </a:r>
            <a:r>
              <a:rPr lang="pl-PL" dirty="0" err="1"/>
              <a:t>made</a:t>
            </a:r>
            <a:r>
              <a:rPr lang="pl-PL" dirty="0"/>
              <a:t> from </a:t>
            </a:r>
            <a:r>
              <a:rPr lang="pl-PL" dirty="0" err="1"/>
              <a:t>grapes</a:t>
            </a:r>
            <a:r>
              <a:rPr lang="pl-PL" dirty="0"/>
              <a:t> </a:t>
            </a:r>
            <a:r>
              <a:rPr lang="pl-PL" dirty="0" err="1"/>
              <a:t>grown</a:t>
            </a:r>
            <a:r>
              <a:rPr lang="pl-PL" dirty="0"/>
              <a:t> in </a:t>
            </a:r>
            <a:r>
              <a:rPr lang="pl-PL" dirty="0" err="1"/>
              <a:t>three</a:t>
            </a:r>
            <a:r>
              <a:rPr lang="pl-PL" dirty="0"/>
              <a:t> </a:t>
            </a:r>
            <a:r>
              <a:rPr lang="pl-PL" dirty="0" err="1"/>
              <a:t>countries</a:t>
            </a:r>
            <a:r>
              <a:rPr lang="pl-PL" dirty="0"/>
              <a:t>.</a:t>
            </a:r>
          </a:p>
        </p:txBody>
      </p:sp>
    </p:spTree>
    <p:extLst>
      <p:ext uri="{BB962C8B-B14F-4D97-AF65-F5344CB8AC3E}">
        <p14:creationId xmlns:p14="http://schemas.microsoft.com/office/powerpoint/2010/main" val="185122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wines</a:t>
            </a:r>
            <a:r>
              <a:rPr lang="pl-PL" dirty="0"/>
              <a:t>- the most </a:t>
            </a:r>
            <a:r>
              <a:rPr lang="pl-PL" dirty="0" err="1"/>
              <a:t>politicized</a:t>
            </a:r>
            <a:r>
              <a:rPr lang="pl-PL" dirty="0"/>
              <a:t> </a:t>
            </a:r>
            <a:r>
              <a:rPr lang="pl-PL" dirty="0" err="1"/>
              <a:t>wines</a:t>
            </a:r>
            <a:r>
              <a:rPr lang="pl-PL" dirty="0"/>
              <a:t> in the </a:t>
            </a:r>
            <a:r>
              <a:rPr lang="pl-PL" dirty="0" err="1"/>
              <a:t>world</a:t>
            </a:r>
            <a:r>
              <a:rPr lang="pl-PL" dirty="0"/>
              <a:t> </a:t>
            </a:r>
          </a:p>
        </p:txBody>
      </p:sp>
      <p:pic>
        <p:nvPicPr>
          <p:cNvPr id="4" name="Symbol zastępczy zawartości 3"/>
          <p:cNvPicPr>
            <a:picLocks noGrp="1" noChangeAspect="1"/>
          </p:cNvPicPr>
          <p:nvPr>
            <p:ph idx="1"/>
          </p:nvPr>
        </p:nvPicPr>
        <p:blipFill>
          <a:blip r:embed="rId2"/>
          <a:stretch>
            <a:fillRect/>
          </a:stretch>
        </p:blipFill>
        <p:spPr>
          <a:xfrm>
            <a:off x="207034" y="2312570"/>
            <a:ext cx="3001992" cy="3001992"/>
          </a:xfrm>
          <a:prstGeom prst="rect">
            <a:avLst/>
          </a:prstGeom>
        </p:spPr>
      </p:pic>
      <p:pic>
        <p:nvPicPr>
          <p:cNvPr id="5" name="Obraz 4"/>
          <p:cNvPicPr>
            <a:picLocks noChangeAspect="1"/>
          </p:cNvPicPr>
          <p:nvPr/>
        </p:nvPicPr>
        <p:blipFill>
          <a:blip r:embed="rId3"/>
          <a:stretch>
            <a:fillRect/>
          </a:stretch>
        </p:blipFill>
        <p:spPr>
          <a:xfrm>
            <a:off x="3444241" y="2096219"/>
            <a:ext cx="3325159" cy="4374312"/>
          </a:xfrm>
          <a:prstGeom prst="rect">
            <a:avLst/>
          </a:prstGeom>
        </p:spPr>
      </p:pic>
      <p:pic>
        <p:nvPicPr>
          <p:cNvPr id="6" name="Obraz 5"/>
          <p:cNvPicPr>
            <a:picLocks noChangeAspect="1"/>
          </p:cNvPicPr>
          <p:nvPr/>
        </p:nvPicPr>
        <p:blipFill>
          <a:blip r:embed="rId4"/>
          <a:stretch>
            <a:fillRect/>
          </a:stretch>
        </p:blipFill>
        <p:spPr>
          <a:xfrm>
            <a:off x="7603481" y="2182796"/>
            <a:ext cx="2817228" cy="3757478"/>
          </a:xfrm>
          <a:prstGeom prst="rect">
            <a:avLst/>
          </a:prstGeom>
        </p:spPr>
      </p:pic>
    </p:spTree>
    <p:extLst>
      <p:ext uri="{BB962C8B-B14F-4D97-AF65-F5344CB8AC3E}">
        <p14:creationId xmlns:p14="http://schemas.microsoft.com/office/powerpoint/2010/main" val="133416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monument</a:t>
            </a:r>
          </a:p>
        </p:txBody>
      </p:sp>
      <p:sp>
        <p:nvSpPr>
          <p:cNvPr id="3" name="Symbol zastępczy zawartości 2"/>
          <p:cNvSpPr>
            <a:spLocks noGrp="1"/>
          </p:cNvSpPr>
          <p:nvPr>
            <p:ph idx="1"/>
          </p:nvPr>
        </p:nvSpPr>
        <p:spPr/>
        <p:txBody>
          <a:bodyPr/>
          <a:lstStyle/>
          <a:p>
            <a:endParaRPr lang="pl-PL" dirty="0"/>
          </a:p>
        </p:txBody>
      </p:sp>
      <p:pic>
        <p:nvPicPr>
          <p:cNvPr id="4" name="Obraz 3"/>
          <p:cNvPicPr>
            <a:picLocks noChangeAspect="1"/>
          </p:cNvPicPr>
          <p:nvPr/>
        </p:nvPicPr>
        <p:blipFill>
          <a:blip r:embed="rId2"/>
          <a:stretch>
            <a:fillRect/>
          </a:stretch>
        </p:blipFill>
        <p:spPr>
          <a:xfrm>
            <a:off x="974426" y="1834166"/>
            <a:ext cx="6677555" cy="4915708"/>
          </a:xfrm>
          <a:prstGeom prst="rect">
            <a:avLst/>
          </a:prstGeom>
        </p:spPr>
      </p:pic>
    </p:spTree>
    <p:extLst>
      <p:ext uri="{BB962C8B-B14F-4D97-AF65-F5344CB8AC3E}">
        <p14:creationId xmlns:p14="http://schemas.microsoft.com/office/powerpoint/2010/main" val="33334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Monument '</a:t>
            </a:r>
            <a:r>
              <a:rPr lang="pl-PL" b="1" dirty="0" err="1"/>
              <a:t>Schengen</a:t>
            </a:r>
            <a:r>
              <a:rPr lang="pl-PL" b="1" dirty="0"/>
              <a:t> </a:t>
            </a:r>
            <a:r>
              <a:rPr lang="pl-PL" b="1" dirty="0" err="1"/>
              <a:t>Agreements</a:t>
            </a:r>
            <a:r>
              <a:rPr lang="pl-PL" b="1" dirty="0"/>
              <a:t>'</a:t>
            </a:r>
            <a:endParaRPr lang="pl-PL" dirty="0"/>
          </a:p>
        </p:txBody>
      </p:sp>
      <p:sp>
        <p:nvSpPr>
          <p:cNvPr id="3" name="Symbol zastępczy zawartości 2"/>
          <p:cNvSpPr>
            <a:spLocks noGrp="1"/>
          </p:cNvSpPr>
          <p:nvPr>
            <p:ph idx="1"/>
          </p:nvPr>
        </p:nvSpPr>
        <p:spPr/>
        <p:txBody>
          <a:bodyPr/>
          <a:lstStyle/>
          <a:p>
            <a:r>
              <a:rPr lang="pl-PL" dirty="0"/>
              <a:t>On the </a:t>
            </a:r>
            <a:r>
              <a:rPr lang="pl-PL" dirty="0" err="1"/>
              <a:t>esplanade</a:t>
            </a:r>
            <a:r>
              <a:rPr lang="pl-PL" dirty="0"/>
              <a:t> </a:t>
            </a:r>
            <a:r>
              <a:rPr lang="pl-PL" dirty="0" err="1"/>
              <a:t>along</a:t>
            </a:r>
            <a:r>
              <a:rPr lang="pl-PL" dirty="0"/>
              <a:t> the </a:t>
            </a:r>
            <a:r>
              <a:rPr lang="pl-PL" dirty="0" err="1"/>
              <a:t>Moselle</a:t>
            </a:r>
            <a:r>
              <a:rPr lang="pl-PL" dirty="0"/>
              <a:t> in </a:t>
            </a:r>
            <a:r>
              <a:rPr lang="pl-PL" dirty="0" err="1"/>
              <a:t>Schengen</a:t>
            </a:r>
            <a:r>
              <a:rPr lang="pl-PL" dirty="0"/>
              <a:t>, 3 </a:t>
            </a:r>
            <a:r>
              <a:rPr lang="pl-PL" dirty="0" err="1"/>
              <a:t>steel</a:t>
            </a:r>
            <a:r>
              <a:rPr lang="pl-PL" dirty="0"/>
              <a:t> </a:t>
            </a:r>
            <a:r>
              <a:rPr lang="pl-PL" dirty="0" err="1"/>
              <a:t>pillars</a:t>
            </a:r>
            <a:r>
              <a:rPr lang="pl-PL" dirty="0"/>
              <a:t> </a:t>
            </a:r>
            <a:r>
              <a:rPr lang="pl-PL" dirty="0" err="1"/>
              <a:t>commemorate</a:t>
            </a:r>
            <a:r>
              <a:rPr lang="pl-PL" dirty="0"/>
              <a:t> the </a:t>
            </a:r>
            <a:r>
              <a:rPr lang="pl-PL" dirty="0" err="1"/>
              <a:t>signature</a:t>
            </a:r>
            <a:r>
              <a:rPr lang="pl-PL" dirty="0"/>
              <a:t> of the </a:t>
            </a:r>
            <a:r>
              <a:rPr lang="pl-PL" dirty="0" err="1"/>
              <a:t>Schengen</a:t>
            </a:r>
            <a:r>
              <a:rPr lang="pl-PL" dirty="0"/>
              <a:t> </a:t>
            </a:r>
            <a:r>
              <a:rPr lang="pl-PL" dirty="0" err="1"/>
              <a:t>Agreements</a:t>
            </a:r>
            <a:r>
              <a:rPr lang="pl-PL" dirty="0"/>
              <a:t> in 1985 and 1990. </a:t>
            </a:r>
          </a:p>
          <a:p>
            <a:r>
              <a:rPr lang="pl-PL" dirty="0"/>
              <a:t>The </a:t>
            </a:r>
            <a:r>
              <a:rPr lang="pl-PL" dirty="0" err="1"/>
              <a:t>wine-growing</a:t>
            </a:r>
            <a:r>
              <a:rPr lang="pl-PL" dirty="0"/>
              <a:t> </a:t>
            </a:r>
            <a:r>
              <a:rPr lang="pl-PL" dirty="0" err="1"/>
              <a:t>village</a:t>
            </a:r>
            <a:r>
              <a:rPr lang="pl-PL" dirty="0"/>
              <a:t> of </a:t>
            </a:r>
            <a:r>
              <a:rPr lang="pl-PL" dirty="0" err="1"/>
              <a:t>Schengen</a:t>
            </a:r>
            <a:r>
              <a:rPr lang="pl-PL" dirty="0"/>
              <a:t> was </a:t>
            </a:r>
            <a:r>
              <a:rPr lang="pl-PL" dirty="0" err="1"/>
              <a:t>eventually</a:t>
            </a:r>
            <a:r>
              <a:rPr lang="pl-PL" dirty="0"/>
              <a:t> </a:t>
            </a:r>
            <a:r>
              <a:rPr lang="pl-PL" dirty="0" err="1"/>
              <a:t>chosen</a:t>
            </a:r>
            <a:r>
              <a:rPr lang="pl-PL" dirty="0"/>
              <a:t> for the </a:t>
            </a:r>
            <a:r>
              <a:rPr lang="pl-PL" dirty="0" err="1"/>
              <a:t>signature</a:t>
            </a:r>
            <a:r>
              <a:rPr lang="pl-PL" dirty="0"/>
              <a:t> </a:t>
            </a:r>
            <a:r>
              <a:rPr lang="pl-PL" dirty="0" err="1"/>
              <a:t>ceremony</a:t>
            </a:r>
            <a:r>
              <a:rPr lang="pl-PL" dirty="0"/>
              <a:t> of the </a:t>
            </a:r>
            <a:r>
              <a:rPr lang="pl-PL" dirty="0" err="1"/>
              <a:t>Schengen</a:t>
            </a:r>
            <a:r>
              <a:rPr lang="pl-PL" dirty="0"/>
              <a:t> </a:t>
            </a:r>
            <a:r>
              <a:rPr lang="pl-PL" dirty="0" err="1"/>
              <a:t>Agreements</a:t>
            </a:r>
            <a:r>
              <a:rPr lang="pl-PL" dirty="0"/>
              <a:t> </a:t>
            </a:r>
            <a:r>
              <a:rPr lang="pl-PL" dirty="0" err="1"/>
              <a:t>because</a:t>
            </a:r>
            <a:r>
              <a:rPr lang="pl-PL" dirty="0"/>
              <a:t> </a:t>
            </a:r>
            <a:r>
              <a:rPr lang="pl-PL" dirty="0" err="1"/>
              <a:t>it</a:t>
            </a:r>
            <a:r>
              <a:rPr lang="pl-PL" dirty="0"/>
              <a:t> </a:t>
            </a:r>
            <a:r>
              <a:rPr lang="pl-PL" dirty="0" err="1"/>
              <a:t>is</a:t>
            </a:r>
            <a:r>
              <a:rPr lang="pl-PL" dirty="0"/>
              <a:t> </a:t>
            </a:r>
            <a:r>
              <a:rPr lang="pl-PL" dirty="0" err="1"/>
              <a:t>located</a:t>
            </a:r>
            <a:r>
              <a:rPr lang="pl-PL" dirty="0"/>
              <a:t> on the </a:t>
            </a:r>
            <a:r>
              <a:rPr lang="pl-PL" dirty="0" err="1"/>
              <a:t>border</a:t>
            </a:r>
            <a:r>
              <a:rPr lang="pl-PL" dirty="0"/>
              <a:t> </a:t>
            </a:r>
            <a:r>
              <a:rPr lang="pl-PL" dirty="0" err="1"/>
              <a:t>between</a:t>
            </a:r>
            <a:r>
              <a:rPr lang="pl-PL" dirty="0"/>
              <a:t> France, Germany and the </a:t>
            </a:r>
            <a:r>
              <a:rPr lang="pl-PL" dirty="0" err="1"/>
              <a:t>economic</a:t>
            </a:r>
            <a:r>
              <a:rPr lang="pl-PL" dirty="0"/>
              <a:t> </a:t>
            </a:r>
            <a:r>
              <a:rPr lang="pl-PL" dirty="0" err="1"/>
              <a:t>union</a:t>
            </a:r>
            <a:r>
              <a:rPr lang="pl-PL" dirty="0"/>
              <a:t> Benelux (</a:t>
            </a:r>
            <a:r>
              <a:rPr lang="pl-PL" dirty="0" err="1"/>
              <a:t>thus</a:t>
            </a:r>
            <a:r>
              <a:rPr lang="pl-PL" dirty="0"/>
              <a:t> the </a:t>
            </a:r>
            <a:r>
              <a:rPr lang="pl-PL" dirty="0" err="1"/>
              <a:t>first</a:t>
            </a:r>
            <a:r>
              <a:rPr lang="pl-PL" dirty="0"/>
              <a:t> 5 </a:t>
            </a:r>
            <a:r>
              <a:rPr lang="pl-PL" dirty="0" err="1"/>
              <a:t>signatories</a:t>
            </a:r>
            <a:r>
              <a:rPr lang="pl-PL" dirty="0"/>
              <a:t> of the </a:t>
            </a:r>
            <a:r>
              <a:rPr lang="pl-PL" dirty="0" err="1"/>
              <a:t>protocol</a:t>
            </a:r>
            <a:r>
              <a:rPr lang="pl-PL" dirty="0"/>
              <a:t>).</a:t>
            </a:r>
          </a:p>
        </p:txBody>
      </p:sp>
    </p:spTree>
    <p:extLst>
      <p:ext uri="{BB962C8B-B14F-4D97-AF65-F5344CB8AC3E}">
        <p14:creationId xmlns:p14="http://schemas.microsoft.com/office/powerpoint/2010/main" val="267976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 </a:t>
            </a:r>
            <a:r>
              <a:rPr lang="pl-PL" dirty="0" err="1"/>
              <a:t>associations</a:t>
            </a:r>
            <a:endParaRPr lang="pl-PL" dirty="0"/>
          </a:p>
        </p:txBody>
      </p:sp>
      <p:sp>
        <p:nvSpPr>
          <p:cNvPr id="3" name="Symbol zastępczy zawartości 2"/>
          <p:cNvSpPr>
            <a:spLocks noGrp="1"/>
          </p:cNvSpPr>
          <p:nvPr>
            <p:ph idx="1"/>
          </p:nvPr>
        </p:nvSpPr>
        <p:spPr/>
        <p:txBody>
          <a:bodyPr>
            <a:normAutofit fontScale="92500" lnSpcReduction="20000"/>
          </a:bodyPr>
          <a:lstStyle/>
          <a:p>
            <a:pPr lvl="0"/>
            <a:r>
              <a:rPr lang="pl-PL" dirty="0" err="1"/>
              <a:t>What</a:t>
            </a:r>
            <a:r>
              <a:rPr lang="pl-PL" dirty="0"/>
              <a:t> do </a:t>
            </a:r>
            <a:r>
              <a:rPr lang="pl-PL" dirty="0" err="1"/>
              <a:t>you</a:t>
            </a:r>
            <a:r>
              <a:rPr lang="pl-PL" dirty="0"/>
              <a:t> </a:t>
            </a:r>
            <a:r>
              <a:rPr lang="pl-PL" dirty="0" err="1"/>
              <a:t>have</a:t>
            </a:r>
            <a:r>
              <a:rPr lang="pl-PL" dirty="0"/>
              <a:t> on </a:t>
            </a:r>
            <a:r>
              <a:rPr lang="pl-PL" dirty="0" err="1"/>
              <a:t>your</a:t>
            </a:r>
            <a:r>
              <a:rPr lang="pl-PL" dirty="0"/>
              <a:t> </a:t>
            </a:r>
            <a:r>
              <a:rPr lang="pl-PL" dirty="0" err="1"/>
              <a:t>mind</a:t>
            </a:r>
            <a:r>
              <a:rPr lang="pl-PL" dirty="0"/>
              <a:t> </a:t>
            </a:r>
            <a:r>
              <a:rPr lang="pl-PL" dirty="0" err="1"/>
              <a:t>when</a:t>
            </a:r>
            <a:r>
              <a:rPr lang="pl-PL" dirty="0"/>
              <a:t> I </a:t>
            </a:r>
            <a:r>
              <a:rPr lang="pl-PL" dirty="0" err="1"/>
              <a:t>say</a:t>
            </a:r>
            <a:r>
              <a:rPr lang="pl-PL" dirty="0"/>
              <a:t> „</a:t>
            </a:r>
            <a:r>
              <a:rPr lang="pl-PL" dirty="0" err="1"/>
              <a:t>Schengen</a:t>
            </a:r>
            <a:r>
              <a:rPr lang="pl-PL" dirty="0"/>
              <a:t>”, </a:t>
            </a:r>
            <a:r>
              <a:rPr lang="pl-PL" dirty="0" err="1"/>
              <a:t>have</a:t>
            </a:r>
            <a:r>
              <a:rPr lang="pl-PL" dirty="0"/>
              <a:t> </a:t>
            </a:r>
            <a:r>
              <a:rPr lang="pl-PL" dirty="0" err="1"/>
              <a:t>you</a:t>
            </a:r>
            <a:r>
              <a:rPr lang="pl-PL" dirty="0"/>
              <a:t> </a:t>
            </a:r>
            <a:r>
              <a:rPr lang="pl-PL" dirty="0" err="1"/>
              <a:t>got</a:t>
            </a:r>
            <a:r>
              <a:rPr lang="pl-PL" dirty="0"/>
              <a:t> </a:t>
            </a:r>
            <a:r>
              <a:rPr lang="pl-PL" dirty="0" err="1"/>
              <a:t>any</a:t>
            </a:r>
            <a:r>
              <a:rPr lang="pl-PL" dirty="0"/>
              <a:t> </a:t>
            </a:r>
            <a:r>
              <a:rPr lang="pl-PL" dirty="0" err="1"/>
              <a:t>associations</a:t>
            </a:r>
            <a:r>
              <a:rPr lang="pl-PL" dirty="0"/>
              <a:t> ?</a:t>
            </a:r>
          </a:p>
          <a:p>
            <a:r>
              <a:rPr lang="pl-PL" dirty="0"/>
              <a:t>- </a:t>
            </a:r>
            <a:r>
              <a:rPr lang="pl-PL" dirty="0" err="1"/>
              <a:t>borders</a:t>
            </a:r>
            <a:r>
              <a:rPr lang="pl-PL" dirty="0"/>
              <a:t>,</a:t>
            </a:r>
          </a:p>
          <a:p>
            <a:r>
              <a:rPr lang="pl-PL" dirty="0"/>
              <a:t>- </a:t>
            </a:r>
            <a:r>
              <a:rPr lang="pl-PL" dirty="0" err="1"/>
              <a:t>control</a:t>
            </a:r>
            <a:r>
              <a:rPr lang="pl-PL" dirty="0"/>
              <a:t>,</a:t>
            </a:r>
          </a:p>
          <a:p>
            <a:r>
              <a:rPr lang="pl-PL" dirty="0"/>
              <a:t>- </a:t>
            </a:r>
            <a:r>
              <a:rPr lang="pl-PL" dirty="0" err="1"/>
              <a:t>village</a:t>
            </a:r>
            <a:r>
              <a:rPr lang="pl-PL" dirty="0"/>
              <a:t> in </a:t>
            </a:r>
            <a:r>
              <a:rPr lang="pl-PL" dirty="0" err="1"/>
              <a:t>Luxembourg</a:t>
            </a:r>
            <a:r>
              <a:rPr lang="pl-PL" dirty="0"/>
              <a:t>,</a:t>
            </a:r>
          </a:p>
          <a:p>
            <a:r>
              <a:rPr lang="pl-PL" dirty="0"/>
              <a:t>- </a:t>
            </a:r>
            <a:r>
              <a:rPr lang="pl-PL" dirty="0" err="1"/>
              <a:t>Luxembourg</a:t>
            </a:r>
            <a:r>
              <a:rPr lang="pl-PL" dirty="0"/>
              <a:t>-France-Germany tri-</a:t>
            </a:r>
            <a:r>
              <a:rPr lang="pl-PL" dirty="0" err="1"/>
              <a:t>border</a:t>
            </a:r>
            <a:r>
              <a:rPr lang="pl-PL" dirty="0"/>
              <a:t> </a:t>
            </a:r>
            <a:r>
              <a:rPr lang="pl-PL" dirty="0" err="1"/>
              <a:t>area</a:t>
            </a:r>
            <a:r>
              <a:rPr lang="pl-PL" dirty="0"/>
              <a:t> (</a:t>
            </a:r>
            <a:r>
              <a:rPr lang="pl-PL" dirty="0" err="1"/>
              <a:t>tripoint</a:t>
            </a:r>
            <a:r>
              <a:rPr lang="pl-PL" dirty="0"/>
              <a:t>) „</a:t>
            </a:r>
            <a:r>
              <a:rPr lang="pl-PL" dirty="0" err="1"/>
              <a:t>trójstyk</a:t>
            </a:r>
            <a:r>
              <a:rPr lang="pl-PL" dirty="0"/>
              <a:t>” </a:t>
            </a:r>
          </a:p>
          <a:p>
            <a:r>
              <a:rPr lang="pl-PL" dirty="0"/>
              <a:t>- </a:t>
            </a:r>
            <a:r>
              <a:rPr lang="pl-PL" dirty="0" err="1"/>
              <a:t>freedom</a:t>
            </a:r>
            <a:r>
              <a:rPr lang="pl-PL" dirty="0"/>
              <a:t>,</a:t>
            </a:r>
          </a:p>
          <a:p>
            <a:r>
              <a:rPr lang="pl-PL" dirty="0"/>
              <a:t>- </a:t>
            </a:r>
            <a:r>
              <a:rPr lang="pl-PL" dirty="0" err="1"/>
              <a:t>free</a:t>
            </a:r>
            <a:r>
              <a:rPr lang="pl-PL" dirty="0"/>
              <a:t> </a:t>
            </a:r>
            <a:r>
              <a:rPr lang="pl-PL" dirty="0" err="1"/>
              <a:t>movement</a:t>
            </a:r>
            <a:r>
              <a:rPr lang="pl-PL" dirty="0"/>
              <a:t> of </a:t>
            </a:r>
            <a:r>
              <a:rPr lang="pl-PL" dirty="0" err="1"/>
              <a:t>persons</a:t>
            </a:r>
            <a:r>
              <a:rPr lang="pl-PL" dirty="0"/>
              <a:t>,</a:t>
            </a:r>
          </a:p>
          <a:p>
            <a:r>
              <a:rPr lang="pl-PL" dirty="0"/>
              <a:t>- </a:t>
            </a:r>
            <a:r>
              <a:rPr lang="pl-PL" dirty="0" err="1"/>
              <a:t>agreement</a:t>
            </a:r>
            <a:r>
              <a:rPr lang="pl-PL" dirty="0"/>
              <a:t>,</a:t>
            </a:r>
          </a:p>
          <a:p>
            <a:r>
              <a:rPr lang="pl-PL" dirty="0"/>
              <a:t>- </a:t>
            </a:r>
            <a:r>
              <a:rPr lang="pl-PL" dirty="0" err="1"/>
              <a:t>security</a:t>
            </a:r>
            <a:r>
              <a:rPr lang="pl-PL" dirty="0"/>
              <a:t>.</a:t>
            </a:r>
          </a:p>
        </p:txBody>
      </p:sp>
    </p:spTree>
    <p:extLst>
      <p:ext uri="{BB962C8B-B14F-4D97-AF65-F5344CB8AC3E}">
        <p14:creationId xmlns:p14="http://schemas.microsoft.com/office/powerpoint/2010/main" val="184194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How the </a:t>
            </a:r>
            <a:r>
              <a:rPr lang="pl-PL" b="1" dirty="0" err="1"/>
              <a:t>Schengen</a:t>
            </a:r>
            <a:r>
              <a:rPr lang="pl-PL" b="1" dirty="0"/>
              <a:t> </a:t>
            </a:r>
            <a:r>
              <a:rPr lang="pl-PL" b="1" dirty="0" err="1"/>
              <a:t>area</a:t>
            </a:r>
            <a:r>
              <a:rPr lang="pl-PL" b="1" dirty="0"/>
              <a:t> was </a:t>
            </a:r>
            <a:r>
              <a:rPr lang="pl-PL" b="1" dirty="0" err="1"/>
              <a:t>created</a:t>
            </a:r>
            <a:endParaRPr lang="pl-PL" dirty="0"/>
          </a:p>
        </p:txBody>
      </p:sp>
      <p:sp>
        <p:nvSpPr>
          <p:cNvPr id="3" name="Symbol zastępczy zawartości 2"/>
          <p:cNvSpPr>
            <a:spLocks noGrp="1"/>
          </p:cNvSpPr>
          <p:nvPr>
            <p:ph idx="1"/>
          </p:nvPr>
        </p:nvSpPr>
        <p:spPr/>
        <p:txBody>
          <a:bodyPr/>
          <a:lstStyle/>
          <a:p>
            <a:r>
              <a:rPr lang="pl-PL" b="1" dirty="0"/>
              <a:t>How the </a:t>
            </a:r>
            <a:r>
              <a:rPr lang="pl-PL" b="1" dirty="0" err="1"/>
              <a:t>Schengen</a:t>
            </a:r>
            <a:r>
              <a:rPr lang="pl-PL" b="1" dirty="0"/>
              <a:t> </a:t>
            </a:r>
            <a:r>
              <a:rPr lang="pl-PL" b="1" dirty="0" err="1"/>
              <a:t>area</a:t>
            </a:r>
            <a:r>
              <a:rPr lang="pl-PL" b="1" dirty="0"/>
              <a:t> was </a:t>
            </a:r>
            <a:r>
              <a:rPr lang="pl-PL" b="1" dirty="0" err="1"/>
              <a:t>created</a:t>
            </a:r>
            <a:r>
              <a:rPr lang="pl-PL" b="1" dirty="0"/>
              <a:t> - BBC News</a:t>
            </a:r>
            <a:endParaRPr lang="pl-PL" dirty="0"/>
          </a:p>
          <a:p>
            <a:r>
              <a:rPr lang="pl-PL" u="sng" dirty="0">
                <a:hlinkClick r:id="rId2"/>
              </a:rPr>
              <a:t>http://www.bbc.com/news/world-europe-13194723</a:t>
            </a:r>
            <a:endParaRPr lang="pl-PL" dirty="0"/>
          </a:p>
          <a:p>
            <a:endParaRPr lang="pl-PL" dirty="0"/>
          </a:p>
        </p:txBody>
      </p:sp>
    </p:spTree>
    <p:extLst>
      <p:ext uri="{BB962C8B-B14F-4D97-AF65-F5344CB8AC3E}">
        <p14:creationId xmlns:p14="http://schemas.microsoft.com/office/powerpoint/2010/main" val="3550142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European</a:t>
            </a:r>
            <a:r>
              <a:rPr lang="pl-PL" dirty="0"/>
              <a:t> </a:t>
            </a:r>
            <a:r>
              <a:rPr lang="pl-PL" dirty="0" err="1"/>
              <a:t>Museum</a:t>
            </a:r>
            <a:r>
              <a:rPr lang="pl-PL" dirty="0"/>
              <a:t> </a:t>
            </a:r>
            <a:r>
              <a:rPr lang="pl-PL" dirty="0" err="1"/>
              <a:t>Schengen</a:t>
            </a:r>
            <a:endParaRPr lang="pl-PL" dirty="0"/>
          </a:p>
        </p:txBody>
      </p:sp>
      <p:pic>
        <p:nvPicPr>
          <p:cNvPr id="4" name="Symbol zastępczy zawartości 3"/>
          <p:cNvPicPr>
            <a:picLocks noGrp="1" noChangeAspect="1"/>
          </p:cNvPicPr>
          <p:nvPr>
            <p:ph idx="1"/>
          </p:nvPr>
        </p:nvPicPr>
        <p:blipFill>
          <a:blip r:embed="rId2"/>
          <a:stretch>
            <a:fillRect/>
          </a:stretch>
        </p:blipFill>
        <p:spPr>
          <a:xfrm>
            <a:off x="2966893" y="2093206"/>
            <a:ext cx="5383477" cy="3842457"/>
          </a:xfrm>
          <a:prstGeom prst="rect">
            <a:avLst/>
          </a:prstGeom>
        </p:spPr>
      </p:pic>
    </p:spTree>
    <p:extLst>
      <p:ext uri="{BB962C8B-B14F-4D97-AF65-F5344CB8AC3E}">
        <p14:creationId xmlns:p14="http://schemas.microsoft.com/office/powerpoint/2010/main" val="2110825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European</a:t>
            </a:r>
            <a:r>
              <a:rPr lang="pl-PL" dirty="0"/>
              <a:t> </a:t>
            </a:r>
            <a:r>
              <a:rPr lang="pl-PL" dirty="0" err="1"/>
              <a:t>Museum</a:t>
            </a:r>
            <a:r>
              <a:rPr lang="pl-PL" dirty="0"/>
              <a:t> </a:t>
            </a:r>
            <a:r>
              <a:rPr lang="pl-PL" dirty="0" err="1"/>
              <a:t>Schengen</a:t>
            </a:r>
            <a:endParaRPr lang="pl-PL" dirty="0"/>
          </a:p>
        </p:txBody>
      </p:sp>
      <p:pic>
        <p:nvPicPr>
          <p:cNvPr id="4" name="Symbol zastępczy zawartości 3"/>
          <p:cNvPicPr>
            <a:picLocks noGrp="1" noChangeAspect="1"/>
          </p:cNvPicPr>
          <p:nvPr>
            <p:ph idx="1"/>
          </p:nvPr>
        </p:nvPicPr>
        <p:blipFill>
          <a:blip r:embed="rId2"/>
          <a:stretch>
            <a:fillRect/>
          </a:stretch>
        </p:blipFill>
        <p:spPr>
          <a:xfrm>
            <a:off x="3091651" y="1999798"/>
            <a:ext cx="5241466" cy="3935865"/>
          </a:xfrm>
          <a:prstGeom prst="rect">
            <a:avLst/>
          </a:prstGeom>
        </p:spPr>
      </p:pic>
    </p:spTree>
    <p:extLst>
      <p:ext uri="{BB962C8B-B14F-4D97-AF65-F5344CB8AC3E}">
        <p14:creationId xmlns:p14="http://schemas.microsoft.com/office/powerpoint/2010/main" val="536761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European</a:t>
            </a:r>
            <a:r>
              <a:rPr lang="pl-PL" dirty="0"/>
              <a:t> </a:t>
            </a:r>
            <a:r>
              <a:rPr lang="pl-PL" dirty="0" err="1"/>
              <a:t>Museum</a:t>
            </a:r>
            <a:r>
              <a:rPr lang="pl-PL" dirty="0"/>
              <a:t> </a:t>
            </a:r>
            <a:r>
              <a:rPr lang="pl-PL" dirty="0" err="1"/>
              <a:t>Schengen</a:t>
            </a:r>
            <a:endParaRPr lang="pl-PL" dirty="0"/>
          </a:p>
        </p:txBody>
      </p:sp>
      <p:pic>
        <p:nvPicPr>
          <p:cNvPr id="4" name="Symbol zastępczy zawartości 3"/>
          <p:cNvPicPr>
            <a:picLocks noGrp="1" noChangeAspect="1"/>
          </p:cNvPicPr>
          <p:nvPr>
            <p:ph idx="1"/>
          </p:nvPr>
        </p:nvPicPr>
        <p:blipFill>
          <a:blip r:embed="rId2"/>
          <a:stretch>
            <a:fillRect/>
          </a:stretch>
        </p:blipFill>
        <p:spPr>
          <a:xfrm>
            <a:off x="2439988" y="2421731"/>
            <a:ext cx="6096000" cy="3429000"/>
          </a:xfrm>
          <a:prstGeom prst="rect">
            <a:avLst/>
          </a:prstGeom>
        </p:spPr>
      </p:pic>
    </p:spTree>
    <p:extLst>
      <p:ext uri="{BB962C8B-B14F-4D97-AF65-F5344CB8AC3E}">
        <p14:creationId xmlns:p14="http://schemas.microsoft.com/office/powerpoint/2010/main" val="3517742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European</a:t>
            </a:r>
            <a:r>
              <a:rPr lang="pl-PL" dirty="0"/>
              <a:t> </a:t>
            </a:r>
            <a:r>
              <a:rPr lang="pl-PL" dirty="0" err="1"/>
              <a:t>Museum</a:t>
            </a:r>
            <a:r>
              <a:rPr lang="pl-PL" dirty="0"/>
              <a:t> </a:t>
            </a:r>
            <a:r>
              <a:rPr lang="pl-PL" dirty="0" err="1"/>
              <a:t>Schengen</a:t>
            </a:r>
            <a:endParaRPr lang="pl-PL" dirty="0"/>
          </a:p>
        </p:txBody>
      </p:sp>
      <p:pic>
        <p:nvPicPr>
          <p:cNvPr id="4" name="Symbol zastępczy zawartości 3"/>
          <p:cNvPicPr>
            <a:picLocks noGrp="1" noChangeAspect="1"/>
          </p:cNvPicPr>
          <p:nvPr>
            <p:ph idx="1"/>
          </p:nvPr>
        </p:nvPicPr>
        <p:blipFill>
          <a:blip r:embed="rId2"/>
          <a:stretch>
            <a:fillRect/>
          </a:stretch>
        </p:blipFill>
        <p:spPr>
          <a:xfrm>
            <a:off x="2441275" y="2108264"/>
            <a:ext cx="5750084" cy="3827400"/>
          </a:xfrm>
          <a:prstGeom prst="rect">
            <a:avLst/>
          </a:prstGeom>
        </p:spPr>
      </p:pic>
    </p:spTree>
    <p:extLst>
      <p:ext uri="{BB962C8B-B14F-4D97-AF65-F5344CB8AC3E}">
        <p14:creationId xmlns:p14="http://schemas.microsoft.com/office/powerpoint/2010/main" val="86595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European</a:t>
            </a:r>
            <a:r>
              <a:rPr lang="pl-PL" dirty="0"/>
              <a:t> </a:t>
            </a:r>
            <a:r>
              <a:rPr lang="pl-PL" dirty="0" err="1"/>
              <a:t>Museum</a:t>
            </a:r>
            <a:r>
              <a:rPr lang="pl-PL" dirty="0"/>
              <a:t> </a:t>
            </a:r>
            <a:r>
              <a:rPr lang="pl-PL" dirty="0" err="1"/>
              <a:t>Schengen</a:t>
            </a:r>
            <a:endParaRPr lang="pl-PL" dirty="0"/>
          </a:p>
        </p:txBody>
      </p:sp>
      <p:pic>
        <p:nvPicPr>
          <p:cNvPr id="4" name="Symbol zastępczy zawartości 3"/>
          <p:cNvPicPr>
            <a:picLocks noGrp="1" noChangeAspect="1"/>
          </p:cNvPicPr>
          <p:nvPr>
            <p:ph idx="1"/>
          </p:nvPr>
        </p:nvPicPr>
        <p:blipFill>
          <a:blip r:embed="rId2"/>
          <a:stretch>
            <a:fillRect/>
          </a:stretch>
        </p:blipFill>
        <p:spPr>
          <a:xfrm>
            <a:off x="2355011" y="2045682"/>
            <a:ext cx="5752352" cy="4398250"/>
          </a:xfrm>
          <a:prstGeom prst="rect">
            <a:avLst/>
          </a:prstGeom>
        </p:spPr>
      </p:pic>
    </p:spTree>
    <p:extLst>
      <p:ext uri="{BB962C8B-B14F-4D97-AF65-F5344CB8AC3E}">
        <p14:creationId xmlns:p14="http://schemas.microsoft.com/office/powerpoint/2010/main" val="3661674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European</a:t>
            </a:r>
            <a:r>
              <a:rPr lang="pl-PL" dirty="0"/>
              <a:t> </a:t>
            </a:r>
            <a:r>
              <a:rPr lang="pl-PL" dirty="0" err="1"/>
              <a:t>Museum</a:t>
            </a:r>
            <a:r>
              <a:rPr lang="pl-PL" dirty="0"/>
              <a:t> </a:t>
            </a:r>
            <a:r>
              <a:rPr lang="pl-PL" dirty="0" err="1"/>
              <a:t>Schengen</a:t>
            </a:r>
            <a:endParaRPr lang="pl-PL" dirty="0"/>
          </a:p>
        </p:txBody>
      </p:sp>
      <p:sp>
        <p:nvSpPr>
          <p:cNvPr id="3" name="Symbol zastępczy zawartości 2"/>
          <p:cNvSpPr>
            <a:spLocks noGrp="1"/>
          </p:cNvSpPr>
          <p:nvPr>
            <p:ph idx="1"/>
          </p:nvPr>
        </p:nvSpPr>
        <p:spPr/>
        <p:txBody>
          <a:bodyPr>
            <a:normAutofit lnSpcReduction="10000"/>
          </a:bodyPr>
          <a:lstStyle/>
          <a:p>
            <a:r>
              <a:rPr lang="pl-PL" dirty="0" err="1"/>
              <a:t>Inaugurated</a:t>
            </a:r>
            <a:r>
              <a:rPr lang="pl-PL" dirty="0"/>
              <a:t> on 13th </a:t>
            </a:r>
            <a:r>
              <a:rPr lang="pl-PL" dirty="0" err="1"/>
              <a:t>June</a:t>
            </a:r>
            <a:r>
              <a:rPr lang="pl-PL" dirty="0"/>
              <a:t> 2010, 25 </a:t>
            </a:r>
            <a:r>
              <a:rPr lang="pl-PL" dirty="0" err="1"/>
              <a:t>years</a:t>
            </a:r>
            <a:r>
              <a:rPr lang="pl-PL" dirty="0"/>
              <a:t> </a:t>
            </a:r>
            <a:r>
              <a:rPr lang="pl-PL" dirty="0" err="1"/>
              <a:t>after</a:t>
            </a:r>
            <a:r>
              <a:rPr lang="pl-PL" dirty="0"/>
              <a:t> the </a:t>
            </a:r>
            <a:r>
              <a:rPr lang="pl-PL" dirty="0" err="1"/>
              <a:t>signing</a:t>
            </a:r>
            <a:r>
              <a:rPr lang="pl-PL" dirty="0"/>
              <a:t> of the </a:t>
            </a:r>
            <a:r>
              <a:rPr lang="pl-PL" dirty="0" err="1"/>
              <a:t>Schengen</a:t>
            </a:r>
            <a:r>
              <a:rPr lang="pl-PL" dirty="0"/>
              <a:t> </a:t>
            </a:r>
            <a:r>
              <a:rPr lang="pl-PL" dirty="0" err="1"/>
              <a:t>Agreements</a:t>
            </a:r>
            <a:r>
              <a:rPr lang="pl-PL" dirty="0"/>
              <a:t>, </a:t>
            </a:r>
          </a:p>
          <a:p>
            <a:r>
              <a:rPr lang="pl-PL" dirty="0"/>
              <a:t>It </a:t>
            </a:r>
            <a:r>
              <a:rPr lang="pl-PL" dirty="0" err="1"/>
              <a:t>is</a:t>
            </a:r>
            <a:r>
              <a:rPr lang="pl-PL" dirty="0"/>
              <a:t> </a:t>
            </a:r>
            <a:r>
              <a:rPr lang="pl-PL" dirty="0" err="1"/>
              <a:t>dedicated</a:t>
            </a:r>
            <a:r>
              <a:rPr lang="pl-PL" dirty="0"/>
              <a:t> to the </a:t>
            </a:r>
            <a:r>
              <a:rPr lang="pl-PL" dirty="0" err="1"/>
              <a:t>history</a:t>
            </a:r>
            <a:r>
              <a:rPr lang="pl-PL" dirty="0"/>
              <a:t> and </a:t>
            </a:r>
            <a:r>
              <a:rPr lang="pl-PL" dirty="0" err="1"/>
              <a:t>significance</a:t>
            </a:r>
            <a:r>
              <a:rPr lang="pl-PL" dirty="0"/>
              <a:t> of the </a:t>
            </a:r>
            <a:r>
              <a:rPr lang="pl-PL" dirty="0" err="1"/>
              <a:t>Schengen</a:t>
            </a:r>
            <a:r>
              <a:rPr lang="pl-PL" dirty="0"/>
              <a:t> </a:t>
            </a:r>
            <a:r>
              <a:rPr lang="pl-PL" dirty="0" err="1"/>
              <a:t>Agreements</a:t>
            </a:r>
            <a:r>
              <a:rPr lang="pl-PL" dirty="0"/>
              <a:t>. </a:t>
            </a:r>
          </a:p>
          <a:p>
            <a:r>
              <a:rPr lang="pl-PL" dirty="0"/>
              <a:t>On 200m2, a permanent </a:t>
            </a:r>
            <a:r>
              <a:rPr lang="pl-PL" dirty="0" err="1"/>
              <a:t>exhibition</a:t>
            </a:r>
            <a:r>
              <a:rPr lang="pl-PL" dirty="0"/>
              <a:t> </a:t>
            </a:r>
            <a:r>
              <a:rPr lang="pl-PL" dirty="0" err="1"/>
              <a:t>shows</a:t>
            </a:r>
            <a:r>
              <a:rPr lang="pl-PL" dirty="0"/>
              <a:t> </a:t>
            </a:r>
            <a:r>
              <a:rPr lang="pl-PL" dirty="0" err="1"/>
              <a:t>visitors</a:t>
            </a:r>
            <a:r>
              <a:rPr lang="pl-PL" dirty="0"/>
              <a:t> </a:t>
            </a:r>
            <a:r>
              <a:rPr lang="pl-PL" dirty="0" err="1"/>
              <a:t>that</a:t>
            </a:r>
            <a:r>
              <a:rPr lang="pl-PL" dirty="0"/>
              <a:t> the </a:t>
            </a:r>
            <a:r>
              <a:rPr lang="pl-PL" dirty="0" err="1"/>
              <a:t>abolition</a:t>
            </a:r>
            <a:r>
              <a:rPr lang="pl-PL" dirty="0"/>
              <a:t> of </a:t>
            </a:r>
            <a:r>
              <a:rPr lang="pl-PL" dirty="0" err="1"/>
              <a:t>internal</a:t>
            </a:r>
            <a:r>
              <a:rPr lang="pl-PL" dirty="0"/>
              <a:t> </a:t>
            </a:r>
            <a:r>
              <a:rPr lang="pl-PL" dirty="0" err="1"/>
              <a:t>border</a:t>
            </a:r>
            <a:r>
              <a:rPr lang="pl-PL" dirty="0"/>
              <a:t> controls was the </a:t>
            </a:r>
            <a:r>
              <a:rPr lang="pl-PL" dirty="0" err="1"/>
              <a:t>beginning</a:t>
            </a:r>
            <a:r>
              <a:rPr lang="pl-PL" dirty="0"/>
              <a:t> of the </a:t>
            </a:r>
            <a:r>
              <a:rPr lang="pl-PL" dirty="0" err="1"/>
              <a:t>implementation</a:t>
            </a:r>
            <a:r>
              <a:rPr lang="pl-PL" dirty="0"/>
              <a:t> of one of the 4 </a:t>
            </a:r>
            <a:r>
              <a:rPr lang="pl-PL" dirty="0" err="1"/>
              <a:t>fundamental</a:t>
            </a:r>
            <a:r>
              <a:rPr lang="pl-PL" dirty="0"/>
              <a:t> </a:t>
            </a:r>
            <a:r>
              <a:rPr lang="pl-PL" dirty="0" err="1"/>
              <a:t>liberties</a:t>
            </a:r>
            <a:r>
              <a:rPr lang="pl-PL" dirty="0"/>
              <a:t> </a:t>
            </a:r>
            <a:r>
              <a:rPr lang="pl-PL" dirty="0" err="1"/>
              <a:t>that</a:t>
            </a:r>
            <a:r>
              <a:rPr lang="pl-PL" dirty="0"/>
              <a:t> </a:t>
            </a:r>
            <a:r>
              <a:rPr lang="pl-PL" dirty="0" err="1"/>
              <a:t>had</a:t>
            </a:r>
            <a:r>
              <a:rPr lang="pl-PL" dirty="0"/>
              <a:t> </a:t>
            </a:r>
            <a:r>
              <a:rPr lang="pl-PL" dirty="0" err="1"/>
              <a:t>been</a:t>
            </a:r>
            <a:r>
              <a:rPr lang="pl-PL" dirty="0"/>
              <a:t> </a:t>
            </a:r>
            <a:r>
              <a:rPr lang="pl-PL" dirty="0" err="1"/>
              <a:t>fixed</a:t>
            </a:r>
            <a:r>
              <a:rPr lang="pl-PL" dirty="0"/>
              <a:t> by the </a:t>
            </a:r>
            <a:r>
              <a:rPr lang="pl-PL" dirty="0" err="1"/>
              <a:t>Treaty</a:t>
            </a:r>
            <a:r>
              <a:rPr lang="pl-PL" dirty="0"/>
              <a:t> of Rome of 1957. </a:t>
            </a:r>
          </a:p>
          <a:p>
            <a:r>
              <a:rPr lang="pl-PL" dirty="0" err="1"/>
              <a:t>All</a:t>
            </a:r>
            <a:r>
              <a:rPr lang="pl-PL" dirty="0"/>
              <a:t> of the </a:t>
            </a:r>
            <a:r>
              <a:rPr lang="pl-PL" dirty="0" err="1"/>
              <a:t>texts</a:t>
            </a:r>
            <a:r>
              <a:rPr lang="pl-PL" dirty="0"/>
              <a:t> of the </a:t>
            </a:r>
            <a:r>
              <a:rPr lang="pl-PL" dirty="0" err="1"/>
              <a:t>exhibition</a:t>
            </a:r>
            <a:r>
              <a:rPr lang="pl-PL" dirty="0"/>
              <a:t> </a:t>
            </a:r>
            <a:r>
              <a:rPr lang="pl-PL" dirty="0" err="1"/>
              <a:t>are</a:t>
            </a:r>
            <a:r>
              <a:rPr lang="pl-PL" dirty="0"/>
              <a:t> in German, English and French. </a:t>
            </a:r>
            <a:r>
              <a:rPr lang="pl-PL" dirty="0" err="1"/>
              <a:t>Admission</a:t>
            </a:r>
            <a:r>
              <a:rPr lang="pl-PL" dirty="0"/>
              <a:t> </a:t>
            </a:r>
            <a:r>
              <a:rPr lang="pl-PL" dirty="0" err="1"/>
              <a:t>is</a:t>
            </a:r>
            <a:r>
              <a:rPr lang="pl-PL" dirty="0"/>
              <a:t> </a:t>
            </a:r>
            <a:r>
              <a:rPr lang="pl-PL" dirty="0" err="1"/>
              <a:t>free</a:t>
            </a:r>
            <a:r>
              <a:rPr lang="pl-PL" dirty="0"/>
              <a:t>.</a:t>
            </a:r>
          </a:p>
        </p:txBody>
      </p:sp>
    </p:spTree>
    <p:extLst>
      <p:ext uri="{BB962C8B-B14F-4D97-AF65-F5344CB8AC3E}">
        <p14:creationId xmlns:p14="http://schemas.microsoft.com/office/powerpoint/2010/main" val="2607564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The Berlin Wall- </a:t>
            </a:r>
            <a:r>
              <a:rPr lang="pl-PL" dirty="0" err="1"/>
              <a:t>Schengen</a:t>
            </a:r>
            <a:r>
              <a:rPr lang="pl-PL" dirty="0"/>
              <a:t> </a:t>
            </a:r>
            <a:r>
              <a:rPr lang="pl-PL" dirty="0" err="1"/>
              <a:t>Implementation</a:t>
            </a:r>
            <a:r>
              <a:rPr lang="pl-PL" dirty="0"/>
              <a:t> </a:t>
            </a:r>
            <a:r>
              <a:rPr lang="pl-PL" dirty="0" smtClean="0"/>
              <a:t>Agreement </a:t>
            </a:r>
            <a:r>
              <a:rPr lang="pl-PL" dirty="0"/>
              <a:t>1990/1995</a:t>
            </a:r>
          </a:p>
        </p:txBody>
      </p:sp>
      <p:sp>
        <p:nvSpPr>
          <p:cNvPr id="3" name="Symbol zastępczy zawartości 2"/>
          <p:cNvSpPr>
            <a:spLocks noGrp="1"/>
          </p:cNvSpPr>
          <p:nvPr>
            <p:ph idx="1"/>
          </p:nvPr>
        </p:nvSpPr>
        <p:spPr/>
        <p:txBody>
          <a:bodyPr/>
          <a:lstStyle/>
          <a:p>
            <a:r>
              <a:rPr lang="pl-PL" dirty="0"/>
              <a:t>SIA was </a:t>
            </a:r>
            <a:r>
              <a:rPr lang="pl-PL" dirty="0" err="1"/>
              <a:t>signed</a:t>
            </a:r>
            <a:r>
              <a:rPr lang="pl-PL" dirty="0"/>
              <a:t> in 1990, </a:t>
            </a:r>
            <a:r>
              <a:rPr lang="pl-PL" dirty="0" err="1"/>
              <a:t>entered</a:t>
            </a:r>
            <a:r>
              <a:rPr lang="pl-PL" dirty="0"/>
              <a:t> </a:t>
            </a:r>
            <a:r>
              <a:rPr lang="pl-PL" dirty="0" err="1"/>
              <a:t>into</a:t>
            </a:r>
            <a:r>
              <a:rPr lang="pl-PL" dirty="0"/>
              <a:t> </a:t>
            </a:r>
            <a:r>
              <a:rPr lang="pl-PL" dirty="0" err="1"/>
              <a:t>force</a:t>
            </a:r>
            <a:r>
              <a:rPr lang="pl-PL" dirty="0"/>
              <a:t> in 1995 </a:t>
            </a:r>
            <a:r>
              <a:rPr lang="en-US" dirty="0"/>
              <a:t>due to the reunification of Germany</a:t>
            </a:r>
            <a:endParaRPr lang="pl-PL" dirty="0"/>
          </a:p>
          <a:p>
            <a:r>
              <a:rPr lang="pl-PL" i="1" dirty="0"/>
              <a:t>F</a:t>
            </a:r>
            <a:r>
              <a:rPr lang="en-US" i="1" dirty="0" err="1"/>
              <a:t>ragments</a:t>
            </a:r>
            <a:r>
              <a:rPr lang="en-US" i="1" dirty="0"/>
              <a:t> of the Berlin Wall </a:t>
            </a:r>
            <a:endParaRPr lang="pl-PL" i="1" dirty="0"/>
          </a:p>
          <a:p>
            <a:pPr marL="0" indent="0">
              <a:buNone/>
            </a:pPr>
            <a:r>
              <a:rPr lang="pl-PL" i="1" dirty="0"/>
              <a:t>   </a:t>
            </a:r>
            <a:r>
              <a:rPr lang="en-US" i="1" dirty="0"/>
              <a:t>in front of the </a:t>
            </a:r>
            <a:r>
              <a:rPr lang="pl-PL" i="1" dirty="0" err="1"/>
              <a:t>European</a:t>
            </a:r>
            <a:r>
              <a:rPr lang="pl-PL" i="1" dirty="0"/>
              <a:t> </a:t>
            </a:r>
            <a:r>
              <a:rPr lang="pl-PL" i="1" dirty="0" err="1"/>
              <a:t>Museum</a:t>
            </a:r>
            <a:r>
              <a:rPr lang="pl-PL" i="1" dirty="0"/>
              <a:t> </a:t>
            </a:r>
            <a:r>
              <a:rPr lang="en-US" i="1" dirty="0"/>
              <a:t>Schengen </a:t>
            </a:r>
            <a:endParaRPr lang="pl-PL" i="1" dirty="0"/>
          </a:p>
        </p:txBody>
      </p:sp>
      <p:pic>
        <p:nvPicPr>
          <p:cNvPr id="4" name="Obraz 3"/>
          <p:cNvPicPr>
            <a:picLocks noChangeAspect="1"/>
          </p:cNvPicPr>
          <p:nvPr/>
        </p:nvPicPr>
        <p:blipFill>
          <a:blip r:embed="rId2"/>
          <a:stretch>
            <a:fillRect/>
          </a:stretch>
        </p:blipFill>
        <p:spPr>
          <a:xfrm>
            <a:off x="7291697" y="2857809"/>
            <a:ext cx="2544433" cy="3817864"/>
          </a:xfrm>
          <a:prstGeom prst="rect">
            <a:avLst/>
          </a:prstGeom>
        </p:spPr>
      </p:pic>
    </p:spTree>
    <p:extLst>
      <p:ext uri="{BB962C8B-B14F-4D97-AF65-F5344CB8AC3E}">
        <p14:creationId xmlns:p14="http://schemas.microsoft.com/office/powerpoint/2010/main" val="300997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Implementation</a:t>
            </a:r>
            <a:r>
              <a:rPr lang="pl-PL" dirty="0"/>
              <a:t> Agreement 1990/1995</a:t>
            </a:r>
          </a:p>
        </p:txBody>
      </p:sp>
      <p:sp>
        <p:nvSpPr>
          <p:cNvPr id="3" name="Symbol zastępczy zawartości 2"/>
          <p:cNvSpPr>
            <a:spLocks noGrp="1"/>
          </p:cNvSpPr>
          <p:nvPr>
            <p:ph idx="1"/>
          </p:nvPr>
        </p:nvSpPr>
        <p:spPr/>
        <p:txBody>
          <a:bodyPr>
            <a:normAutofit/>
          </a:bodyPr>
          <a:lstStyle/>
          <a:p>
            <a:r>
              <a:rPr lang="en-US" dirty="0" smtClean="0"/>
              <a:t>Schengen </a:t>
            </a:r>
            <a:r>
              <a:rPr lang="en-US" dirty="0"/>
              <a:t>Implementation </a:t>
            </a:r>
            <a:r>
              <a:rPr lang="en-US" dirty="0" err="1" smtClean="0"/>
              <a:t>Agreemen</a:t>
            </a:r>
            <a:r>
              <a:rPr lang="pl-PL" dirty="0" smtClean="0"/>
              <a:t>t (SIA) </a:t>
            </a:r>
            <a:endParaRPr lang="pl-PL" b="1" u="sng" dirty="0">
              <a:solidFill>
                <a:srgbClr val="00B050"/>
              </a:solidFill>
            </a:endParaRPr>
          </a:p>
          <a:p>
            <a:r>
              <a:rPr lang="pl-PL" b="1" u="sng" dirty="0" err="1">
                <a:solidFill>
                  <a:schemeClr val="bg1"/>
                </a:solidFill>
              </a:rPr>
              <a:t>Signed</a:t>
            </a:r>
            <a:r>
              <a:rPr lang="pl-PL" b="1" u="sng" dirty="0">
                <a:solidFill>
                  <a:schemeClr val="bg1"/>
                </a:solidFill>
              </a:rPr>
              <a:t> 19th </a:t>
            </a:r>
            <a:r>
              <a:rPr lang="pl-PL" b="1" u="sng" dirty="0" err="1">
                <a:solidFill>
                  <a:schemeClr val="bg1"/>
                </a:solidFill>
              </a:rPr>
              <a:t>June</a:t>
            </a:r>
            <a:r>
              <a:rPr lang="pl-PL" b="1" u="sng" dirty="0">
                <a:solidFill>
                  <a:schemeClr val="bg1"/>
                </a:solidFill>
              </a:rPr>
              <a:t> 1990, </a:t>
            </a:r>
            <a:r>
              <a:rPr lang="pl-PL" b="1" u="sng" dirty="0" err="1">
                <a:solidFill>
                  <a:schemeClr val="bg1"/>
                </a:solidFill>
              </a:rPr>
              <a:t>entered</a:t>
            </a:r>
            <a:r>
              <a:rPr lang="pl-PL" b="1" u="sng" dirty="0">
                <a:solidFill>
                  <a:schemeClr val="bg1"/>
                </a:solidFill>
              </a:rPr>
              <a:t> </a:t>
            </a:r>
            <a:r>
              <a:rPr lang="pl-PL" b="1" u="sng" dirty="0" err="1">
                <a:solidFill>
                  <a:schemeClr val="bg1"/>
                </a:solidFill>
              </a:rPr>
              <a:t>into</a:t>
            </a:r>
            <a:r>
              <a:rPr lang="pl-PL" b="1" u="sng" dirty="0">
                <a:solidFill>
                  <a:schemeClr val="bg1"/>
                </a:solidFill>
              </a:rPr>
              <a:t> </a:t>
            </a:r>
            <a:r>
              <a:rPr lang="pl-PL" b="1" u="sng" dirty="0" err="1">
                <a:solidFill>
                  <a:schemeClr val="bg1"/>
                </a:solidFill>
              </a:rPr>
              <a:t>force</a:t>
            </a:r>
            <a:r>
              <a:rPr lang="pl-PL" b="1" u="sng" dirty="0">
                <a:solidFill>
                  <a:schemeClr val="bg1"/>
                </a:solidFill>
              </a:rPr>
              <a:t> 26th March 1995</a:t>
            </a:r>
          </a:p>
          <a:p>
            <a:r>
              <a:rPr lang="en-US" b="1" dirty="0"/>
              <a:t>Convention implementing the Schengen Agreement of 14</a:t>
            </a:r>
            <a:r>
              <a:rPr lang="pl-PL" b="1" dirty="0"/>
              <a:t>th</a:t>
            </a:r>
            <a:r>
              <a:rPr lang="en-US" b="1" dirty="0"/>
              <a:t> June 1985 between the Governments of the States of the Benelux Economic Union, the Federal Republic of Germany and the French Republic on the gradual abolition of checks at their common borders</a:t>
            </a:r>
            <a:r>
              <a:rPr lang="pl-PL" b="1" dirty="0"/>
              <a:t>, </a:t>
            </a:r>
            <a:r>
              <a:rPr lang="en-US" i="1" dirty="0"/>
              <a:t>Official Journal L 239 , 22/09/2000 </a:t>
            </a:r>
            <a:endParaRPr lang="pl-PL" dirty="0"/>
          </a:p>
        </p:txBody>
      </p:sp>
    </p:spTree>
    <p:extLst>
      <p:ext uri="{BB962C8B-B14F-4D97-AF65-F5344CB8AC3E}">
        <p14:creationId xmlns:p14="http://schemas.microsoft.com/office/powerpoint/2010/main" val="2299144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still</a:t>
            </a:r>
            <a:r>
              <a:rPr lang="pl-PL" dirty="0"/>
              <a:t> developing in the </a:t>
            </a:r>
            <a:r>
              <a:rPr lang="pl-PL" dirty="0" err="1"/>
              <a:t>context</a:t>
            </a:r>
            <a:r>
              <a:rPr lang="pl-PL" dirty="0"/>
              <a:t> of the </a:t>
            </a:r>
            <a:r>
              <a:rPr lang="pl-PL" dirty="0" err="1"/>
              <a:t>Schengen</a:t>
            </a:r>
            <a:r>
              <a:rPr lang="pl-PL" dirty="0"/>
              <a:t> Agreement</a:t>
            </a:r>
          </a:p>
        </p:txBody>
      </p:sp>
      <p:sp>
        <p:nvSpPr>
          <p:cNvPr id="3" name="Symbol zastępczy zawartości 2"/>
          <p:cNvSpPr>
            <a:spLocks noGrp="1"/>
          </p:cNvSpPr>
          <p:nvPr>
            <p:ph idx="1"/>
          </p:nvPr>
        </p:nvSpPr>
        <p:spPr/>
        <p:txBody>
          <a:bodyPr/>
          <a:lstStyle/>
          <a:p>
            <a:r>
              <a:rPr lang="pl-PL" dirty="0"/>
              <a:t>A </a:t>
            </a:r>
            <a:r>
              <a:rPr lang="pl-PL" dirty="0" err="1"/>
              <a:t>new</a:t>
            </a:r>
            <a:r>
              <a:rPr lang="pl-PL" dirty="0"/>
              <a:t> </a:t>
            </a:r>
            <a:r>
              <a:rPr lang="pl-PL" dirty="0" err="1"/>
              <a:t>pontoon</a:t>
            </a:r>
            <a:r>
              <a:rPr lang="pl-PL" dirty="0"/>
              <a:t> on the River </a:t>
            </a:r>
            <a:r>
              <a:rPr lang="pl-PL" dirty="0" err="1"/>
              <a:t>Moselle</a:t>
            </a:r>
            <a:r>
              <a:rPr lang="pl-PL" dirty="0"/>
              <a:t> </a:t>
            </a:r>
            <a:r>
              <a:rPr lang="pl-PL" dirty="0" err="1"/>
              <a:t>accommodating</a:t>
            </a:r>
            <a:r>
              <a:rPr lang="pl-PL" dirty="0"/>
              <a:t> the </a:t>
            </a:r>
            <a:r>
              <a:rPr lang="pl-PL" dirty="0" err="1"/>
              <a:t>Tourist</a:t>
            </a:r>
            <a:r>
              <a:rPr lang="pl-PL" dirty="0"/>
              <a:t> Information Centre was </a:t>
            </a:r>
            <a:r>
              <a:rPr lang="pl-PL" dirty="0" err="1"/>
              <a:t>completed</a:t>
            </a:r>
            <a:r>
              <a:rPr lang="pl-PL" dirty="0"/>
              <a:t> in 2015 for the 30th </a:t>
            </a:r>
            <a:r>
              <a:rPr lang="pl-PL" dirty="0" err="1"/>
              <a:t>anniversary</a:t>
            </a:r>
            <a:r>
              <a:rPr lang="pl-PL" dirty="0"/>
              <a:t> of the </a:t>
            </a:r>
            <a:r>
              <a:rPr lang="pl-PL" dirty="0" err="1"/>
              <a:t>signing</a:t>
            </a:r>
            <a:r>
              <a:rPr lang="pl-PL" dirty="0"/>
              <a:t>. </a:t>
            </a:r>
          </a:p>
          <a:p>
            <a:endParaRPr lang="pl-PL" dirty="0"/>
          </a:p>
        </p:txBody>
      </p:sp>
      <p:pic>
        <p:nvPicPr>
          <p:cNvPr id="4" name="Obraz 3"/>
          <p:cNvPicPr>
            <a:picLocks noChangeAspect="1"/>
          </p:cNvPicPr>
          <p:nvPr/>
        </p:nvPicPr>
        <p:blipFill>
          <a:blip r:embed="rId2"/>
          <a:stretch>
            <a:fillRect/>
          </a:stretch>
        </p:blipFill>
        <p:spPr>
          <a:xfrm>
            <a:off x="3174701" y="3570527"/>
            <a:ext cx="5238750" cy="2943225"/>
          </a:xfrm>
          <a:prstGeom prst="rect">
            <a:avLst/>
          </a:prstGeom>
        </p:spPr>
      </p:pic>
    </p:spTree>
    <p:extLst>
      <p:ext uri="{BB962C8B-B14F-4D97-AF65-F5344CB8AC3E}">
        <p14:creationId xmlns:p14="http://schemas.microsoft.com/office/powerpoint/2010/main" val="40720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A small </a:t>
            </a:r>
            <a:r>
              <a:rPr lang="pl-PL" b="1" dirty="0" err="1"/>
              <a:t>village</a:t>
            </a:r>
            <a:r>
              <a:rPr lang="pl-PL" b="1" dirty="0"/>
              <a:t> in </a:t>
            </a:r>
            <a:r>
              <a:rPr lang="pl-PL" b="1" dirty="0" err="1"/>
              <a:t>Luxembourg</a:t>
            </a:r>
            <a:endParaRPr lang="pl-PL" dirty="0"/>
          </a:p>
        </p:txBody>
      </p:sp>
      <p:sp>
        <p:nvSpPr>
          <p:cNvPr id="3" name="Symbol zastępczy zawartości 2"/>
          <p:cNvSpPr>
            <a:spLocks noGrp="1"/>
          </p:cNvSpPr>
          <p:nvPr>
            <p:ph idx="1"/>
          </p:nvPr>
        </p:nvSpPr>
        <p:spPr/>
        <p:txBody>
          <a:bodyPr>
            <a:normAutofit fontScale="92500"/>
          </a:bodyPr>
          <a:lstStyle/>
          <a:p>
            <a:r>
              <a:rPr lang="pl-PL" b="1" dirty="0">
                <a:latin typeface="Cooper Black" panose="0208090404030B020404" pitchFamily="18" charset="0"/>
              </a:rPr>
              <a:t>A small </a:t>
            </a:r>
            <a:r>
              <a:rPr lang="pl-PL" b="1" dirty="0" err="1">
                <a:latin typeface="Cooper Black" panose="0208090404030B020404" pitchFamily="18" charset="0"/>
              </a:rPr>
              <a:t>village</a:t>
            </a:r>
            <a:r>
              <a:rPr lang="pl-PL" b="1" dirty="0">
                <a:latin typeface="Cooper Black" panose="0208090404030B020404" pitchFamily="18" charset="0"/>
              </a:rPr>
              <a:t> on the </a:t>
            </a:r>
            <a:r>
              <a:rPr lang="pl-PL" b="1" dirty="0" err="1">
                <a:latin typeface="Cooper Black" panose="0208090404030B020404" pitchFamily="18" charset="0"/>
              </a:rPr>
              <a:t>Luxembourg</a:t>
            </a:r>
            <a:r>
              <a:rPr lang="pl-PL" b="1" dirty="0">
                <a:latin typeface="Cooper Black" panose="0208090404030B020404" pitchFamily="18" charset="0"/>
              </a:rPr>
              <a:t> </a:t>
            </a:r>
            <a:r>
              <a:rPr lang="pl-PL" b="1" dirty="0" err="1">
                <a:latin typeface="Cooper Black" panose="0208090404030B020404" pitchFamily="18" charset="0"/>
              </a:rPr>
              <a:t>Moselle</a:t>
            </a:r>
            <a:r>
              <a:rPr lang="pl-PL" b="1" dirty="0">
                <a:latin typeface="Cooper Black" panose="0208090404030B020404" pitchFamily="18" charset="0"/>
              </a:rPr>
              <a:t> </a:t>
            </a:r>
            <a:r>
              <a:rPr lang="pl-PL" b="1" dirty="0" err="1">
                <a:latin typeface="Cooper Black" panose="0208090404030B020404" pitchFamily="18" charset="0"/>
              </a:rPr>
              <a:t>gives</a:t>
            </a:r>
            <a:r>
              <a:rPr lang="pl-PL" b="1" dirty="0">
                <a:latin typeface="Cooper Black" panose="0208090404030B020404" pitchFamily="18" charset="0"/>
              </a:rPr>
              <a:t> </a:t>
            </a:r>
            <a:r>
              <a:rPr lang="pl-PL" b="1" dirty="0" err="1">
                <a:latin typeface="Cooper Black" panose="0208090404030B020404" pitchFamily="18" charset="0"/>
              </a:rPr>
              <a:t>its</a:t>
            </a:r>
            <a:r>
              <a:rPr lang="pl-PL" b="1" dirty="0">
                <a:latin typeface="Cooper Black" panose="0208090404030B020404" pitchFamily="18" charset="0"/>
              </a:rPr>
              <a:t> </a:t>
            </a:r>
            <a:r>
              <a:rPr lang="pl-PL" b="1" dirty="0" err="1">
                <a:latin typeface="Cooper Black" panose="0208090404030B020404" pitchFamily="18" charset="0"/>
              </a:rPr>
              <a:t>name</a:t>
            </a:r>
            <a:r>
              <a:rPr lang="pl-PL" b="1" dirty="0">
                <a:latin typeface="Cooper Black" panose="0208090404030B020404" pitchFamily="18" charset="0"/>
              </a:rPr>
              <a:t> to the '</a:t>
            </a:r>
            <a:r>
              <a:rPr lang="pl-PL" b="1" dirty="0" err="1">
                <a:latin typeface="Cooper Black" panose="0208090404030B020404" pitchFamily="18" charset="0"/>
              </a:rPr>
              <a:t>Schengen</a:t>
            </a:r>
            <a:r>
              <a:rPr lang="pl-PL" b="1" dirty="0">
                <a:latin typeface="Cooper Black" panose="0208090404030B020404" pitchFamily="18" charset="0"/>
              </a:rPr>
              <a:t> </a:t>
            </a:r>
            <a:r>
              <a:rPr lang="pl-PL" b="1" dirty="0" err="1">
                <a:latin typeface="Cooper Black" panose="0208090404030B020404" pitchFamily="18" charset="0"/>
              </a:rPr>
              <a:t>Agreements</a:t>
            </a:r>
            <a:r>
              <a:rPr lang="pl-PL" b="1" dirty="0">
                <a:latin typeface="Cooper Black" panose="0208090404030B020404" pitchFamily="18" charset="0"/>
              </a:rPr>
              <a:t>', </a:t>
            </a:r>
            <a:r>
              <a:rPr lang="pl-PL" b="1" dirty="0" err="1">
                <a:latin typeface="Cooper Black" panose="0208090404030B020404" pitchFamily="18" charset="0"/>
              </a:rPr>
              <a:t>which</a:t>
            </a:r>
            <a:r>
              <a:rPr lang="pl-PL" b="1" dirty="0">
                <a:latin typeface="Cooper Black" panose="0208090404030B020404" pitchFamily="18" charset="0"/>
              </a:rPr>
              <a:t> </a:t>
            </a:r>
            <a:r>
              <a:rPr lang="pl-PL" b="1" dirty="0" err="1">
                <a:latin typeface="Cooper Black" panose="0208090404030B020404" pitchFamily="18" charset="0"/>
              </a:rPr>
              <a:t>progressively</a:t>
            </a:r>
            <a:r>
              <a:rPr lang="pl-PL" b="1" dirty="0">
                <a:latin typeface="Cooper Black" panose="0208090404030B020404" pitchFamily="18" charset="0"/>
              </a:rPr>
              <a:t> </a:t>
            </a:r>
            <a:r>
              <a:rPr lang="pl-PL" b="1" dirty="0" err="1">
                <a:latin typeface="Cooper Black" panose="0208090404030B020404" pitchFamily="18" charset="0"/>
              </a:rPr>
              <a:t>allowed</a:t>
            </a:r>
            <a:r>
              <a:rPr lang="pl-PL" b="1" dirty="0">
                <a:latin typeface="Cooper Black" panose="0208090404030B020404" pitchFamily="18" charset="0"/>
              </a:rPr>
              <a:t> </a:t>
            </a:r>
            <a:r>
              <a:rPr lang="pl-PL" b="1" dirty="0" err="1">
                <a:latin typeface="Cooper Black" panose="0208090404030B020404" pitchFamily="18" charset="0"/>
              </a:rPr>
              <a:t>Europeans</a:t>
            </a:r>
            <a:r>
              <a:rPr lang="pl-PL" b="1" dirty="0">
                <a:latin typeface="Cooper Black" panose="0208090404030B020404" pitchFamily="18" charset="0"/>
              </a:rPr>
              <a:t> to </a:t>
            </a:r>
            <a:r>
              <a:rPr lang="pl-PL" b="1" dirty="0" err="1">
                <a:latin typeface="Cooper Black" panose="0208090404030B020404" pitchFamily="18" charset="0"/>
              </a:rPr>
              <a:t>freely</a:t>
            </a:r>
            <a:r>
              <a:rPr lang="pl-PL" b="1" dirty="0">
                <a:latin typeface="Cooper Black" panose="0208090404030B020404" pitchFamily="18" charset="0"/>
              </a:rPr>
              <a:t> </a:t>
            </a:r>
            <a:r>
              <a:rPr lang="pl-PL" b="1" dirty="0" err="1">
                <a:latin typeface="Cooper Black" panose="0208090404030B020404" pitchFamily="18" charset="0"/>
              </a:rPr>
              <a:t>travel</a:t>
            </a:r>
            <a:r>
              <a:rPr lang="pl-PL" b="1" dirty="0">
                <a:latin typeface="Cooper Black" panose="0208090404030B020404" pitchFamily="18" charset="0"/>
              </a:rPr>
              <a:t> </a:t>
            </a:r>
            <a:r>
              <a:rPr lang="pl-PL" b="1" dirty="0" err="1">
                <a:latin typeface="Cooper Black" panose="0208090404030B020404" pitchFamily="18" charset="0"/>
              </a:rPr>
              <a:t>across</a:t>
            </a:r>
            <a:r>
              <a:rPr lang="pl-PL" b="1" dirty="0">
                <a:latin typeface="Cooper Black" panose="0208090404030B020404" pitchFamily="18" charset="0"/>
              </a:rPr>
              <a:t> </a:t>
            </a:r>
            <a:r>
              <a:rPr lang="pl-PL" b="1" dirty="0" err="1">
                <a:latin typeface="Cooper Black" panose="0208090404030B020404" pitchFamily="18" charset="0"/>
              </a:rPr>
              <a:t>borders</a:t>
            </a:r>
            <a:r>
              <a:rPr lang="pl-PL" b="1" dirty="0">
                <a:latin typeface="Cooper Black" panose="0208090404030B020404" pitchFamily="18" charset="0"/>
              </a:rPr>
              <a:t>. </a:t>
            </a:r>
            <a:r>
              <a:rPr lang="pl-PL" b="1" dirty="0" err="1">
                <a:latin typeface="Cooper Black" panose="0208090404030B020404" pitchFamily="18" charset="0"/>
              </a:rPr>
              <a:t>Located</a:t>
            </a:r>
            <a:r>
              <a:rPr lang="pl-PL" b="1" dirty="0">
                <a:latin typeface="Cooper Black" panose="0208090404030B020404" pitchFamily="18" charset="0"/>
              </a:rPr>
              <a:t> </a:t>
            </a:r>
            <a:r>
              <a:rPr lang="pl-PL" b="1" dirty="0" err="1">
                <a:latin typeface="Cooper Black" panose="0208090404030B020404" pitchFamily="18" charset="0"/>
              </a:rPr>
              <a:t>at</a:t>
            </a:r>
            <a:r>
              <a:rPr lang="pl-PL" b="1" dirty="0">
                <a:latin typeface="Cooper Black" panose="0208090404030B020404" pitchFamily="18" charset="0"/>
              </a:rPr>
              <a:t> the </a:t>
            </a:r>
            <a:r>
              <a:rPr lang="pl-PL" b="1" dirty="0" err="1">
                <a:latin typeface="Cooper Black" panose="0208090404030B020404" pitchFamily="18" charset="0"/>
              </a:rPr>
              <a:t>Luxembourg</a:t>
            </a:r>
            <a:r>
              <a:rPr lang="pl-PL" b="1" dirty="0">
                <a:latin typeface="Cooper Black" panose="0208090404030B020404" pitchFamily="18" charset="0"/>
              </a:rPr>
              <a:t>-France-Germany tri-</a:t>
            </a:r>
            <a:r>
              <a:rPr lang="pl-PL" b="1" dirty="0" err="1">
                <a:latin typeface="Cooper Black" panose="0208090404030B020404" pitchFamily="18" charset="0"/>
              </a:rPr>
              <a:t>border</a:t>
            </a:r>
            <a:r>
              <a:rPr lang="pl-PL" b="1" dirty="0">
                <a:latin typeface="Cooper Black" panose="0208090404030B020404" pitchFamily="18" charset="0"/>
              </a:rPr>
              <a:t> </a:t>
            </a:r>
            <a:r>
              <a:rPr lang="pl-PL" b="1" dirty="0" err="1">
                <a:latin typeface="Cooper Black" panose="0208090404030B020404" pitchFamily="18" charset="0"/>
              </a:rPr>
              <a:t>area</a:t>
            </a:r>
            <a:r>
              <a:rPr lang="pl-PL" b="1" dirty="0">
                <a:latin typeface="Cooper Black" panose="0208090404030B020404" pitchFamily="18" charset="0"/>
              </a:rPr>
              <a:t> (</a:t>
            </a:r>
            <a:r>
              <a:rPr lang="pl-PL" b="1" dirty="0" err="1">
                <a:latin typeface="Cooper Black" panose="0208090404030B020404" pitchFamily="18" charset="0"/>
              </a:rPr>
              <a:t>tripoint</a:t>
            </a:r>
            <a:r>
              <a:rPr lang="pl-PL" b="1" dirty="0">
                <a:latin typeface="Cooper Black" panose="0208090404030B020404" pitchFamily="18" charset="0"/>
              </a:rPr>
              <a:t>), </a:t>
            </a:r>
            <a:r>
              <a:rPr lang="pl-PL" b="1" dirty="0" err="1">
                <a:latin typeface="Cooper Black" panose="0208090404030B020404" pitchFamily="18" charset="0"/>
              </a:rPr>
              <a:t>Schengen</a:t>
            </a:r>
            <a:r>
              <a:rPr lang="pl-PL" b="1" dirty="0">
                <a:latin typeface="Cooper Black" panose="0208090404030B020404" pitchFamily="18" charset="0"/>
              </a:rPr>
              <a:t> </a:t>
            </a:r>
            <a:r>
              <a:rPr lang="pl-PL" b="1" dirty="0" err="1">
                <a:latin typeface="Cooper Black" panose="0208090404030B020404" pitchFamily="18" charset="0"/>
              </a:rPr>
              <a:t>symbolises</a:t>
            </a:r>
            <a:r>
              <a:rPr lang="pl-PL" b="1" dirty="0">
                <a:latin typeface="Cooper Black" panose="0208090404030B020404" pitchFamily="18" charset="0"/>
              </a:rPr>
              <a:t> the </a:t>
            </a:r>
            <a:r>
              <a:rPr lang="pl-PL" b="1" dirty="0" err="1">
                <a:latin typeface="Cooper Black" panose="0208090404030B020404" pitchFamily="18" charset="0"/>
              </a:rPr>
              <a:t>free</a:t>
            </a:r>
            <a:r>
              <a:rPr lang="pl-PL" b="1" dirty="0">
                <a:latin typeface="Cooper Black" panose="0208090404030B020404" pitchFamily="18" charset="0"/>
              </a:rPr>
              <a:t> </a:t>
            </a:r>
            <a:r>
              <a:rPr lang="pl-PL" b="1" dirty="0" err="1">
                <a:latin typeface="Cooper Black" panose="0208090404030B020404" pitchFamily="18" charset="0"/>
              </a:rPr>
              <a:t>movement</a:t>
            </a:r>
            <a:r>
              <a:rPr lang="pl-PL" b="1" dirty="0">
                <a:latin typeface="Cooper Black" panose="0208090404030B020404" pitchFamily="18" charset="0"/>
              </a:rPr>
              <a:t> of </a:t>
            </a:r>
            <a:r>
              <a:rPr lang="pl-PL" b="1" dirty="0" err="1">
                <a:latin typeface="Cooper Black" panose="0208090404030B020404" pitchFamily="18" charset="0"/>
              </a:rPr>
              <a:t>people</a:t>
            </a:r>
            <a:r>
              <a:rPr lang="pl-PL" b="1" dirty="0">
                <a:latin typeface="Cooper Black" panose="0208090404030B020404" pitchFamily="18" charset="0"/>
              </a:rPr>
              <a:t> and </a:t>
            </a:r>
            <a:r>
              <a:rPr lang="pl-PL" b="1" dirty="0" err="1">
                <a:latin typeface="Cooper Black" panose="0208090404030B020404" pitchFamily="18" charset="0"/>
              </a:rPr>
              <a:t>goods</a:t>
            </a:r>
            <a:r>
              <a:rPr lang="pl-PL" b="1" dirty="0">
                <a:latin typeface="Cooper Black" panose="0208090404030B020404" pitchFamily="18" charset="0"/>
              </a:rPr>
              <a:t> and the </a:t>
            </a:r>
            <a:r>
              <a:rPr lang="pl-PL" b="1" dirty="0" err="1">
                <a:latin typeface="Cooper Black" panose="0208090404030B020404" pitchFamily="18" charset="0"/>
              </a:rPr>
              <a:t>abolition</a:t>
            </a:r>
            <a:r>
              <a:rPr lang="pl-PL" b="1" dirty="0">
                <a:latin typeface="Cooper Black" panose="0208090404030B020404" pitchFamily="18" charset="0"/>
              </a:rPr>
              <a:t> of </a:t>
            </a:r>
            <a:r>
              <a:rPr lang="pl-PL" b="1" dirty="0" err="1">
                <a:latin typeface="Cooper Black" panose="0208090404030B020404" pitchFamily="18" charset="0"/>
              </a:rPr>
              <a:t>internal</a:t>
            </a:r>
            <a:r>
              <a:rPr lang="pl-PL" b="1" dirty="0">
                <a:latin typeface="Cooper Black" panose="0208090404030B020404" pitchFamily="18" charset="0"/>
              </a:rPr>
              <a:t> </a:t>
            </a:r>
            <a:r>
              <a:rPr lang="pl-PL" b="1" dirty="0" err="1">
                <a:latin typeface="Cooper Black" panose="0208090404030B020404" pitchFamily="18" charset="0"/>
              </a:rPr>
              <a:t>borders</a:t>
            </a:r>
            <a:r>
              <a:rPr lang="pl-PL" b="1" dirty="0">
                <a:latin typeface="Cooper Black" panose="0208090404030B020404" pitchFamily="18" charset="0"/>
              </a:rPr>
              <a:t> in Europe. For </a:t>
            </a:r>
            <a:r>
              <a:rPr lang="pl-PL" b="1" dirty="0" err="1">
                <a:latin typeface="Cooper Black" panose="0208090404030B020404" pitchFamily="18" charset="0"/>
              </a:rPr>
              <a:t>millions</a:t>
            </a:r>
            <a:r>
              <a:rPr lang="pl-PL" b="1" dirty="0">
                <a:latin typeface="Cooper Black" panose="0208090404030B020404" pitchFamily="18" charset="0"/>
              </a:rPr>
              <a:t> of </a:t>
            </a:r>
            <a:r>
              <a:rPr lang="pl-PL" b="1" dirty="0" err="1">
                <a:latin typeface="Cooper Black" panose="0208090404030B020404" pitchFamily="18" charset="0"/>
              </a:rPr>
              <a:t>people</a:t>
            </a:r>
            <a:r>
              <a:rPr lang="pl-PL" b="1" dirty="0">
                <a:latin typeface="Cooper Black" panose="0208090404030B020404" pitchFamily="18" charset="0"/>
              </a:rPr>
              <a:t>, </a:t>
            </a:r>
            <a:r>
              <a:rPr lang="pl-PL" b="1" dirty="0" err="1">
                <a:latin typeface="Cooper Black" panose="0208090404030B020404" pitchFamily="18" charset="0"/>
              </a:rPr>
              <a:t>Schengen</a:t>
            </a:r>
            <a:r>
              <a:rPr lang="pl-PL" b="1" dirty="0">
                <a:latin typeface="Cooper Black" panose="0208090404030B020404" pitchFamily="18" charset="0"/>
              </a:rPr>
              <a:t> </a:t>
            </a:r>
            <a:r>
              <a:rPr lang="pl-PL" b="1" dirty="0" err="1">
                <a:latin typeface="Cooper Black" panose="0208090404030B020404" pitchFamily="18" charset="0"/>
              </a:rPr>
              <a:t>is</a:t>
            </a:r>
            <a:r>
              <a:rPr lang="pl-PL" b="1" dirty="0">
                <a:latin typeface="Cooper Black" panose="0208090404030B020404" pitchFamily="18" charset="0"/>
              </a:rPr>
              <a:t> </a:t>
            </a:r>
            <a:r>
              <a:rPr lang="pl-PL" b="1" dirty="0" err="1">
                <a:latin typeface="Cooper Black" panose="0208090404030B020404" pitchFamily="18" charset="0"/>
              </a:rPr>
              <a:t>synonymous</a:t>
            </a:r>
            <a:r>
              <a:rPr lang="pl-PL" b="1" dirty="0">
                <a:latin typeface="Cooper Black" panose="0208090404030B020404" pitchFamily="18" charset="0"/>
              </a:rPr>
              <a:t> with the </a:t>
            </a:r>
            <a:r>
              <a:rPr lang="pl-PL" b="1" dirty="0" err="1">
                <a:latin typeface="Cooper Black" panose="0208090404030B020404" pitchFamily="18" charset="0"/>
              </a:rPr>
              <a:t>quality</a:t>
            </a:r>
            <a:r>
              <a:rPr lang="pl-PL" b="1" dirty="0">
                <a:latin typeface="Cooper Black" panose="0208090404030B020404" pitchFamily="18" charset="0"/>
              </a:rPr>
              <a:t> of life.</a:t>
            </a:r>
            <a:endParaRPr lang="pl-PL" dirty="0">
              <a:latin typeface="Cooper Black" panose="0208090404030B020404" pitchFamily="18" charset="0"/>
            </a:endParaRPr>
          </a:p>
          <a:p>
            <a:r>
              <a:rPr lang="pl-PL" b="1" dirty="0"/>
              <a:t>From The </a:t>
            </a:r>
            <a:r>
              <a:rPr lang="pl-PL" b="1" dirty="0" err="1"/>
              <a:t>official</a:t>
            </a:r>
            <a:r>
              <a:rPr lang="pl-PL" b="1" dirty="0"/>
              <a:t> port of the Grand Duchy of </a:t>
            </a:r>
            <a:r>
              <a:rPr lang="pl-PL" b="1" dirty="0" err="1"/>
              <a:t>Luxembourg</a:t>
            </a:r>
            <a:r>
              <a:rPr lang="pl-PL" b="1" dirty="0"/>
              <a:t>: </a:t>
            </a:r>
            <a:r>
              <a:rPr lang="pl-PL" b="1" u="sng" dirty="0">
                <a:hlinkClick r:id="rId2"/>
              </a:rPr>
              <a:t>http://www.luxembourg.public.lu/en/le-grand-duche-se-presente/luxembourg-monde/luxembourg-europe/schengen/index.html</a:t>
            </a:r>
            <a:endParaRPr lang="pl-PL" dirty="0"/>
          </a:p>
          <a:p>
            <a:endParaRPr lang="pl-PL" dirty="0"/>
          </a:p>
          <a:p>
            <a:endParaRPr lang="pl-PL" dirty="0"/>
          </a:p>
        </p:txBody>
      </p:sp>
    </p:spTree>
    <p:extLst>
      <p:ext uri="{BB962C8B-B14F-4D97-AF65-F5344CB8AC3E}">
        <p14:creationId xmlns:p14="http://schemas.microsoft.com/office/powerpoint/2010/main" val="2130636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in </a:t>
            </a:r>
            <a:r>
              <a:rPr lang="pl-PL" dirty="0" err="1"/>
              <a:t>numbers</a:t>
            </a:r>
            <a:endParaRPr lang="pl-PL" dirty="0"/>
          </a:p>
        </p:txBody>
      </p:sp>
      <p:graphicFrame>
        <p:nvGraphicFramePr>
          <p:cNvPr id="4" name="Symbol zastępczy zawartości 3"/>
          <p:cNvGraphicFramePr>
            <a:graphicFrameLocks noGrp="1"/>
          </p:cNvGraphicFramePr>
          <p:nvPr>
            <p:ph idx="1"/>
          </p:nvPr>
        </p:nvGraphicFramePr>
        <p:xfrm>
          <a:off x="681038" y="3404711"/>
          <a:ext cx="9613900" cy="1463040"/>
        </p:xfrm>
        <a:graphic>
          <a:graphicData uri="http://schemas.openxmlformats.org/drawingml/2006/table">
            <a:tbl>
              <a:tblPr/>
              <a:tblGrid>
                <a:gridCol w="4806950">
                  <a:extLst>
                    <a:ext uri="{9D8B030D-6E8A-4147-A177-3AD203B41FA5}">
                      <a16:colId xmlns="" xmlns:a16="http://schemas.microsoft.com/office/drawing/2014/main" val="20000"/>
                    </a:ext>
                  </a:extLst>
                </a:gridCol>
                <a:gridCol w="4806950">
                  <a:extLst>
                    <a:ext uri="{9D8B030D-6E8A-4147-A177-3AD203B41FA5}">
                      <a16:colId xmlns="" xmlns:a16="http://schemas.microsoft.com/office/drawing/2014/main" val="20001"/>
                    </a:ext>
                  </a:extLst>
                </a:gridCol>
              </a:tblGrid>
              <a:tr h="0">
                <a:tc>
                  <a:txBody>
                    <a:bodyPr/>
                    <a:lstStyle/>
                    <a:p>
                      <a:r>
                        <a:rPr lang="pl-PL"/>
                        <a:t>Members</a:t>
                      </a:r>
                    </a:p>
                  </a:txBody>
                  <a:tcPr anchor="ctr">
                    <a:lnL>
                      <a:noFill/>
                    </a:lnL>
                    <a:lnR>
                      <a:noFill/>
                    </a:lnR>
                    <a:lnT>
                      <a:noFill/>
                    </a:lnT>
                    <a:lnB>
                      <a:noFill/>
                    </a:lnB>
                  </a:tcPr>
                </a:tc>
                <a:tc>
                  <a:txBody>
                    <a:bodyPr/>
                    <a:lstStyle/>
                    <a:p>
                      <a:r>
                        <a:rPr lang="pl-PL"/>
                        <a:t>26 states</a:t>
                      </a:r>
                    </a:p>
                  </a:txBody>
                  <a:tcPr anchor="ctr">
                    <a:lnL>
                      <a:noFill/>
                    </a:lnL>
                    <a:lnR>
                      <a:noFill/>
                    </a:lnR>
                    <a:lnT>
                      <a:noFill/>
                    </a:lnT>
                    <a:lnB>
                      <a:noFill/>
                    </a:lnB>
                  </a:tcPr>
                </a:tc>
                <a:extLst>
                  <a:ext uri="{0D108BD9-81ED-4DB2-BD59-A6C34878D82A}">
                    <a16:rowId xmlns="" xmlns:a16="http://schemas.microsoft.com/office/drawing/2014/main" val="10000"/>
                  </a:ext>
                </a:extLst>
              </a:tr>
              <a:tr h="0">
                <a:tc>
                  <a:txBody>
                    <a:bodyPr/>
                    <a:lstStyle/>
                    <a:p>
                      <a:r>
                        <a:rPr lang="pl-PL"/>
                        <a:t>Population</a:t>
                      </a:r>
                    </a:p>
                  </a:txBody>
                  <a:tcPr anchor="ctr">
                    <a:lnL>
                      <a:noFill/>
                    </a:lnL>
                    <a:lnR>
                      <a:noFill/>
                    </a:lnR>
                    <a:lnT>
                      <a:noFill/>
                    </a:lnT>
                    <a:lnB>
                      <a:noFill/>
                    </a:lnB>
                  </a:tcPr>
                </a:tc>
                <a:tc>
                  <a:txBody>
                    <a:bodyPr/>
                    <a:lstStyle/>
                    <a:p>
                      <a:r>
                        <a:rPr lang="pl-PL"/>
                        <a:t>419,392,429</a:t>
                      </a:r>
                    </a:p>
                  </a:txBody>
                  <a:tcPr anchor="ctr">
                    <a:lnL>
                      <a:noFill/>
                    </a:lnL>
                    <a:lnR>
                      <a:noFill/>
                    </a:lnR>
                    <a:lnT>
                      <a:noFill/>
                    </a:lnT>
                    <a:lnB>
                      <a:noFill/>
                    </a:lnB>
                  </a:tcPr>
                </a:tc>
                <a:extLst>
                  <a:ext uri="{0D108BD9-81ED-4DB2-BD59-A6C34878D82A}">
                    <a16:rowId xmlns="" xmlns:a16="http://schemas.microsoft.com/office/drawing/2014/main" val="10001"/>
                  </a:ext>
                </a:extLst>
              </a:tr>
              <a:tr h="0">
                <a:tc>
                  <a:txBody>
                    <a:bodyPr/>
                    <a:lstStyle/>
                    <a:p>
                      <a:r>
                        <a:rPr lang="pl-PL"/>
                        <a:t>Area</a:t>
                      </a:r>
                    </a:p>
                  </a:txBody>
                  <a:tcPr anchor="ctr">
                    <a:lnL>
                      <a:noFill/>
                    </a:lnL>
                    <a:lnR>
                      <a:noFill/>
                    </a:lnR>
                    <a:lnT>
                      <a:noFill/>
                    </a:lnT>
                    <a:lnB>
                      <a:noFill/>
                    </a:lnB>
                  </a:tcPr>
                </a:tc>
                <a:tc>
                  <a:txBody>
                    <a:bodyPr/>
                    <a:lstStyle/>
                    <a:p>
                      <a:r>
                        <a:rPr lang="pl-PL"/>
                        <a:t>4,312,099 km</a:t>
                      </a:r>
                      <a:r>
                        <a:rPr lang="pl-PL" baseline="30000"/>
                        <a:t>2</a:t>
                      </a:r>
                      <a:r>
                        <a:rPr lang="pl-PL"/>
                        <a:t> (1,664,911 sq mi)</a:t>
                      </a:r>
                    </a:p>
                  </a:txBody>
                  <a:tcPr anchor="ctr">
                    <a:lnL>
                      <a:noFill/>
                    </a:lnL>
                    <a:lnR>
                      <a:noFill/>
                    </a:lnR>
                    <a:lnT>
                      <a:noFill/>
                    </a:lnT>
                    <a:lnB>
                      <a:noFill/>
                    </a:lnB>
                  </a:tcPr>
                </a:tc>
                <a:extLst>
                  <a:ext uri="{0D108BD9-81ED-4DB2-BD59-A6C34878D82A}">
                    <a16:rowId xmlns="" xmlns:a16="http://schemas.microsoft.com/office/drawing/2014/main" val="10002"/>
                  </a:ext>
                </a:extLst>
              </a:tr>
              <a:tr h="0">
                <a:tc>
                  <a:txBody>
                    <a:bodyPr/>
                    <a:lstStyle/>
                    <a:p>
                      <a:r>
                        <a:rPr lang="pl-PL"/>
                        <a:t>Policy of</a:t>
                      </a:r>
                    </a:p>
                  </a:txBody>
                  <a:tcPr anchor="ctr">
                    <a:lnL>
                      <a:noFill/>
                    </a:lnL>
                    <a:lnR>
                      <a:noFill/>
                    </a:lnR>
                    <a:lnT>
                      <a:noFill/>
                    </a:lnT>
                    <a:lnB>
                      <a:noFill/>
                    </a:lnB>
                  </a:tcPr>
                </a:tc>
                <a:tc>
                  <a:txBody>
                    <a:bodyPr/>
                    <a:lstStyle/>
                    <a:p>
                      <a:r>
                        <a:rPr lang="pl-PL" dirty="0" err="1"/>
                        <a:t>European</a:t>
                      </a:r>
                      <a:r>
                        <a:rPr lang="pl-PL" dirty="0"/>
                        <a:t> Union</a:t>
                      </a:r>
                    </a:p>
                  </a:txBody>
                  <a:tcPr anchor="ctr">
                    <a:lnL>
                      <a:noFill/>
                    </a:lnL>
                    <a:lnR>
                      <a:noFill/>
                    </a:lnR>
                    <a:lnT>
                      <a:noFill/>
                    </a:lnT>
                    <a:lnB>
                      <a:noFill/>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464279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 </a:t>
            </a:r>
            <a:r>
              <a:rPr lang="pl-PL" dirty="0" err="1"/>
              <a:t>borders</a:t>
            </a:r>
            <a:r>
              <a:rPr lang="pl-PL" dirty="0"/>
              <a:t> on </a:t>
            </a:r>
            <a:r>
              <a:rPr lang="pl-PL" dirty="0" err="1"/>
              <a:t>maps</a:t>
            </a:r>
            <a:endParaRPr lang="pl-PL" dirty="0"/>
          </a:p>
        </p:txBody>
      </p:sp>
      <p:sp>
        <p:nvSpPr>
          <p:cNvPr id="3" name="Symbol zastępczy zawartości 2"/>
          <p:cNvSpPr>
            <a:spLocks noGrp="1"/>
          </p:cNvSpPr>
          <p:nvPr>
            <p:ph idx="1"/>
          </p:nvPr>
        </p:nvSpPr>
        <p:spPr/>
        <p:txBody>
          <a:bodyPr/>
          <a:lstStyle/>
          <a:p>
            <a:r>
              <a:rPr lang="en-US" dirty="0"/>
              <a:t>Through Schengen Area, borders between European countries </a:t>
            </a:r>
            <a:r>
              <a:rPr lang="pl-PL" dirty="0" err="1"/>
              <a:t>exsist</a:t>
            </a:r>
            <a:r>
              <a:rPr lang="en-US" dirty="0"/>
              <a:t> only on maps, as  to over 400 million </a:t>
            </a:r>
            <a:r>
              <a:rPr lang="pl-PL" dirty="0" err="1"/>
              <a:t>people</a:t>
            </a:r>
            <a:r>
              <a:rPr lang="en-US" dirty="0"/>
              <a:t> of 26 member countries the freedom of </a:t>
            </a:r>
            <a:r>
              <a:rPr lang="pl-PL" dirty="0" err="1"/>
              <a:t>movement</a:t>
            </a:r>
            <a:r>
              <a:rPr lang="pl-PL" dirty="0"/>
              <a:t> </a:t>
            </a:r>
            <a:r>
              <a:rPr lang="pl-PL" dirty="0" err="1"/>
              <a:t>is</a:t>
            </a:r>
            <a:r>
              <a:rPr lang="pl-PL" dirty="0"/>
              <a:t> </a:t>
            </a:r>
            <a:r>
              <a:rPr lang="pl-PL" dirty="0" err="1"/>
              <a:t>guaranteed</a:t>
            </a:r>
            <a:r>
              <a:rPr lang="pl-PL" dirty="0"/>
              <a:t>.</a:t>
            </a:r>
          </a:p>
          <a:p>
            <a:r>
              <a:rPr lang="pl-PL" dirty="0" err="1"/>
              <a:t>Borders</a:t>
            </a:r>
            <a:r>
              <a:rPr lang="pl-PL" dirty="0"/>
              <a:t> as </a:t>
            </a:r>
            <a:r>
              <a:rPr lang="pl-PL" dirty="0" err="1"/>
              <a:t>an</a:t>
            </a:r>
            <a:r>
              <a:rPr lang="pl-PL" dirty="0"/>
              <a:t> </a:t>
            </a:r>
            <a:r>
              <a:rPr lang="pl-PL" dirty="0" err="1"/>
              <a:t>administrative</a:t>
            </a:r>
            <a:r>
              <a:rPr lang="pl-PL" dirty="0"/>
              <a:t> </a:t>
            </a:r>
            <a:r>
              <a:rPr lang="pl-PL" dirty="0" err="1"/>
              <a:t>fact</a:t>
            </a:r>
            <a:r>
              <a:rPr lang="pl-PL" dirty="0"/>
              <a:t> </a:t>
            </a:r>
            <a:r>
              <a:rPr lang="pl-PL" dirty="0" err="1"/>
              <a:t>still</a:t>
            </a:r>
            <a:r>
              <a:rPr lang="pl-PL" dirty="0"/>
              <a:t> </a:t>
            </a:r>
            <a:r>
              <a:rPr lang="pl-PL" dirty="0" err="1"/>
              <a:t>exist</a:t>
            </a:r>
            <a:r>
              <a:rPr lang="pl-PL" dirty="0"/>
              <a:t>, but </a:t>
            </a:r>
            <a:r>
              <a:rPr lang="pl-PL" dirty="0" err="1"/>
              <a:t>there</a:t>
            </a:r>
            <a:r>
              <a:rPr lang="pl-PL" dirty="0"/>
              <a:t> </a:t>
            </a:r>
            <a:r>
              <a:rPr lang="pl-PL" dirty="0" err="1"/>
              <a:t>are</a:t>
            </a:r>
            <a:r>
              <a:rPr lang="pl-PL" dirty="0"/>
              <a:t> no </a:t>
            </a:r>
            <a:r>
              <a:rPr lang="pl-PL" dirty="0" err="1"/>
              <a:t>border</a:t>
            </a:r>
            <a:r>
              <a:rPr lang="pl-PL" dirty="0"/>
              <a:t> </a:t>
            </a:r>
            <a:r>
              <a:rPr lang="pl-PL" dirty="0" err="1"/>
              <a:t>control</a:t>
            </a:r>
            <a:r>
              <a:rPr lang="pl-PL" dirty="0"/>
              <a:t> on </a:t>
            </a:r>
            <a:r>
              <a:rPr lang="pl-PL" dirty="0" err="1"/>
              <a:t>internal</a:t>
            </a:r>
            <a:r>
              <a:rPr lang="pl-PL" dirty="0"/>
              <a:t> </a:t>
            </a:r>
            <a:r>
              <a:rPr lang="pl-PL" dirty="0" err="1"/>
              <a:t>borders</a:t>
            </a:r>
            <a:r>
              <a:rPr lang="pl-PL" dirty="0"/>
              <a:t>.</a:t>
            </a:r>
          </a:p>
        </p:txBody>
      </p:sp>
    </p:spTree>
    <p:extLst>
      <p:ext uri="{BB962C8B-B14F-4D97-AF65-F5344CB8AC3E}">
        <p14:creationId xmlns:p14="http://schemas.microsoft.com/office/powerpoint/2010/main" val="1341792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a:t>
            </a:r>
            <a:r>
              <a:rPr lang="pl-PL" dirty="0" err="1"/>
              <a:t>Member</a:t>
            </a:r>
            <a:r>
              <a:rPr lang="pl-PL" dirty="0"/>
              <a:t> </a:t>
            </a:r>
            <a:r>
              <a:rPr lang="pl-PL" dirty="0" err="1"/>
              <a:t>States</a:t>
            </a:r>
            <a:endParaRPr lang="pl-PL" dirty="0"/>
          </a:p>
        </p:txBody>
      </p:sp>
      <p:pic>
        <p:nvPicPr>
          <p:cNvPr id="4" name="Symbol zastępczy zawartości 3"/>
          <p:cNvPicPr>
            <a:picLocks noGrp="1" noChangeAspect="1"/>
          </p:cNvPicPr>
          <p:nvPr>
            <p:ph idx="1"/>
          </p:nvPr>
        </p:nvPicPr>
        <p:blipFill>
          <a:blip r:embed="rId2"/>
          <a:stretch>
            <a:fillRect/>
          </a:stretch>
        </p:blipFill>
        <p:spPr>
          <a:xfrm>
            <a:off x="3466506" y="2042702"/>
            <a:ext cx="4426663" cy="4341536"/>
          </a:xfrm>
          <a:prstGeom prst="rect">
            <a:avLst/>
          </a:prstGeom>
        </p:spPr>
      </p:pic>
    </p:spTree>
    <p:extLst>
      <p:ext uri="{BB962C8B-B14F-4D97-AF65-F5344CB8AC3E}">
        <p14:creationId xmlns:p14="http://schemas.microsoft.com/office/powerpoint/2010/main" val="1981818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a:t>
            </a:r>
            <a:r>
              <a:rPr lang="pl-PL" dirty="0" err="1"/>
              <a:t>Member</a:t>
            </a:r>
            <a:r>
              <a:rPr lang="pl-PL" dirty="0"/>
              <a:t> </a:t>
            </a:r>
            <a:r>
              <a:rPr lang="pl-PL" dirty="0" err="1"/>
              <a:t>States</a:t>
            </a:r>
            <a:endParaRPr lang="pl-PL" dirty="0"/>
          </a:p>
        </p:txBody>
      </p:sp>
      <p:sp>
        <p:nvSpPr>
          <p:cNvPr id="3" name="Symbol zastępczy zawartości 2"/>
          <p:cNvSpPr>
            <a:spLocks noGrp="1"/>
          </p:cNvSpPr>
          <p:nvPr>
            <p:ph idx="1"/>
          </p:nvPr>
        </p:nvSpPr>
        <p:spPr/>
        <p:txBody>
          <a:bodyPr/>
          <a:lstStyle/>
          <a:p>
            <a:r>
              <a:rPr lang="pl-PL" dirty="0"/>
              <a:t>Film </a:t>
            </a:r>
          </a:p>
          <a:p>
            <a:r>
              <a:rPr lang="pl-PL" b="1" dirty="0" err="1"/>
              <a:t>Schengen</a:t>
            </a:r>
            <a:r>
              <a:rPr lang="pl-PL" b="1" dirty="0"/>
              <a:t> </a:t>
            </a:r>
            <a:r>
              <a:rPr lang="pl-PL" b="1" dirty="0" err="1"/>
              <a:t>Countries</a:t>
            </a:r>
            <a:endParaRPr lang="pl-PL" dirty="0"/>
          </a:p>
          <a:p>
            <a:r>
              <a:rPr lang="pl-PL" b="1" dirty="0"/>
              <a:t>https://www.youtube.com/watch?v=g5wE6CZJx1A</a:t>
            </a:r>
            <a:endParaRPr lang="pl-PL" dirty="0"/>
          </a:p>
          <a:p>
            <a:endParaRPr lang="pl-PL" dirty="0" err="1"/>
          </a:p>
        </p:txBody>
      </p:sp>
    </p:spTree>
    <p:extLst>
      <p:ext uri="{BB962C8B-B14F-4D97-AF65-F5344CB8AC3E}">
        <p14:creationId xmlns:p14="http://schemas.microsoft.com/office/powerpoint/2010/main" val="351079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Websites</a:t>
            </a:r>
            <a:r>
              <a:rPr lang="pl-PL" dirty="0"/>
              <a:t> </a:t>
            </a:r>
            <a:r>
              <a:rPr lang="pl-PL" dirty="0" err="1"/>
              <a:t>about</a:t>
            </a:r>
            <a:r>
              <a:rPr lang="pl-PL" dirty="0"/>
              <a:t> </a:t>
            </a:r>
            <a:r>
              <a:rPr lang="pl-PL" dirty="0" err="1"/>
              <a:t>Schengen</a:t>
            </a:r>
            <a:endParaRPr lang="pl-PL" dirty="0"/>
          </a:p>
        </p:txBody>
      </p:sp>
      <p:sp>
        <p:nvSpPr>
          <p:cNvPr id="3" name="Symbol zastępczy zawartości 2"/>
          <p:cNvSpPr>
            <a:spLocks noGrp="1"/>
          </p:cNvSpPr>
          <p:nvPr>
            <p:ph idx="1"/>
          </p:nvPr>
        </p:nvSpPr>
        <p:spPr/>
        <p:txBody>
          <a:bodyPr/>
          <a:lstStyle/>
          <a:p>
            <a:r>
              <a:rPr lang="pl-PL" dirty="0"/>
              <a:t>www.luxembourg.public.lu</a:t>
            </a:r>
          </a:p>
          <a:p>
            <a:r>
              <a:rPr lang="pl-PL" dirty="0"/>
              <a:t>www.schengenvisainfo.com</a:t>
            </a:r>
          </a:p>
          <a:p>
            <a:r>
              <a:rPr lang="pl-PL" dirty="0"/>
              <a:t>www.visitluxembourg.com</a:t>
            </a:r>
          </a:p>
          <a:p>
            <a:endParaRPr lang="pl-PL" dirty="0"/>
          </a:p>
        </p:txBody>
      </p:sp>
    </p:spTree>
    <p:extLst>
      <p:ext uri="{BB962C8B-B14F-4D97-AF65-F5344CB8AC3E}">
        <p14:creationId xmlns:p14="http://schemas.microsoft.com/office/powerpoint/2010/main" val="2927693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Check</a:t>
            </a:r>
            <a:r>
              <a:rPr lang="pl-PL" dirty="0"/>
              <a:t> </a:t>
            </a:r>
            <a:r>
              <a:rPr lang="pl-PL" dirty="0" err="1"/>
              <a:t>questions</a:t>
            </a:r>
            <a:endParaRPr lang="pl-PL" dirty="0"/>
          </a:p>
        </p:txBody>
      </p:sp>
      <p:sp>
        <p:nvSpPr>
          <p:cNvPr id="3" name="Symbol zastępczy zawartości 2"/>
          <p:cNvSpPr>
            <a:spLocks noGrp="1"/>
          </p:cNvSpPr>
          <p:nvPr>
            <p:ph idx="1"/>
          </p:nvPr>
        </p:nvSpPr>
        <p:spPr/>
        <p:txBody>
          <a:bodyPr/>
          <a:lstStyle/>
          <a:p>
            <a:pPr marL="457200" indent="-457200">
              <a:buAutoNum type="arabicParenR"/>
            </a:pPr>
            <a:r>
              <a:rPr lang="pl-PL" dirty="0" err="1"/>
              <a:t>Have</a:t>
            </a:r>
            <a:r>
              <a:rPr lang="pl-PL" dirty="0"/>
              <a:t> </a:t>
            </a:r>
            <a:r>
              <a:rPr lang="pl-PL" dirty="0" err="1"/>
              <a:t>you</a:t>
            </a:r>
            <a:r>
              <a:rPr lang="pl-PL" dirty="0"/>
              <a:t> </a:t>
            </a:r>
            <a:r>
              <a:rPr lang="pl-PL" dirty="0" err="1"/>
              <a:t>got</a:t>
            </a:r>
            <a:r>
              <a:rPr lang="pl-PL" dirty="0"/>
              <a:t> </a:t>
            </a:r>
            <a:r>
              <a:rPr lang="pl-PL" dirty="0" err="1"/>
              <a:t>any</a:t>
            </a:r>
            <a:r>
              <a:rPr lang="pl-PL" dirty="0"/>
              <a:t> </a:t>
            </a:r>
            <a:r>
              <a:rPr lang="pl-PL" dirty="0" err="1"/>
              <a:t>associations</a:t>
            </a:r>
            <a:r>
              <a:rPr lang="pl-PL" dirty="0"/>
              <a:t> with </a:t>
            </a:r>
            <a:r>
              <a:rPr lang="pl-PL" dirty="0" err="1"/>
              <a:t>Schengen</a:t>
            </a:r>
            <a:r>
              <a:rPr lang="pl-PL" dirty="0"/>
              <a:t>?</a:t>
            </a:r>
          </a:p>
          <a:p>
            <a:pPr marL="457200" indent="-457200">
              <a:buAutoNum type="arabicParenR"/>
            </a:pPr>
            <a:r>
              <a:rPr lang="en-US" dirty="0"/>
              <a:t>What is Schengen known for</a:t>
            </a:r>
            <a:r>
              <a:rPr lang="pl-PL" dirty="0"/>
              <a:t>?</a:t>
            </a:r>
          </a:p>
          <a:p>
            <a:pPr marL="457200" indent="-457200">
              <a:buAutoNum type="arabicParenR"/>
            </a:pPr>
            <a:r>
              <a:rPr lang="pl-PL" dirty="0"/>
              <a:t>W</a:t>
            </a:r>
            <a:r>
              <a:rPr lang="en-US" dirty="0"/>
              <a:t>hen the Schengen area was created</a:t>
            </a:r>
            <a:r>
              <a:rPr lang="pl-PL" dirty="0"/>
              <a:t>?</a:t>
            </a:r>
          </a:p>
          <a:p>
            <a:pPr marL="457200" indent="-457200">
              <a:buAutoNum type="arabicParenR"/>
            </a:pPr>
            <a:r>
              <a:rPr lang="pl-PL" dirty="0"/>
              <a:t>Under </a:t>
            </a:r>
            <a:r>
              <a:rPr lang="pl-PL" dirty="0" err="1"/>
              <a:t>what</a:t>
            </a:r>
            <a:r>
              <a:rPr lang="pl-PL" dirty="0"/>
              <a:t> </a:t>
            </a:r>
            <a:r>
              <a:rPr lang="pl-PL" dirty="0" err="1"/>
              <a:t>circumstances</a:t>
            </a:r>
            <a:r>
              <a:rPr lang="pl-PL" dirty="0"/>
              <a:t> the </a:t>
            </a:r>
            <a:r>
              <a:rPr lang="pl-PL" dirty="0" err="1"/>
              <a:t>Schengen</a:t>
            </a:r>
            <a:r>
              <a:rPr lang="pl-PL" dirty="0"/>
              <a:t> </a:t>
            </a:r>
            <a:r>
              <a:rPr lang="pl-PL" dirty="0" err="1"/>
              <a:t>area</a:t>
            </a:r>
            <a:r>
              <a:rPr lang="pl-PL" dirty="0"/>
              <a:t> was </a:t>
            </a:r>
            <a:r>
              <a:rPr lang="pl-PL" dirty="0" err="1"/>
              <a:t>created</a:t>
            </a:r>
            <a:r>
              <a:rPr lang="pl-PL" dirty="0"/>
              <a:t>?</a:t>
            </a:r>
          </a:p>
          <a:p>
            <a:pPr marL="457200" indent="-457200">
              <a:buAutoNum type="arabicParenR"/>
            </a:pPr>
            <a:r>
              <a:rPr lang="pl-PL" dirty="0"/>
              <a:t>H</a:t>
            </a:r>
            <a:r>
              <a:rPr lang="en-US" dirty="0" err="1"/>
              <a:t>ow</a:t>
            </a:r>
            <a:r>
              <a:rPr lang="en-US" dirty="0"/>
              <a:t> many </a:t>
            </a:r>
            <a:r>
              <a:rPr lang="pl-PL" smtClean="0"/>
              <a:t>stat</a:t>
            </a:r>
            <a:r>
              <a:rPr lang="en-US" smtClean="0"/>
              <a:t>es</a:t>
            </a:r>
            <a:r>
              <a:rPr lang="en-US" dirty="0" smtClean="0"/>
              <a:t> </a:t>
            </a:r>
            <a:r>
              <a:rPr lang="en-US" dirty="0"/>
              <a:t>are there in the Schengen area</a:t>
            </a:r>
            <a:r>
              <a:rPr lang="pl-PL" dirty="0"/>
              <a:t>?</a:t>
            </a:r>
          </a:p>
          <a:p>
            <a:pPr marL="457200" indent="-457200">
              <a:buAutoNum type="arabicParenR"/>
            </a:pPr>
            <a:endParaRPr lang="pl-PL" dirty="0"/>
          </a:p>
          <a:p>
            <a:pPr marL="457200" indent="-457200">
              <a:buAutoNum type="arabicParenR"/>
            </a:pPr>
            <a:endParaRPr lang="pl-PL" dirty="0"/>
          </a:p>
        </p:txBody>
      </p:sp>
    </p:spTree>
    <p:extLst>
      <p:ext uri="{BB962C8B-B14F-4D97-AF65-F5344CB8AC3E}">
        <p14:creationId xmlns:p14="http://schemas.microsoft.com/office/powerpoint/2010/main" val="322684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-1985</a:t>
            </a:r>
          </a:p>
        </p:txBody>
      </p:sp>
      <p:sp>
        <p:nvSpPr>
          <p:cNvPr id="3" name="Symbol zastępczy zawartości 2"/>
          <p:cNvSpPr>
            <a:spLocks noGrp="1"/>
          </p:cNvSpPr>
          <p:nvPr>
            <p:ph idx="1"/>
          </p:nvPr>
        </p:nvSpPr>
        <p:spPr/>
        <p:txBody>
          <a:bodyPr>
            <a:normAutofit/>
          </a:bodyPr>
          <a:lstStyle/>
          <a:p>
            <a:r>
              <a:rPr lang="pl-PL" b="1" dirty="0"/>
              <a:t>14th </a:t>
            </a:r>
            <a:r>
              <a:rPr lang="pl-PL" b="1" dirty="0" err="1"/>
              <a:t>June</a:t>
            </a:r>
            <a:r>
              <a:rPr lang="pl-PL" b="1" dirty="0"/>
              <a:t> 1985</a:t>
            </a:r>
            <a:r>
              <a:rPr lang="pl-PL" dirty="0"/>
              <a:t>: the </a:t>
            </a:r>
            <a:r>
              <a:rPr lang="pl-PL" u="sng" dirty="0" err="1"/>
              <a:t>Schengen</a:t>
            </a:r>
            <a:r>
              <a:rPr lang="pl-PL" u="sng" dirty="0"/>
              <a:t> Agreement</a:t>
            </a:r>
            <a:endParaRPr lang="pl-PL" dirty="0"/>
          </a:p>
          <a:p>
            <a:r>
              <a:rPr lang="pl-PL" dirty="0"/>
              <a:t>The </a:t>
            </a:r>
            <a:r>
              <a:rPr lang="pl-PL" dirty="0" err="1"/>
              <a:t>signature</a:t>
            </a:r>
            <a:r>
              <a:rPr lang="pl-PL" dirty="0"/>
              <a:t> </a:t>
            </a:r>
            <a:r>
              <a:rPr lang="pl-PL" dirty="0" err="1"/>
              <a:t>took</a:t>
            </a:r>
            <a:r>
              <a:rPr lang="pl-PL" dirty="0"/>
              <a:t> place on the </a:t>
            </a:r>
            <a:r>
              <a:rPr lang="pl-PL" dirty="0" err="1"/>
              <a:t>cruise</a:t>
            </a:r>
            <a:r>
              <a:rPr lang="pl-PL" dirty="0"/>
              <a:t> </a:t>
            </a:r>
            <a:r>
              <a:rPr lang="pl-PL" dirty="0" err="1"/>
              <a:t>ship</a:t>
            </a:r>
            <a:r>
              <a:rPr lang="pl-PL" dirty="0"/>
              <a:t> M.S. Marie-Astrid </a:t>
            </a:r>
            <a:r>
              <a:rPr lang="pl-PL" dirty="0" err="1"/>
              <a:t>while</a:t>
            </a:r>
            <a:r>
              <a:rPr lang="pl-PL" dirty="0"/>
              <a:t> </a:t>
            </a:r>
            <a:r>
              <a:rPr lang="pl-PL" dirty="0" err="1"/>
              <a:t>moored</a:t>
            </a:r>
            <a:r>
              <a:rPr lang="pl-PL" dirty="0"/>
              <a:t> </a:t>
            </a:r>
            <a:r>
              <a:rPr lang="pl-PL" dirty="0" err="1"/>
              <a:t>at</a:t>
            </a:r>
            <a:r>
              <a:rPr lang="pl-PL" dirty="0"/>
              <a:t> the </a:t>
            </a:r>
            <a:r>
              <a:rPr lang="pl-PL" dirty="0" err="1"/>
              <a:t>quay</a:t>
            </a:r>
            <a:r>
              <a:rPr lang="pl-PL" dirty="0"/>
              <a:t> in the </a:t>
            </a:r>
            <a:r>
              <a:rPr lang="pl-PL" dirty="0" err="1"/>
              <a:t>charming</a:t>
            </a:r>
            <a:r>
              <a:rPr lang="pl-PL" dirty="0"/>
              <a:t> </a:t>
            </a:r>
            <a:r>
              <a:rPr lang="pl-PL" dirty="0" err="1"/>
              <a:t>wine-village</a:t>
            </a:r>
            <a:r>
              <a:rPr lang="pl-PL" dirty="0"/>
              <a:t> of </a:t>
            </a:r>
            <a:r>
              <a:rPr lang="pl-PL" dirty="0" err="1"/>
              <a:t>Schengen</a:t>
            </a:r>
            <a:r>
              <a:rPr lang="pl-PL" dirty="0"/>
              <a:t>.</a:t>
            </a:r>
          </a:p>
          <a:p>
            <a:pPr lvl="0"/>
            <a:r>
              <a:rPr lang="pl-PL" dirty="0" err="1"/>
              <a:t>Once</a:t>
            </a:r>
            <a:r>
              <a:rPr lang="pl-PL" dirty="0"/>
              <a:t> </a:t>
            </a:r>
            <a:r>
              <a:rPr lang="pl-PL" dirty="0" err="1"/>
              <a:t>mainly</a:t>
            </a:r>
            <a:r>
              <a:rPr lang="pl-PL" dirty="0"/>
              <a:t> </a:t>
            </a:r>
            <a:r>
              <a:rPr lang="pl-PL" dirty="0" err="1"/>
              <a:t>known</a:t>
            </a:r>
            <a:r>
              <a:rPr lang="pl-PL" dirty="0"/>
              <a:t> for </a:t>
            </a:r>
            <a:r>
              <a:rPr lang="pl-PL" dirty="0" err="1"/>
              <a:t>its</a:t>
            </a:r>
            <a:r>
              <a:rPr lang="pl-PL" dirty="0"/>
              <a:t> </a:t>
            </a:r>
            <a:r>
              <a:rPr lang="pl-PL" dirty="0" err="1"/>
              <a:t>vineyards</a:t>
            </a:r>
            <a:r>
              <a:rPr lang="pl-PL" dirty="0"/>
              <a:t>, </a:t>
            </a:r>
            <a:r>
              <a:rPr lang="pl-PL" dirty="0" err="1"/>
              <a:t>Schengen</a:t>
            </a:r>
            <a:r>
              <a:rPr lang="pl-PL" dirty="0"/>
              <a:t> </a:t>
            </a:r>
            <a:r>
              <a:rPr lang="pl-PL" dirty="0" err="1"/>
              <a:t>is</a:t>
            </a:r>
            <a:r>
              <a:rPr lang="pl-PL" dirty="0"/>
              <a:t> </a:t>
            </a:r>
            <a:r>
              <a:rPr lang="pl-PL" dirty="0" err="1"/>
              <a:t>now</a:t>
            </a:r>
            <a:r>
              <a:rPr lang="pl-PL" dirty="0"/>
              <a:t> </a:t>
            </a:r>
            <a:r>
              <a:rPr lang="pl-PL" dirty="0" err="1"/>
              <a:t>synonymous</a:t>
            </a:r>
            <a:r>
              <a:rPr lang="pl-PL" dirty="0"/>
              <a:t> with </a:t>
            </a:r>
            <a:r>
              <a:rPr lang="pl-PL" dirty="0" err="1"/>
              <a:t>people’s</a:t>
            </a:r>
            <a:r>
              <a:rPr lang="pl-PL" dirty="0"/>
              <a:t> </a:t>
            </a:r>
            <a:r>
              <a:rPr lang="pl-PL" dirty="0" err="1"/>
              <a:t>right</a:t>
            </a:r>
            <a:r>
              <a:rPr lang="pl-PL" dirty="0"/>
              <a:t> to </a:t>
            </a:r>
            <a:r>
              <a:rPr lang="pl-PL" dirty="0" err="1"/>
              <a:t>move</a:t>
            </a:r>
            <a:r>
              <a:rPr lang="pl-PL" dirty="0"/>
              <a:t> </a:t>
            </a:r>
            <a:r>
              <a:rPr lang="pl-PL" dirty="0" err="1"/>
              <a:t>freely</a:t>
            </a:r>
            <a:r>
              <a:rPr lang="pl-PL" dirty="0"/>
              <a:t> </a:t>
            </a:r>
            <a:r>
              <a:rPr lang="pl-PL" dirty="0" err="1"/>
              <a:t>between</a:t>
            </a:r>
            <a:r>
              <a:rPr lang="pl-PL" dirty="0"/>
              <a:t> 26 </a:t>
            </a:r>
            <a:r>
              <a:rPr lang="pl-PL" dirty="0" err="1"/>
              <a:t>European</a:t>
            </a:r>
            <a:r>
              <a:rPr lang="pl-PL" dirty="0"/>
              <a:t> </a:t>
            </a:r>
            <a:r>
              <a:rPr lang="pl-PL" dirty="0" err="1"/>
              <a:t>countries</a:t>
            </a:r>
            <a:r>
              <a:rPr lang="pl-PL" dirty="0"/>
              <a:t>.</a:t>
            </a:r>
          </a:p>
          <a:p>
            <a:pPr lvl="0"/>
            <a:r>
              <a:rPr lang="pl-PL" dirty="0" err="1"/>
              <a:t>Sitting</a:t>
            </a:r>
            <a:r>
              <a:rPr lang="pl-PL" dirty="0"/>
              <a:t> </a:t>
            </a:r>
            <a:r>
              <a:rPr lang="pl-PL" dirty="0" err="1"/>
              <a:t>at</a:t>
            </a:r>
            <a:r>
              <a:rPr lang="pl-PL" dirty="0"/>
              <a:t> the </a:t>
            </a:r>
            <a:r>
              <a:rPr lang="pl-PL" dirty="0" err="1"/>
              <a:t>convergence</a:t>
            </a:r>
            <a:r>
              <a:rPr lang="pl-PL" dirty="0"/>
              <a:t> of the Benelux </a:t>
            </a:r>
            <a:r>
              <a:rPr lang="pl-PL" dirty="0" err="1"/>
              <a:t>economic</a:t>
            </a:r>
            <a:r>
              <a:rPr lang="pl-PL" dirty="0"/>
              <a:t> </a:t>
            </a:r>
            <a:r>
              <a:rPr lang="pl-PL" dirty="0" err="1"/>
              <a:t>union</a:t>
            </a:r>
            <a:r>
              <a:rPr lang="pl-PL" dirty="0"/>
              <a:t>, Germany and France, the </a:t>
            </a:r>
            <a:r>
              <a:rPr lang="pl-PL" dirty="0" err="1"/>
              <a:t>location</a:t>
            </a:r>
            <a:r>
              <a:rPr lang="pl-PL" dirty="0"/>
              <a:t> of </a:t>
            </a:r>
            <a:r>
              <a:rPr lang="pl-PL" dirty="0" err="1"/>
              <a:t>this</a:t>
            </a:r>
            <a:r>
              <a:rPr lang="pl-PL" dirty="0"/>
              <a:t> </a:t>
            </a:r>
            <a:r>
              <a:rPr lang="pl-PL" dirty="0" err="1"/>
              <a:t>village</a:t>
            </a:r>
            <a:r>
              <a:rPr lang="pl-PL" dirty="0"/>
              <a:t> </a:t>
            </a:r>
            <a:r>
              <a:rPr lang="pl-PL" dirty="0" err="1"/>
              <a:t>is</a:t>
            </a:r>
            <a:r>
              <a:rPr lang="pl-PL" dirty="0"/>
              <a:t> </a:t>
            </a:r>
            <a:r>
              <a:rPr lang="pl-PL" dirty="0" err="1"/>
              <a:t>highly</a:t>
            </a:r>
            <a:r>
              <a:rPr lang="pl-PL" dirty="0"/>
              <a:t> </a:t>
            </a:r>
            <a:r>
              <a:rPr lang="pl-PL" dirty="0" err="1"/>
              <a:t>symbolic</a:t>
            </a:r>
            <a:r>
              <a:rPr lang="pl-PL" dirty="0"/>
              <a:t>.</a:t>
            </a:r>
          </a:p>
          <a:p>
            <a:endParaRPr lang="pl-PL" dirty="0"/>
          </a:p>
        </p:txBody>
      </p:sp>
    </p:spTree>
    <p:extLst>
      <p:ext uri="{BB962C8B-B14F-4D97-AF65-F5344CB8AC3E}">
        <p14:creationId xmlns:p14="http://schemas.microsoft.com/office/powerpoint/2010/main" val="3071609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a:t>Schengen</a:t>
            </a:r>
            <a:r>
              <a:rPr lang="pl-PL" b="1" dirty="0"/>
              <a:t> - the </a:t>
            </a:r>
            <a:r>
              <a:rPr lang="pl-PL" b="1" dirty="0" err="1"/>
              <a:t>birthplace</a:t>
            </a:r>
            <a:r>
              <a:rPr lang="pl-PL" b="1" dirty="0"/>
              <a:t> of a Europe </a:t>
            </a:r>
            <a:r>
              <a:rPr lang="pl-PL" b="1" dirty="0" err="1"/>
              <a:t>without</a:t>
            </a:r>
            <a:r>
              <a:rPr lang="pl-PL" b="1" dirty="0"/>
              <a:t> </a:t>
            </a:r>
            <a:r>
              <a:rPr lang="pl-PL" b="1" dirty="0" err="1"/>
              <a:t>borders</a:t>
            </a:r>
            <a:endParaRPr lang="pl-PL" dirty="0"/>
          </a:p>
        </p:txBody>
      </p:sp>
      <p:sp>
        <p:nvSpPr>
          <p:cNvPr id="3" name="Symbol zastępczy zawartości 2"/>
          <p:cNvSpPr>
            <a:spLocks noGrp="1"/>
          </p:cNvSpPr>
          <p:nvPr>
            <p:ph idx="1"/>
          </p:nvPr>
        </p:nvSpPr>
        <p:spPr/>
        <p:txBody>
          <a:bodyPr>
            <a:normAutofit fontScale="92500" lnSpcReduction="20000"/>
          </a:bodyPr>
          <a:lstStyle/>
          <a:p>
            <a:r>
              <a:rPr lang="pl-PL" dirty="0"/>
              <a:t>The </a:t>
            </a:r>
            <a:r>
              <a:rPr lang="pl-PL" dirty="0" err="1"/>
              <a:t>name</a:t>
            </a:r>
            <a:r>
              <a:rPr lang="pl-PL" dirty="0"/>
              <a:t> </a:t>
            </a:r>
            <a:r>
              <a:rPr lang="pl-PL" b="1" dirty="0" err="1"/>
              <a:t>Schengen</a:t>
            </a:r>
            <a:r>
              <a:rPr lang="pl-PL" dirty="0"/>
              <a:t> </a:t>
            </a:r>
            <a:r>
              <a:rPr lang="pl-PL" dirty="0" err="1"/>
              <a:t>is</a:t>
            </a:r>
            <a:r>
              <a:rPr lang="pl-PL" dirty="0"/>
              <a:t> </a:t>
            </a:r>
            <a:r>
              <a:rPr lang="pl-PL" dirty="0" err="1"/>
              <a:t>synonymous</a:t>
            </a:r>
            <a:r>
              <a:rPr lang="pl-PL" dirty="0"/>
              <a:t> with </a:t>
            </a:r>
            <a:r>
              <a:rPr lang="pl-PL" b="1" dirty="0"/>
              <a:t>open </a:t>
            </a:r>
            <a:r>
              <a:rPr lang="pl-PL" b="1" dirty="0" err="1"/>
              <a:t>borders</a:t>
            </a:r>
            <a:r>
              <a:rPr lang="pl-PL" b="1" dirty="0"/>
              <a:t> and </a:t>
            </a:r>
            <a:r>
              <a:rPr lang="pl-PL" b="1" dirty="0" err="1"/>
              <a:t>unrestrained</a:t>
            </a:r>
            <a:r>
              <a:rPr lang="pl-PL" b="1" dirty="0"/>
              <a:t> </a:t>
            </a:r>
            <a:r>
              <a:rPr lang="pl-PL" b="1" dirty="0" err="1"/>
              <a:t>mobility</a:t>
            </a:r>
            <a:r>
              <a:rPr lang="pl-PL" dirty="0"/>
              <a:t>. </a:t>
            </a:r>
          </a:p>
          <a:p>
            <a:r>
              <a:rPr lang="pl-PL" dirty="0"/>
              <a:t>The </a:t>
            </a:r>
            <a:r>
              <a:rPr lang="pl-PL" dirty="0" err="1"/>
              <a:t>Schengen</a:t>
            </a:r>
            <a:r>
              <a:rPr lang="pl-PL" dirty="0"/>
              <a:t> Agreement </a:t>
            </a:r>
            <a:r>
              <a:rPr lang="pl-PL" dirty="0" err="1"/>
              <a:t>is</a:t>
            </a:r>
            <a:r>
              <a:rPr lang="pl-PL" dirty="0"/>
              <a:t> </a:t>
            </a:r>
            <a:r>
              <a:rPr lang="pl-PL" dirty="0" err="1"/>
              <a:t>considered</a:t>
            </a:r>
            <a:r>
              <a:rPr lang="pl-PL" dirty="0"/>
              <a:t> </a:t>
            </a:r>
            <a:r>
              <a:rPr lang="pl-PL" dirty="0" err="1"/>
              <a:t>worldwide</a:t>
            </a:r>
            <a:r>
              <a:rPr lang="pl-PL" dirty="0"/>
              <a:t> as a </a:t>
            </a:r>
            <a:r>
              <a:rPr lang="pl-PL" dirty="0" err="1"/>
              <a:t>milestone</a:t>
            </a:r>
            <a:r>
              <a:rPr lang="pl-PL" dirty="0"/>
              <a:t> on the </a:t>
            </a:r>
            <a:r>
              <a:rPr lang="pl-PL" dirty="0" err="1"/>
              <a:t>path</a:t>
            </a:r>
            <a:r>
              <a:rPr lang="pl-PL" dirty="0"/>
              <a:t> to a united Europe.</a:t>
            </a:r>
          </a:p>
          <a:p>
            <a:r>
              <a:rPr lang="pl-PL" dirty="0" err="1"/>
              <a:t>Its</a:t>
            </a:r>
            <a:r>
              <a:rPr lang="pl-PL" dirty="0"/>
              <a:t> </a:t>
            </a:r>
            <a:r>
              <a:rPr lang="pl-PL" dirty="0" err="1"/>
              <a:t>signing</a:t>
            </a:r>
            <a:r>
              <a:rPr lang="pl-PL" dirty="0"/>
              <a:t> in 1985 on </a:t>
            </a:r>
            <a:r>
              <a:rPr lang="pl-PL" dirty="0" err="1"/>
              <a:t>board</a:t>
            </a:r>
            <a:r>
              <a:rPr lang="pl-PL" dirty="0"/>
              <a:t> of </a:t>
            </a:r>
            <a:r>
              <a:rPr lang="pl-PL" b="1" dirty="0"/>
              <a:t>MS </a:t>
            </a:r>
            <a:r>
              <a:rPr lang="pl-PL" b="1" dirty="0" err="1"/>
              <a:t>Princesse</a:t>
            </a:r>
            <a:r>
              <a:rPr lang="pl-PL" b="1" dirty="0"/>
              <a:t> Marie-Astrid</a:t>
            </a:r>
            <a:r>
              <a:rPr lang="pl-PL" dirty="0"/>
              <a:t> was </a:t>
            </a:r>
            <a:r>
              <a:rPr lang="pl-PL" dirty="0" err="1"/>
              <a:t>indeed</a:t>
            </a:r>
            <a:r>
              <a:rPr lang="pl-PL" dirty="0"/>
              <a:t> a </a:t>
            </a:r>
            <a:r>
              <a:rPr lang="pl-PL" dirty="0" err="1"/>
              <a:t>momentous</a:t>
            </a:r>
            <a:r>
              <a:rPr lang="pl-PL" dirty="0"/>
              <a:t> event in the </a:t>
            </a:r>
            <a:r>
              <a:rPr lang="pl-PL" dirty="0" err="1"/>
              <a:t>European</a:t>
            </a:r>
            <a:r>
              <a:rPr lang="pl-PL" dirty="0"/>
              <a:t> </a:t>
            </a:r>
            <a:r>
              <a:rPr lang="pl-PL" dirty="0" err="1"/>
              <a:t>history</a:t>
            </a:r>
            <a:r>
              <a:rPr lang="pl-PL" dirty="0"/>
              <a:t>.</a:t>
            </a:r>
          </a:p>
          <a:p>
            <a:r>
              <a:rPr lang="pl-PL" dirty="0" err="1"/>
              <a:t>Schengen</a:t>
            </a:r>
            <a:r>
              <a:rPr lang="pl-PL" dirty="0"/>
              <a:t> was </a:t>
            </a:r>
            <a:r>
              <a:rPr lang="pl-PL" dirty="0" err="1"/>
              <a:t>chosen</a:t>
            </a:r>
            <a:r>
              <a:rPr lang="pl-PL" dirty="0"/>
              <a:t> </a:t>
            </a:r>
            <a:r>
              <a:rPr lang="pl-PL" dirty="0" err="1"/>
              <a:t>because</a:t>
            </a:r>
            <a:r>
              <a:rPr lang="pl-PL" dirty="0"/>
              <a:t> of </a:t>
            </a:r>
            <a:r>
              <a:rPr lang="pl-PL" dirty="0" err="1"/>
              <a:t>its</a:t>
            </a:r>
            <a:r>
              <a:rPr lang="pl-PL" dirty="0"/>
              <a:t> </a:t>
            </a:r>
            <a:r>
              <a:rPr lang="pl-PL" dirty="0" err="1"/>
              <a:t>ideal</a:t>
            </a:r>
            <a:r>
              <a:rPr lang="pl-PL" dirty="0"/>
              <a:t> </a:t>
            </a:r>
            <a:r>
              <a:rPr lang="pl-PL" dirty="0" err="1"/>
              <a:t>location</a:t>
            </a:r>
            <a:r>
              <a:rPr lang="pl-PL" dirty="0"/>
              <a:t> in the Three-</a:t>
            </a:r>
            <a:r>
              <a:rPr lang="pl-PL" dirty="0" err="1"/>
              <a:t>Border</a:t>
            </a:r>
            <a:r>
              <a:rPr lang="pl-PL" dirty="0"/>
              <a:t>-Region. </a:t>
            </a:r>
          </a:p>
          <a:p>
            <a:r>
              <a:rPr lang="pl-PL" dirty="0"/>
              <a:t>The </a:t>
            </a:r>
            <a:r>
              <a:rPr lang="pl-PL" dirty="0" err="1"/>
              <a:t>abolition</a:t>
            </a:r>
            <a:r>
              <a:rPr lang="pl-PL" dirty="0"/>
              <a:t> of controls </a:t>
            </a:r>
            <a:r>
              <a:rPr lang="pl-PL" dirty="0" err="1"/>
              <a:t>at</a:t>
            </a:r>
            <a:r>
              <a:rPr lang="pl-PL" dirty="0"/>
              <a:t> the </a:t>
            </a:r>
            <a:r>
              <a:rPr lang="pl-PL" dirty="0" err="1"/>
              <a:t>internal</a:t>
            </a:r>
            <a:r>
              <a:rPr lang="pl-PL" dirty="0"/>
              <a:t> </a:t>
            </a:r>
            <a:r>
              <a:rPr lang="pl-PL" dirty="0" err="1"/>
              <a:t>frontiers</a:t>
            </a:r>
            <a:r>
              <a:rPr lang="pl-PL" dirty="0"/>
              <a:t> </a:t>
            </a:r>
            <a:r>
              <a:rPr lang="pl-PL" dirty="0" err="1"/>
              <a:t>consolidated</a:t>
            </a:r>
            <a:r>
              <a:rPr lang="pl-PL" dirty="0"/>
              <a:t> the </a:t>
            </a:r>
            <a:r>
              <a:rPr lang="pl-PL" dirty="0" err="1"/>
              <a:t>Member</a:t>
            </a:r>
            <a:r>
              <a:rPr lang="pl-PL" dirty="0"/>
              <a:t> </a:t>
            </a:r>
            <a:r>
              <a:rPr lang="pl-PL" dirty="0" err="1"/>
              <a:t>States</a:t>
            </a:r>
            <a:r>
              <a:rPr lang="pl-PL" dirty="0"/>
              <a:t> of the </a:t>
            </a:r>
            <a:r>
              <a:rPr lang="pl-PL" dirty="0" err="1"/>
              <a:t>Schengen</a:t>
            </a:r>
            <a:r>
              <a:rPr lang="pl-PL" dirty="0"/>
              <a:t> </a:t>
            </a:r>
            <a:r>
              <a:rPr lang="pl-PL" dirty="0" err="1"/>
              <a:t>Area</a:t>
            </a:r>
            <a:r>
              <a:rPr lang="pl-PL" dirty="0"/>
              <a:t>. </a:t>
            </a:r>
          </a:p>
          <a:p>
            <a:r>
              <a:rPr lang="pl-PL" dirty="0" err="1"/>
              <a:t>Now</a:t>
            </a:r>
            <a:r>
              <a:rPr lang="pl-PL" dirty="0"/>
              <a:t> the </a:t>
            </a:r>
            <a:r>
              <a:rPr lang="pl-PL" dirty="0" err="1"/>
              <a:t>Schengen</a:t>
            </a:r>
            <a:r>
              <a:rPr lang="pl-PL" dirty="0"/>
              <a:t> </a:t>
            </a:r>
            <a:r>
              <a:rPr lang="pl-PL" dirty="0" err="1"/>
              <a:t>Area</a:t>
            </a:r>
            <a:r>
              <a:rPr lang="pl-PL" dirty="0"/>
              <a:t> </a:t>
            </a:r>
            <a:r>
              <a:rPr lang="pl-PL" dirty="0" err="1"/>
              <a:t>counts</a:t>
            </a:r>
            <a:r>
              <a:rPr lang="pl-PL" dirty="0"/>
              <a:t> 26 </a:t>
            </a:r>
            <a:r>
              <a:rPr lang="pl-PL" dirty="0" err="1"/>
              <a:t>Member-States</a:t>
            </a:r>
            <a:r>
              <a:rPr lang="pl-PL" dirty="0"/>
              <a:t> and the Agreement </a:t>
            </a:r>
            <a:r>
              <a:rPr lang="pl-PL" dirty="0" err="1"/>
              <a:t>allows</a:t>
            </a:r>
            <a:r>
              <a:rPr lang="pl-PL" dirty="0"/>
              <a:t> </a:t>
            </a:r>
            <a:r>
              <a:rPr lang="pl-PL" dirty="0" err="1"/>
              <a:t>over</a:t>
            </a:r>
            <a:r>
              <a:rPr lang="pl-PL" dirty="0"/>
              <a:t> 400 </a:t>
            </a:r>
            <a:r>
              <a:rPr lang="pl-PL" dirty="0" err="1"/>
              <a:t>million</a:t>
            </a:r>
            <a:r>
              <a:rPr lang="pl-PL" dirty="0"/>
              <a:t> </a:t>
            </a:r>
            <a:r>
              <a:rPr lang="pl-PL" dirty="0" err="1"/>
              <a:t>Europeans</a:t>
            </a:r>
            <a:r>
              <a:rPr lang="pl-PL" dirty="0"/>
              <a:t> travelling </a:t>
            </a:r>
            <a:r>
              <a:rPr lang="pl-PL" dirty="0" err="1"/>
              <a:t>without</a:t>
            </a:r>
            <a:r>
              <a:rPr lang="pl-PL" dirty="0"/>
              <a:t> </a:t>
            </a:r>
            <a:r>
              <a:rPr lang="pl-PL" dirty="0" err="1"/>
              <a:t>barriers</a:t>
            </a:r>
            <a:r>
              <a:rPr lang="pl-PL" dirty="0"/>
              <a:t>.</a:t>
            </a:r>
          </a:p>
        </p:txBody>
      </p:sp>
    </p:spTree>
    <p:extLst>
      <p:ext uri="{BB962C8B-B14F-4D97-AF65-F5344CB8AC3E}">
        <p14:creationId xmlns:p14="http://schemas.microsoft.com/office/powerpoint/2010/main" val="127233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Schengen</a:t>
            </a:r>
            <a:r>
              <a:rPr lang="pl-PL" dirty="0"/>
              <a:t> </a:t>
            </a:r>
            <a:r>
              <a:rPr lang="pl-PL" dirty="0" err="1"/>
              <a:t>area</a:t>
            </a:r>
            <a:r>
              <a:rPr lang="pl-PL" dirty="0"/>
              <a:t> as a symbol</a:t>
            </a:r>
          </a:p>
        </p:txBody>
      </p:sp>
      <p:sp>
        <p:nvSpPr>
          <p:cNvPr id="3" name="Symbol zastępczy zawartości 2"/>
          <p:cNvSpPr>
            <a:spLocks noGrp="1"/>
          </p:cNvSpPr>
          <p:nvPr>
            <p:ph idx="1"/>
          </p:nvPr>
        </p:nvSpPr>
        <p:spPr/>
        <p:txBody>
          <a:bodyPr/>
          <a:lstStyle/>
          <a:p>
            <a:r>
              <a:rPr lang="pl-PL" dirty="0"/>
              <a:t>In 1985 </a:t>
            </a:r>
            <a:r>
              <a:rPr lang="pl-PL" dirty="0" err="1"/>
              <a:t>Schengen</a:t>
            </a:r>
            <a:r>
              <a:rPr lang="pl-PL" dirty="0"/>
              <a:t> </a:t>
            </a:r>
            <a:r>
              <a:rPr lang="pl-PL" dirty="0" err="1"/>
              <a:t>Area</a:t>
            </a:r>
            <a:r>
              <a:rPr lang="pl-PL" dirty="0"/>
              <a:t> was </a:t>
            </a:r>
            <a:r>
              <a:rPr lang="pl-PL" dirty="0" err="1"/>
              <a:t>started</a:t>
            </a:r>
            <a:r>
              <a:rPr lang="pl-PL" dirty="0"/>
              <a:t> by </a:t>
            </a:r>
            <a:r>
              <a:rPr lang="pl-PL" dirty="0" err="1"/>
              <a:t>signing</a:t>
            </a:r>
            <a:r>
              <a:rPr lang="pl-PL" dirty="0"/>
              <a:t> the </a:t>
            </a:r>
            <a:r>
              <a:rPr lang="pl-PL" dirty="0" err="1"/>
              <a:t>Schengen</a:t>
            </a:r>
            <a:r>
              <a:rPr lang="pl-PL" dirty="0"/>
              <a:t> Agreement </a:t>
            </a:r>
            <a:r>
              <a:rPr lang="pl-PL" dirty="0" err="1"/>
              <a:t>during</a:t>
            </a:r>
            <a:r>
              <a:rPr lang="pl-PL" dirty="0"/>
              <a:t> the </a:t>
            </a:r>
            <a:r>
              <a:rPr lang="pl-PL" dirty="0" err="1"/>
              <a:t>meeting</a:t>
            </a:r>
            <a:r>
              <a:rPr lang="pl-PL" dirty="0"/>
              <a:t> of vice-</a:t>
            </a:r>
            <a:r>
              <a:rPr lang="pl-PL" dirty="0" err="1"/>
              <a:t>ministers</a:t>
            </a:r>
            <a:r>
              <a:rPr lang="pl-PL" dirty="0"/>
              <a:t> in a small </a:t>
            </a:r>
            <a:r>
              <a:rPr lang="pl-PL" dirty="0" err="1"/>
              <a:t>village</a:t>
            </a:r>
            <a:r>
              <a:rPr lang="pl-PL" dirty="0"/>
              <a:t> </a:t>
            </a:r>
            <a:r>
              <a:rPr lang="pl-PL" dirty="0" err="1"/>
              <a:t>Schengen</a:t>
            </a:r>
            <a:r>
              <a:rPr lang="pl-PL" dirty="0"/>
              <a:t>. </a:t>
            </a:r>
          </a:p>
          <a:p>
            <a:r>
              <a:rPr lang="pl-PL" dirty="0"/>
              <a:t>At </a:t>
            </a:r>
            <a:r>
              <a:rPr lang="pl-PL" dirty="0" err="1"/>
              <a:t>that</a:t>
            </a:r>
            <a:r>
              <a:rPr lang="pl-PL" dirty="0"/>
              <a:t> </a:t>
            </a:r>
            <a:r>
              <a:rPr lang="pl-PL" dirty="0" err="1"/>
              <a:t>time</a:t>
            </a:r>
            <a:r>
              <a:rPr lang="pl-PL" dirty="0"/>
              <a:t> in Europe </a:t>
            </a:r>
            <a:r>
              <a:rPr lang="pl-PL" dirty="0" err="1"/>
              <a:t>they</a:t>
            </a:r>
            <a:r>
              <a:rPr lang="pl-PL" dirty="0"/>
              <a:t> </a:t>
            </a:r>
            <a:r>
              <a:rPr lang="pl-PL" dirty="0" err="1"/>
              <a:t>even</a:t>
            </a:r>
            <a:r>
              <a:rPr lang="pl-PL" dirty="0"/>
              <a:t> </a:t>
            </a:r>
            <a:r>
              <a:rPr lang="pl-PL" dirty="0" err="1"/>
              <a:t>couldn’t</a:t>
            </a:r>
            <a:r>
              <a:rPr lang="pl-PL" dirty="0"/>
              <a:t> </a:t>
            </a:r>
            <a:r>
              <a:rPr lang="pl-PL" dirty="0" err="1"/>
              <a:t>think</a:t>
            </a:r>
            <a:r>
              <a:rPr lang="pl-PL" dirty="0"/>
              <a:t> </a:t>
            </a:r>
            <a:r>
              <a:rPr lang="pl-PL" dirty="0" err="1"/>
              <a:t>about</a:t>
            </a:r>
            <a:r>
              <a:rPr lang="pl-PL" dirty="0"/>
              <a:t> </a:t>
            </a:r>
            <a:r>
              <a:rPr lang="pl-PL" dirty="0" err="1"/>
              <a:t>such</a:t>
            </a:r>
            <a:r>
              <a:rPr lang="pl-PL" dirty="0"/>
              <a:t> a </a:t>
            </a:r>
            <a:r>
              <a:rPr lang="en-AU" dirty="0" err="1"/>
              <a:t>succes</a:t>
            </a:r>
            <a:r>
              <a:rPr lang="pl-PL" dirty="0"/>
              <a:t> of </a:t>
            </a:r>
            <a:r>
              <a:rPr lang="pl-PL" dirty="0" err="1"/>
              <a:t>Schengen</a:t>
            </a:r>
            <a:r>
              <a:rPr lang="pl-PL" dirty="0"/>
              <a:t> </a:t>
            </a:r>
            <a:r>
              <a:rPr lang="pl-PL" dirty="0" err="1"/>
              <a:t>area</a:t>
            </a:r>
            <a:r>
              <a:rPr lang="pl-PL" dirty="0"/>
              <a:t>, </a:t>
            </a:r>
            <a:r>
              <a:rPr lang="pl-PL" dirty="0" err="1"/>
              <a:t>which</a:t>
            </a:r>
            <a:r>
              <a:rPr lang="pl-PL" dirty="0"/>
              <a:t> </a:t>
            </a:r>
            <a:r>
              <a:rPr lang="pl-PL" dirty="0" err="1"/>
              <a:t>concerns</a:t>
            </a:r>
            <a:r>
              <a:rPr lang="pl-PL" dirty="0"/>
              <a:t> </a:t>
            </a:r>
            <a:r>
              <a:rPr lang="pl-PL" dirty="0" err="1"/>
              <a:t>almost</a:t>
            </a:r>
            <a:r>
              <a:rPr lang="pl-PL" dirty="0"/>
              <a:t> </a:t>
            </a:r>
            <a:r>
              <a:rPr lang="pl-PL" dirty="0" err="1"/>
              <a:t>all</a:t>
            </a:r>
            <a:r>
              <a:rPr lang="pl-PL" dirty="0"/>
              <a:t> EU </a:t>
            </a:r>
            <a:r>
              <a:rPr lang="pl-PL" dirty="0" err="1"/>
              <a:t>member</a:t>
            </a:r>
            <a:r>
              <a:rPr lang="pl-PL" dirty="0"/>
              <a:t> </a:t>
            </a:r>
            <a:r>
              <a:rPr lang="pl-PL" dirty="0" err="1"/>
              <a:t>states</a:t>
            </a:r>
            <a:r>
              <a:rPr lang="pl-PL" dirty="0"/>
              <a:t>.</a:t>
            </a:r>
          </a:p>
        </p:txBody>
      </p:sp>
    </p:spTree>
    <p:extLst>
      <p:ext uri="{BB962C8B-B14F-4D97-AF65-F5344CB8AC3E}">
        <p14:creationId xmlns:p14="http://schemas.microsoft.com/office/powerpoint/2010/main" val="2879710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Interview with Roger Weber, </a:t>
            </a:r>
            <a:r>
              <a:rPr lang="pl-PL" dirty="0" err="1"/>
              <a:t>Schengen</a:t>
            </a:r>
            <a:r>
              <a:rPr lang="pl-PL" dirty="0"/>
              <a:t> </a:t>
            </a:r>
            <a:r>
              <a:rPr lang="pl-PL" dirty="0" err="1"/>
              <a:t>mayor</a:t>
            </a:r>
            <a:endParaRPr lang="pl-PL" dirty="0"/>
          </a:p>
        </p:txBody>
      </p:sp>
      <p:sp>
        <p:nvSpPr>
          <p:cNvPr id="3" name="Symbol zastępczy zawartości 2"/>
          <p:cNvSpPr>
            <a:spLocks noGrp="1"/>
          </p:cNvSpPr>
          <p:nvPr>
            <p:ph idx="1"/>
          </p:nvPr>
        </p:nvSpPr>
        <p:spPr/>
        <p:txBody>
          <a:bodyPr>
            <a:normAutofit fontScale="92500"/>
          </a:bodyPr>
          <a:lstStyle/>
          <a:p>
            <a:r>
              <a:rPr lang="pl-PL" b="1" dirty="0"/>
              <a:t>Europa bez szlabanów</a:t>
            </a:r>
            <a:endParaRPr lang="pl-PL" dirty="0"/>
          </a:p>
          <a:p>
            <a:pPr marL="0" indent="0">
              <a:buNone/>
            </a:pPr>
            <a:r>
              <a:rPr lang="pl-PL" u="sng" dirty="0">
                <a:hlinkClick r:id="rId2"/>
              </a:rPr>
              <a:t>https://www.tygodnikprzeglad.pl/europa-bez-szlabanow/</a:t>
            </a:r>
            <a:endParaRPr lang="pl-PL" dirty="0"/>
          </a:p>
          <a:p>
            <a:r>
              <a:rPr lang="pl-PL" i="1" dirty="0"/>
              <a:t>– Znajduje się pan na liście najbardziej popularnych burmistrzów na świecie, obok takich postaci jak burmistrzowie Nowego Jorku, Chicago, Berlina czy Tokio. Powód jest oczywisty: zainicjowany w 1985 r. w pańskim mieście proces tworzenia Europy bez granic. Jak pan się czuje z tą popularnością?</a:t>
            </a:r>
          </a:p>
          <a:p>
            <a:r>
              <a:rPr lang="pl-PL" dirty="0"/>
              <a:t>Roger Weber </a:t>
            </a:r>
            <a:r>
              <a:rPr lang="pl-PL" dirty="0" err="1"/>
              <a:t>is</a:t>
            </a:r>
            <a:r>
              <a:rPr lang="pl-PL" dirty="0"/>
              <a:t> on the list of the most popular </a:t>
            </a:r>
            <a:r>
              <a:rPr lang="pl-PL" dirty="0" err="1"/>
              <a:t>mayors</a:t>
            </a:r>
            <a:r>
              <a:rPr lang="pl-PL" dirty="0"/>
              <a:t> on the </a:t>
            </a:r>
            <a:r>
              <a:rPr lang="pl-PL" dirty="0" err="1"/>
              <a:t>world</a:t>
            </a:r>
            <a:r>
              <a:rPr lang="pl-PL" dirty="0"/>
              <a:t>, </a:t>
            </a:r>
            <a:r>
              <a:rPr lang="pl-PL" dirty="0" err="1"/>
              <a:t>next</a:t>
            </a:r>
            <a:r>
              <a:rPr lang="pl-PL" dirty="0"/>
              <a:t> to </a:t>
            </a:r>
            <a:r>
              <a:rPr lang="pl-PL" dirty="0" err="1"/>
              <a:t>mayors</a:t>
            </a:r>
            <a:r>
              <a:rPr lang="pl-PL" dirty="0"/>
              <a:t> of New York, Chicago </a:t>
            </a:r>
            <a:r>
              <a:rPr lang="pl-PL" dirty="0" err="1"/>
              <a:t>or</a:t>
            </a:r>
            <a:r>
              <a:rPr lang="pl-PL" dirty="0"/>
              <a:t> Tokio. The </a:t>
            </a:r>
            <a:r>
              <a:rPr lang="pl-PL" dirty="0" err="1"/>
              <a:t>reason</a:t>
            </a:r>
            <a:r>
              <a:rPr lang="pl-PL" dirty="0"/>
              <a:t> </a:t>
            </a:r>
            <a:r>
              <a:rPr lang="pl-PL" dirty="0" err="1"/>
              <a:t>is</a:t>
            </a:r>
            <a:r>
              <a:rPr lang="pl-PL" dirty="0"/>
              <a:t> </a:t>
            </a:r>
            <a:r>
              <a:rPr lang="pl-PL" dirty="0" err="1"/>
              <a:t>obvious</a:t>
            </a:r>
            <a:r>
              <a:rPr lang="pl-PL" dirty="0"/>
              <a:t>: </a:t>
            </a:r>
            <a:r>
              <a:rPr lang="pl-PL" dirty="0" err="1"/>
              <a:t>iniciated</a:t>
            </a:r>
            <a:r>
              <a:rPr lang="pl-PL" dirty="0"/>
              <a:t> in 1985 </a:t>
            </a:r>
            <a:r>
              <a:rPr lang="pl-PL" dirty="0" err="1"/>
              <a:t>process</a:t>
            </a:r>
            <a:r>
              <a:rPr lang="pl-PL" dirty="0"/>
              <a:t> of </a:t>
            </a:r>
            <a:r>
              <a:rPr lang="pl-PL" dirty="0" err="1"/>
              <a:t>creation</a:t>
            </a:r>
            <a:r>
              <a:rPr lang="pl-PL" dirty="0"/>
              <a:t> „Europe </a:t>
            </a:r>
            <a:r>
              <a:rPr lang="pl-PL" dirty="0" err="1"/>
              <a:t>without</a:t>
            </a:r>
            <a:r>
              <a:rPr lang="pl-PL" dirty="0"/>
              <a:t> </a:t>
            </a:r>
            <a:r>
              <a:rPr lang="pl-PL" dirty="0" err="1"/>
              <a:t>borders</a:t>
            </a:r>
            <a:r>
              <a:rPr lang="pl-PL" dirty="0"/>
              <a:t>”</a:t>
            </a:r>
          </a:p>
        </p:txBody>
      </p:sp>
    </p:spTree>
    <p:extLst>
      <p:ext uri="{BB962C8B-B14F-4D97-AF65-F5344CB8AC3E}">
        <p14:creationId xmlns:p14="http://schemas.microsoft.com/office/powerpoint/2010/main" val="398925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Interview with Roger Weber, </a:t>
            </a:r>
            <a:r>
              <a:rPr lang="pl-PL" dirty="0" err="1"/>
              <a:t>Schengen</a:t>
            </a:r>
            <a:r>
              <a:rPr lang="pl-PL" dirty="0"/>
              <a:t> </a:t>
            </a:r>
            <a:r>
              <a:rPr lang="pl-PL" dirty="0" err="1"/>
              <a:t>mayor</a:t>
            </a:r>
            <a:endParaRPr lang="pl-PL" dirty="0"/>
          </a:p>
        </p:txBody>
      </p:sp>
      <p:sp>
        <p:nvSpPr>
          <p:cNvPr id="3" name="Symbol zastępczy zawartości 2"/>
          <p:cNvSpPr>
            <a:spLocks noGrp="1"/>
          </p:cNvSpPr>
          <p:nvPr>
            <p:ph idx="1"/>
          </p:nvPr>
        </p:nvSpPr>
        <p:spPr/>
        <p:txBody>
          <a:bodyPr>
            <a:normAutofit fontScale="70000" lnSpcReduction="20000"/>
          </a:bodyPr>
          <a:lstStyle/>
          <a:p>
            <a:r>
              <a:rPr lang="pl-PL" i="1" dirty="0"/>
              <a:t>– Pamięta pan, jak rozumiem, historyczną konferencję w 1985 r.</a:t>
            </a:r>
          </a:p>
          <a:p>
            <a:r>
              <a:rPr lang="pl-PL" i="1" dirty="0"/>
              <a:t>– To jasne. Było to dla nas duże wydarzenie, mimo że uczestniczyli w nim „tylko” wiceministrowie spraw zagranicznych Beneluksu, Francji i Niemiec. Była to umowa o znoszeniu kontroli na wspólnych granicach pomiędzy krajami-sygnatariuszami. Jej podpisanie odbyło się dokładnie 14 czerwca 1985 r., przy wspaniałej pogodzie, na pokładzie statku „</a:t>
            </a:r>
            <a:r>
              <a:rPr lang="pl-PL" i="1" dirty="0" err="1"/>
              <a:t>Princesse</a:t>
            </a:r>
            <a:r>
              <a:rPr lang="pl-PL" i="1" dirty="0"/>
              <a:t> Marie-Astrid”, na wodach naszej Mozeli.</a:t>
            </a:r>
          </a:p>
          <a:p>
            <a:endParaRPr lang="pl-PL" dirty="0"/>
          </a:p>
          <a:p>
            <a:r>
              <a:rPr lang="pl-PL" dirty="0"/>
              <a:t>-Do </a:t>
            </a:r>
            <a:r>
              <a:rPr lang="pl-PL" dirty="0" err="1"/>
              <a:t>you</a:t>
            </a:r>
            <a:r>
              <a:rPr lang="pl-PL" dirty="0"/>
              <a:t> </a:t>
            </a:r>
            <a:r>
              <a:rPr lang="pl-PL" dirty="0" err="1"/>
              <a:t>remember</a:t>
            </a:r>
            <a:r>
              <a:rPr lang="pl-PL" dirty="0"/>
              <a:t> </a:t>
            </a:r>
            <a:r>
              <a:rPr lang="pl-PL" dirty="0" err="1"/>
              <a:t>that</a:t>
            </a:r>
            <a:r>
              <a:rPr lang="pl-PL" dirty="0"/>
              <a:t> </a:t>
            </a:r>
            <a:r>
              <a:rPr lang="pl-PL" dirty="0" err="1"/>
              <a:t>historical</a:t>
            </a:r>
            <a:r>
              <a:rPr lang="pl-PL" dirty="0"/>
              <a:t> </a:t>
            </a:r>
            <a:r>
              <a:rPr lang="pl-PL" dirty="0" err="1"/>
              <a:t>conference</a:t>
            </a:r>
            <a:r>
              <a:rPr lang="pl-PL" dirty="0"/>
              <a:t> in 1985?</a:t>
            </a:r>
          </a:p>
          <a:p>
            <a:r>
              <a:rPr lang="pl-PL" dirty="0"/>
              <a:t>- Of </a:t>
            </a:r>
            <a:r>
              <a:rPr lang="pl-PL" dirty="0" err="1"/>
              <a:t>course</a:t>
            </a:r>
            <a:r>
              <a:rPr lang="pl-PL" dirty="0"/>
              <a:t>. It was a big </a:t>
            </a:r>
            <a:r>
              <a:rPr lang="pl-PL" dirty="0" err="1"/>
              <a:t>event</a:t>
            </a:r>
            <a:r>
              <a:rPr lang="pl-PL" dirty="0"/>
              <a:t>, </a:t>
            </a:r>
            <a:r>
              <a:rPr lang="pl-PL" dirty="0" err="1"/>
              <a:t>despite</a:t>
            </a:r>
            <a:r>
              <a:rPr lang="pl-PL" dirty="0"/>
              <a:t> the </a:t>
            </a:r>
            <a:r>
              <a:rPr lang="pl-PL" dirty="0" err="1"/>
              <a:t>fact</a:t>
            </a:r>
            <a:r>
              <a:rPr lang="pl-PL" dirty="0"/>
              <a:t> </a:t>
            </a:r>
            <a:r>
              <a:rPr lang="pl-PL" dirty="0" err="1"/>
              <a:t>that„only</a:t>
            </a:r>
            <a:r>
              <a:rPr lang="pl-PL" dirty="0"/>
              <a:t>” vice-</a:t>
            </a:r>
            <a:r>
              <a:rPr lang="pl-PL" dirty="0" err="1"/>
              <a:t>ministers</a:t>
            </a:r>
            <a:r>
              <a:rPr lang="pl-PL" dirty="0"/>
              <a:t> of </a:t>
            </a:r>
            <a:r>
              <a:rPr lang="pl-PL" dirty="0" err="1"/>
              <a:t>foreign</a:t>
            </a:r>
            <a:r>
              <a:rPr lang="pl-PL" dirty="0"/>
              <a:t> </a:t>
            </a:r>
            <a:r>
              <a:rPr lang="pl-PL" dirty="0" err="1"/>
              <a:t>affairs</a:t>
            </a:r>
            <a:r>
              <a:rPr lang="pl-PL" dirty="0"/>
              <a:t> of Benelux, France and Germany </a:t>
            </a:r>
            <a:r>
              <a:rPr lang="pl-PL" dirty="0" err="1"/>
              <a:t>took</a:t>
            </a:r>
            <a:r>
              <a:rPr lang="pl-PL" dirty="0"/>
              <a:t> part in </a:t>
            </a:r>
            <a:r>
              <a:rPr lang="pl-PL" dirty="0" err="1"/>
              <a:t>it</a:t>
            </a:r>
            <a:r>
              <a:rPr lang="pl-PL" dirty="0"/>
              <a:t>. It was </a:t>
            </a:r>
            <a:r>
              <a:rPr lang="pl-PL" dirty="0" err="1"/>
              <a:t>an</a:t>
            </a:r>
            <a:r>
              <a:rPr lang="pl-PL" dirty="0"/>
              <a:t> Agreement </a:t>
            </a:r>
            <a:r>
              <a:rPr lang="pl-PL" dirty="0" err="1"/>
              <a:t>between</a:t>
            </a:r>
            <a:r>
              <a:rPr lang="pl-PL" dirty="0"/>
              <a:t> the </a:t>
            </a:r>
            <a:r>
              <a:rPr lang="pl-PL" dirty="0" err="1"/>
              <a:t>Governments</a:t>
            </a:r>
            <a:r>
              <a:rPr lang="pl-PL" dirty="0"/>
              <a:t> of the </a:t>
            </a:r>
            <a:r>
              <a:rPr lang="pl-PL" dirty="0" err="1"/>
              <a:t>States</a:t>
            </a:r>
            <a:r>
              <a:rPr lang="pl-PL" dirty="0"/>
              <a:t> of the Benelux </a:t>
            </a:r>
            <a:r>
              <a:rPr lang="pl-PL" dirty="0" err="1"/>
              <a:t>Economic</a:t>
            </a:r>
            <a:r>
              <a:rPr lang="pl-PL" dirty="0"/>
              <a:t> Union, the Federal Republic of Germany and the French Republic on the </a:t>
            </a:r>
            <a:r>
              <a:rPr lang="pl-PL" dirty="0" err="1"/>
              <a:t>gradual</a:t>
            </a:r>
            <a:r>
              <a:rPr lang="pl-PL" dirty="0"/>
              <a:t> </a:t>
            </a:r>
            <a:r>
              <a:rPr lang="pl-PL" dirty="0" err="1"/>
              <a:t>abolition</a:t>
            </a:r>
            <a:r>
              <a:rPr lang="pl-PL" dirty="0"/>
              <a:t> of </a:t>
            </a:r>
            <a:r>
              <a:rPr lang="pl-PL" dirty="0" err="1"/>
              <a:t>checks</a:t>
            </a:r>
            <a:r>
              <a:rPr lang="pl-PL" dirty="0"/>
              <a:t> </a:t>
            </a:r>
            <a:r>
              <a:rPr lang="pl-PL" dirty="0" err="1"/>
              <a:t>at</a:t>
            </a:r>
            <a:r>
              <a:rPr lang="pl-PL" dirty="0"/>
              <a:t> </a:t>
            </a:r>
            <a:r>
              <a:rPr lang="pl-PL" dirty="0" err="1"/>
              <a:t>their</a:t>
            </a:r>
            <a:r>
              <a:rPr lang="pl-PL" dirty="0"/>
              <a:t> </a:t>
            </a:r>
            <a:r>
              <a:rPr lang="pl-PL" dirty="0" err="1"/>
              <a:t>common</a:t>
            </a:r>
            <a:r>
              <a:rPr lang="pl-PL" dirty="0"/>
              <a:t> </a:t>
            </a:r>
            <a:r>
              <a:rPr lang="pl-PL" dirty="0" err="1"/>
              <a:t>borders</a:t>
            </a:r>
            <a:r>
              <a:rPr lang="pl-PL" dirty="0"/>
              <a:t>. On 14th </a:t>
            </a:r>
            <a:r>
              <a:rPr lang="pl-PL" dirty="0" err="1"/>
              <a:t>June</a:t>
            </a:r>
            <a:r>
              <a:rPr lang="pl-PL" dirty="0"/>
              <a:t> 1985 the </a:t>
            </a:r>
            <a:r>
              <a:rPr lang="pl-PL" i="1" dirty="0" err="1"/>
              <a:t>Schengen</a:t>
            </a:r>
            <a:r>
              <a:rPr lang="pl-PL" i="1" dirty="0"/>
              <a:t> Agreement</a:t>
            </a:r>
            <a:r>
              <a:rPr lang="pl-PL" dirty="0"/>
              <a:t> was </a:t>
            </a:r>
            <a:r>
              <a:rPr lang="pl-PL" dirty="0" err="1"/>
              <a:t>signed</a:t>
            </a:r>
            <a:r>
              <a:rPr lang="pl-PL" dirty="0"/>
              <a:t>. </a:t>
            </a:r>
            <a:r>
              <a:rPr lang="pl-PL" dirty="0" err="1"/>
              <a:t>This</a:t>
            </a:r>
            <a:r>
              <a:rPr lang="pl-PL" dirty="0"/>
              <a:t> </a:t>
            </a:r>
            <a:r>
              <a:rPr lang="pl-PL" dirty="0" err="1"/>
              <a:t>happened</a:t>
            </a:r>
            <a:r>
              <a:rPr lang="pl-PL" dirty="0"/>
              <a:t> on the </a:t>
            </a:r>
            <a:r>
              <a:rPr lang="pl-PL" dirty="0" err="1"/>
              <a:t>boat</a:t>
            </a:r>
            <a:r>
              <a:rPr lang="pl-PL" dirty="0"/>
              <a:t> </a:t>
            </a:r>
            <a:r>
              <a:rPr lang="pl-PL" i="1" dirty="0" err="1"/>
              <a:t>Princess</a:t>
            </a:r>
            <a:r>
              <a:rPr lang="pl-PL" dirty="0"/>
              <a:t> Marie-</a:t>
            </a:r>
            <a:r>
              <a:rPr lang="pl-PL" i="1" dirty="0"/>
              <a:t>Astrid</a:t>
            </a:r>
            <a:r>
              <a:rPr lang="pl-PL" dirty="0"/>
              <a:t> in the </a:t>
            </a:r>
            <a:r>
              <a:rPr lang="pl-PL" dirty="0" err="1"/>
              <a:t>middle</a:t>
            </a:r>
            <a:r>
              <a:rPr lang="pl-PL" dirty="0"/>
              <a:t> of the </a:t>
            </a:r>
            <a:r>
              <a:rPr lang="pl-PL" dirty="0" err="1"/>
              <a:t>river</a:t>
            </a:r>
            <a:r>
              <a:rPr lang="pl-PL" dirty="0"/>
              <a:t> </a:t>
            </a:r>
            <a:r>
              <a:rPr lang="pl-PL" dirty="0" err="1"/>
              <a:t>Moselle</a:t>
            </a:r>
            <a:r>
              <a:rPr lang="pl-PL" dirty="0"/>
              <a:t>. Here, the </a:t>
            </a:r>
            <a:r>
              <a:rPr lang="pl-PL" dirty="0" err="1"/>
              <a:t>borders</a:t>
            </a:r>
            <a:r>
              <a:rPr lang="pl-PL" dirty="0"/>
              <a:t> of France, Germany and </a:t>
            </a:r>
            <a:r>
              <a:rPr lang="pl-PL" dirty="0" err="1"/>
              <a:t>Luxembourg</a:t>
            </a:r>
            <a:r>
              <a:rPr lang="pl-PL" dirty="0"/>
              <a:t> </a:t>
            </a:r>
            <a:r>
              <a:rPr lang="pl-PL" dirty="0" err="1"/>
              <a:t>meet</a:t>
            </a:r>
            <a:r>
              <a:rPr lang="pl-PL" dirty="0"/>
              <a:t>. </a:t>
            </a:r>
            <a:br>
              <a:rPr lang="pl-PL" dirty="0"/>
            </a:br>
            <a:endParaRPr lang="pl-PL" dirty="0"/>
          </a:p>
        </p:txBody>
      </p:sp>
    </p:spTree>
    <p:extLst>
      <p:ext uri="{BB962C8B-B14F-4D97-AF65-F5344CB8AC3E}">
        <p14:creationId xmlns:p14="http://schemas.microsoft.com/office/powerpoint/2010/main" val="1151065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Interview with Roger Weber, </a:t>
            </a:r>
            <a:r>
              <a:rPr lang="pl-PL" dirty="0" err="1"/>
              <a:t>Schengen</a:t>
            </a:r>
            <a:r>
              <a:rPr lang="pl-PL" dirty="0"/>
              <a:t> </a:t>
            </a:r>
            <a:r>
              <a:rPr lang="pl-PL" dirty="0" err="1"/>
              <a:t>mayor</a:t>
            </a:r>
            <a:endParaRPr lang="pl-PL" dirty="0"/>
          </a:p>
        </p:txBody>
      </p:sp>
      <p:sp>
        <p:nvSpPr>
          <p:cNvPr id="3" name="Symbol zastępczy zawartości 2"/>
          <p:cNvSpPr>
            <a:spLocks noGrp="1"/>
          </p:cNvSpPr>
          <p:nvPr>
            <p:ph idx="1"/>
          </p:nvPr>
        </p:nvSpPr>
        <p:spPr/>
        <p:txBody>
          <a:bodyPr>
            <a:normAutofit fontScale="85000" lnSpcReduction="20000"/>
          </a:bodyPr>
          <a:lstStyle/>
          <a:p>
            <a:r>
              <a:rPr lang="pl-PL" i="1" dirty="0"/>
              <a:t>– Jaki ten układ miał wpływ na życie mieszkańców </a:t>
            </a:r>
            <a:r>
              <a:rPr lang="pl-PL" i="1" dirty="0" err="1"/>
              <a:t>Schengen</a:t>
            </a:r>
            <a:r>
              <a:rPr lang="pl-PL" i="1" dirty="0"/>
              <a:t>? Jak go odczuwali na własnej skórze, przekraczając pobliskie granice?</a:t>
            </a:r>
            <a:br>
              <a:rPr lang="pl-PL" i="1" dirty="0"/>
            </a:br>
            <a:r>
              <a:rPr lang="pl-PL" i="1" dirty="0"/>
              <a:t>– Kontrole graniczne zaczęły być stopniowo ograniczane wkrótce po podpisaniu układu, jeszcze w 1985 r. Od 1986 r. była to już tylko kontrola wzrokowa pojazdów, które na przejściu granicznym jedynie zwalniały. Oczywiście wszyscy to chwalili i korzystali z udogodnień bardzo chętnie. Fakt, że to się zaczęło w </a:t>
            </a:r>
            <a:r>
              <a:rPr lang="pl-PL" i="1" dirty="0" err="1"/>
              <a:t>Schengen</a:t>
            </a:r>
            <a:r>
              <a:rPr lang="pl-PL" i="1" dirty="0"/>
              <a:t>, był nam wszystkim bardzo miły.</a:t>
            </a:r>
          </a:p>
          <a:p>
            <a:r>
              <a:rPr lang="pl-PL" dirty="0"/>
              <a:t>- </a:t>
            </a:r>
            <a:r>
              <a:rPr lang="pl-PL" dirty="0" err="1"/>
              <a:t>What</a:t>
            </a:r>
            <a:r>
              <a:rPr lang="pl-PL" dirty="0"/>
              <a:t> influence </a:t>
            </a:r>
            <a:r>
              <a:rPr lang="pl-PL" dirty="0" err="1"/>
              <a:t>had</a:t>
            </a:r>
            <a:r>
              <a:rPr lang="pl-PL" dirty="0"/>
              <a:t> </a:t>
            </a:r>
            <a:r>
              <a:rPr lang="pl-PL" dirty="0" err="1"/>
              <a:t>this</a:t>
            </a:r>
            <a:r>
              <a:rPr lang="pl-PL" dirty="0"/>
              <a:t> Agreement on </a:t>
            </a:r>
            <a:r>
              <a:rPr lang="pl-PL" dirty="0" err="1"/>
              <a:t>Schengen</a:t>
            </a:r>
            <a:r>
              <a:rPr lang="pl-PL" dirty="0"/>
              <a:t> </a:t>
            </a:r>
            <a:r>
              <a:rPr lang="pl-PL" dirty="0" err="1"/>
              <a:t>habitans</a:t>
            </a:r>
            <a:r>
              <a:rPr lang="pl-PL" dirty="0"/>
              <a:t>’ life? </a:t>
            </a:r>
            <a:r>
              <a:rPr lang="pl-PL" dirty="0" err="1"/>
              <a:t>What</a:t>
            </a:r>
            <a:r>
              <a:rPr lang="pl-PL" dirty="0"/>
              <a:t> </a:t>
            </a:r>
            <a:r>
              <a:rPr lang="pl-PL" dirty="0" err="1"/>
              <a:t>did</a:t>
            </a:r>
            <a:r>
              <a:rPr lang="pl-PL" dirty="0"/>
              <a:t> </a:t>
            </a:r>
            <a:r>
              <a:rPr lang="pl-PL" dirty="0" err="1"/>
              <a:t>they</a:t>
            </a:r>
            <a:r>
              <a:rPr lang="pl-PL" dirty="0"/>
              <a:t> </a:t>
            </a:r>
            <a:r>
              <a:rPr lang="pl-PL" dirty="0" err="1"/>
              <a:t>feel</a:t>
            </a:r>
            <a:r>
              <a:rPr lang="pl-PL" dirty="0"/>
              <a:t> </a:t>
            </a:r>
            <a:r>
              <a:rPr lang="pl-PL" dirty="0" err="1"/>
              <a:t>first-hand</a:t>
            </a:r>
            <a:r>
              <a:rPr lang="pl-PL" dirty="0"/>
              <a:t> </a:t>
            </a:r>
            <a:r>
              <a:rPr lang="pl-PL" dirty="0" err="1"/>
              <a:t>when</a:t>
            </a:r>
            <a:r>
              <a:rPr lang="pl-PL" dirty="0"/>
              <a:t> </a:t>
            </a:r>
            <a:r>
              <a:rPr lang="pl-PL" dirty="0" err="1"/>
              <a:t>crossing</a:t>
            </a:r>
            <a:r>
              <a:rPr lang="pl-PL" dirty="0"/>
              <a:t> </a:t>
            </a:r>
            <a:r>
              <a:rPr lang="pl-PL" dirty="0" err="1"/>
              <a:t>nearby</a:t>
            </a:r>
            <a:r>
              <a:rPr lang="pl-PL" dirty="0"/>
              <a:t> </a:t>
            </a:r>
            <a:r>
              <a:rPr lang="pl-PL" dirty="0" err="1"/>
              <a:t>borders</a:t>
            </a:r>
            <a:r>
              <a:rPr lang="pl-PL" dirty="0"/>
              <a:t>?</a:t>
            </a:r>
          </a:p>
          <a:p>
            <a:r>
              <a:rPr lang="pl-PL" dirty="0"/>
              <a:t>- </a:t>
            </a:r>
            <a:r>
              <a:rPr lang="pl-PL" dirty="0" err="1"/>
              <a:t>Border</a:t>
            </a:r>
            <a:r>
              <a:rPr lang="pl-PL" dirty="0"/>
              <a:t> controls </a:t>
            </a:r>
            <a:r>
              <a:rPr lang="pl-PL" dirty="0" err="1"/>
              <a:t>started</a:t>
            </a:r>
            <a:r>
              <a:rPr lang="pl-PL" dirty="0"/>
              <a:t> to be </a:t>
            </a:r>
            <a:r>
              <a:rPr lang="pl-PL" dirty="0" err="1"/>
              <a:t>gradually</a:t>
            </a:r>
            <a:r>
              <a:rPr lang="pl-PL" dirty="0"/>
              <a:t> </a:t>
            </a:r>
            <a:r>
              <a:rPr lang="pl-PL" dirty="0" err="1"/>
              <a:t>limited</a:t>
            </a:r>
            <a:r>
              <a:rPr lang="pl-PL" dirty="0"/>
              <a:t> </a:t>
            </a:r>
            <a:r>
              <a:rPr lang="pl-PL" dirty="0" err="1"/>
              <a:t>soon</a:t>
            </a:r>
            <a:r>
              <a:rPr lang="pl-PL" dirty="0"/>
              <a:t> </a:t>
            </a:r>
            <a:r>
              <a:rPr lang="pl-PL" dirty="0" err="1"/>
              <a:t>after</a:t>
            </a:r>
            <a:r>
              <a:rPr lang="pl-PL" dirty="0"/>
              <a:t> the </a:t>
            </a:r>
            <a:r>
              <a:rPr lang="pl-PL" dirty="0" err="1"/>
              <a:t>signing</a:t>
            </a:r>
            <a:r>
              <a:rPr lang="pl-PL" dirty="0"/>
              <a:t> of the Agreement, </a:t>
            </a:r>
            <a:r>
              <a:rPr lang="pl-PL" dirty="0" err="1"/>
              <a:t>back</a:t>
            </a:r>
            <a:r>
              <a:rPr lang="pl-PL" dirty="0"/>
              <a:t> in 1985. </a:t>
            </a:r>
            <a:r>
              <a:rPr lang="pl-PL" dirty="0" err="1"/>
              <a:t>Since</a:t>
            </a:r>
            <a:r>
              <a:rPr lang="pl-PL" dirty="0"/>
              <a:t> 1986, </a:t>
            </a:r>
            <a:r>
              <a:rPr lang="pl-PL" dirty="0" err="1"/>
              <a:t>it</a:t>
            </a:r>
            <a:r>
              <a:rPr lang="pl-PL" dirty="0"/>
              <a:t> was </a:t>
            </a:r>
            <a:r>
              <a:rPr lang="pl-PL" dirty="0" err="1"/>
              <a:t>only</a:t>
            </a:r>
            <a:r>
              <a:rPr lang="pl-PL" dirty="0"/>
              <a:t> a </a:t>
            </a:r>
            <a:r>
              <a:rPr lang="pl-PL" dirty="0" err="1"/>
              <a:t>visual</a:t>
            </a:r>
            <a:r>
              <a:rPr lang="pl-PL" dirty="0"/>
              <a:t> </a:t>
            </a:r>
            <a:r>
              <a:rPr lang="pl-PL" dirty="0" err="1"/>
              <a:t>check</a:t>
            </a:r>
            <a:r>
              <a:rPr lang="pl-PL" dirty="0"/>
              <a:t> of </a:t>
            </a:r>
            <a:r>
              <a:rPr lang="pl-PL" dirty="0" err="1"/>
              <a:t>vehicles</a:t>
            </a:r>
            <a:r>
              <a:rPr lang="pl-PL" dirty="0"/>
              <a:t>, </a:t>
            </a:r>
            <a:r>
              <a:rPr lang="pl-PL" dirty="0" err="1"/>
              <a:t>which</a:t>
            </a:r>
            <a:r>
              <a:rPr lang="pl-PL" dirty="0"/>
              <a:t> </a:t>
            </a:r>
            <a:r>
              <a:rPr lang="pl-PL" dirty="0" err="1"/>
              <a:t>at</a:t>
            </a:r>
            <a:r>
              <a:rPr lang="pl-PL" dirty="0"/>
              <a:t> the </a:t>
            </a:r>
            <a:r>
              <a:rPr lang="pl-PL" dirty="0" err="1"/>
              <a:t>border</a:t>
            </a:r>
            <a:r>
              <a:rPr lang="pl-PL" dirty="0"/>
              <a:t> </a:t>
            </a:r>
            <a:r>
              <a:rPr lang="pl-PL" dirty="0" err="1"/>
              <a:t>crossing</a:t>
            </a:r>
            <a:r>
              <a:rPr lang="pl-PL" dirty="0"/>
              <a:t> </a:t>
            </a:r>
            <a:r>
              <a:rPr lang="pl-PL" dirty="0" err="1"/>
              <a:t>only</a:t>
            </a:r>
            <a:r>
              <a:rPr lang="pl-PL" dirty="0"/>
              <a:t> </a:t>
            </a:r>
            <a:r>
              <a:rPr lang="pl-PL" dirty="0" err="1"/>
              <a:t>slowed</a:t>
            </a:r>
            <a:r>
              <a:rPr lang="pl-PL" dirty="0"/>
              <a:t> down. Of </a:t>
            </a:r>
            <a:r>
              <a:rPr lang="pl-PL" dirty="0" err="1"/>
              <a:t>course</a:t>
            </a:r>
            <a:r>
              <a:rPr lang="pl-PL" dirty="0"/>
              <a:t>, </a:t>
            </a:r>
            <a:r>
              <a:rPr lang="pl-PL" dirty="0" err="1"/>
              <a:t>everyone</a:t>
            </a:r>
            <a:r>
              <a:rPr lang="pl-PL" dirty="0"/>
              <a:t> </a:t>
            </a:r>
            <a:r>
              <a:rPr lang="pl-PL" dirty="0" err="1"/>
              <a:t>praised</a:t>
            </a:r>
            <a:r>
              <a:rPr lang="pl-PL" dirty="0"/>
              <a:t> and </a:t>
            </a:r>
            <a:r>
              <a:rPr lang="pl-PL" dirty="0" err="1"/>
              <a:t>used</a:t>
            </a:r>
            <a:r>
              <a:rPr lang="pl-PL" dirty="0"/>
              <a:t> the </a:t>
            </a:r>
            <a:r>
              <a:rPr lang="pl-PL" dirty="0" err="1"/>
              <a:t>facilities</a:t>
            </a:r>
            <a:r>
              <a:rPr lang="pl-PL" dirty="0"/>
              <a:t> </a:t>
            </a:r>
            <a:r>
              <a:rPr lang="pl-PL" dirty="0" err="1"/>
              <a:t>very</a:t>
            </a:r>
            <a:r>
              <a:rPr lang="pl-PL" dirty="0"/>
              <a:t> </a:t>
            </a:r>
            <a:r>
              <a:rPr lang="pl-PL" dirty="0" err="1"/>
              <a:t>willingly</a:t>
            </a:r>
            <a:r>
              <a:rPr lang="pl-PL" dirty="0"/>
              <a:t>. The </a:t>
            </a:r>
            <a:r>
              <a:rPr lang="pl-PL" dirty="0" err="1"/>
              <a:t>fact</a:t>
            </a:r>
            <a:r>
              <a:rPr lang="pl-PL" dirty="0"/>
              <a:t> </a:t>
            </a:r>
            <a:r>
              <a:rPr lang="pl-PL" dirty="0" err="1"/>
              <a:t>that</a:t>
            </a:r>
            <a:r>
              <a:rPr lang="pl-PL" dirty="0"/>
              <a:t> </a:t>
            </a:r>
            <a:r>
              <a:rPr lang="pl-PL" dirty="0" err="1"/>
              <a:t>it</a:t>
            </a:r>
            <a:r>
              <a:rPr lang="pl-PL" dirty="0"/>
              <a:t> </a:t>
            </a:r>
            <a:r>
              <a:rPr lang="pl-PL" dirty="0" err="1"/>
              <a:t>started</a:t>
            </a:r>
            <a:r>
              <a:rPr lang="pl-PL" dirty="0"/>
              <a:t> in </a:t>
            </a:r>
            <a:r>
              <a:rPr lang="pl-PL" dirty="0" err="1"/>
              <a:t>Schengen</a:t>
            </a:r>
            <a:r>
              <a:rPr lang="pl-PL" dirty="0"/>
              <a:t> was </a:t>
            </a:r>
            <a:r>
              <a:rPr lang="pl-PL" dirty="0" err="1"/>
              <a:t>very</a:t>
            </a:r>
            <a:r>
              <a:rPr lang="pl-PL" dirty="0"/>
              <a:t> nice to </a:t>
            </a:r>
            <a:r>
              <a:rPr lang="pl-PL" dirty="0" err="1"/>
              <a:t>all</a:t>
            </a:r>
            <a:r>
              <a:rPr lang="pl-PL" dirty="0"/>
              <a:t> of </a:t>
            </a:r>
            <a:r>
              <a:rPr lang="pl-PL" dirty="0" err="1"/>
              <a:t>us</a:t>
            </a:r>
            <a:r>
              <a:rPr lang="pl-PL" dirty="0"/>
              <a:t>. </a:t>
            </a:r>
          </a:p>
        </p:txBody>
      </p:sp>
    </p:spTree>
    <p:extLst>
      <p:ext uri="{BB962C8B-B14F-4D97-AF65-F5344CB8AC3E}">
        <p14:creationId xmlns:p14="http://schemas.microsoft.com/office/powerpoint/2010/main" val="201476080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348</TotalTime>
  <Words>965</Words>
  <Application>Microsoft Office PowerPoint</Application>
  <PresentationFormat>Panoramiczny</PresentationFormat>
  <Paragraphs>118</Paragraphs>
  <Slides>35</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35</vt:i4>
      </vt:variant>
    </vt:vector>
  </HeadingPairs>
  <TitlesOfParts>
    <vt:vector size="39" baseType="lpstr">
      <vt:lpstr>Arial</vt:lpstr>
      <vt:lpstr>Cooper Black</vt:lpstr>
      <vt:lpstr>Trebuchet MS</vt:lpstr>
      <vt:lpstr>Berlin</vt:lpstr>
      <vt:lpstr>Schengen Cooperation</vt:lpstr>
      <vt:lpstr>Schengen - associations</vt:lpstr>
      <vt:lpstr>A small village in Luxembourg</vt:lpstr>
      <vt:lpstr>Schengen Area -1985</vt:lpstr>
      <vt:lpstr>Schengen - the birthplace of a Europe without borders</vt:lpstr>
      <vt:lpstr>Schengen area as a symbol</vt:lpstr>
      <vt:lpstr>Interview with Roger Weber, Schengen mayor</vt:lpstr>
      <vt:lpstr>Interview with Roger Weber, Schengen mayor</vt:lpstr>
      <vt:lpstr>Interview with Roger Weber, Schengen mayor</vt:lpstr>
      <vt:lpstr>Interview with Roger Weber, Schengen mayor</vt:lpstr>
      <vt:lpstr>Schengen Area by European Commission</vt:lpstr>
      <vt:lpstr>Schengen village</vt:lpstr>
      <vt:lpstr>Schengen Agreement – 14th June 1985</vt:lpstr>
      <vt:lpstr>Schengen castle</vt:lpstr>
      <vt:lpstr>Schengen vineyards</vt:lpstr>
      <vt:lpstr>Schengen wines made from grapes grown in  3 countries</vt:lpstr>
      <vt:lpstr>Schengen wines- the most politicized wines in the world </vt:lpstr>
      <vt:lpstr>Schengen monument</vt:lpstr>
      <vt:lpstr>Monument 'Schengen Agreements'</vt:lpstr>
      <vt:lpstr>How the Schengen area was created</vt:lpstr>
      <vt:lpstr>European Museum Schengen</vt:lpstr>
      <vt:lpstr>European Museum Schengen</vt:lpstr>
      <vt:lpstr>European Museum Schengen</vt:lpstr>
      <vt:lpstr>European Museum Schengen</vt:lpstr>
      <vt:lpstr>European Museum Schengen</vt:lpstr>
      <vt:lpstr>European Museum Schengen</vt:lpstr>
      <vt:lpstr>The Berlin Wall- Schengen Implementation Agreement 1990/1995</vt:lpstr>
      <vt:lpstr>Schengen Implementation Agreement 1990/1995</vt:lpstr>
      <vt:lpstr>Schengen still developing in the context of the Schengen Agreement</vt:lpstr>
      <vt:lpstr>Schengen Area in numbers</vt:lpstr>
      <vt:lpstr>Schengen area – borders on maps</vt:lpstr>
      <vt:lpstr>Schengen Area Member States</vt:lpstr>
      <vt:lpstr>Schengen Area Member States</vt:lpstr>
      <vt:lpstr>Websites about Schengen</vt:lpstr>
      <vt:lpstr>Check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Schengen Cooperation</dc:title>
  <dc:creator>marcin</dc:creator>
  <cp:lastModifiedBy>marcin</cp:lastModifiedBy>
  <cp:revision>41</cp:revision>
  <dcterms:created xsi:type="dcterms:W3CDTF">2018-01-12T14:23:20Z</dcterms:created>
  <dcterms:modified xsi:type="dcterms:W3CDTF">2020-03-13T12:42:47Z</dcterms:modified>
</cp:coreProperties>
</file>