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6" r:id="rId8"/>
    <p:sldId id="267" r:id="rId9"/>
    <p:sldId id="268" r:id="rId10"/>
    <p:sldId id="261" r:id="rId11"/>
    <p:sldId id="262" r:id="rId12"/>
    <p:sldId id="263"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en-GB"/>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GB"/>
          </a:p>
        </p:txBody>
      </p:sp>
      <p:sp>
        <p:nvSpPr>
          <p:cNvPr id="4" name="Symbol zastępczy daty 3"/>
          <p:cNvSpPr>
            <a:spLocks noGrp="1"/>
          </p:cNvSpPr>
          <p:nvPr>
            <p:ph type="dt" sz="half" idx="10"/>
          </p:nvPr>
        </p:nvSpPr>
        <p:spPr/>
        <p:txBody>
          <a:bodyPr/>
          <a:lstStyle/>
          <a:p>
            <a:fld id="{A568AB0E-3C50-46E7-B85B-A47C0D90FC02}" type="datetimeFigureOut">
              <a:rPr lang="en-GB" smtClean="0"/>
              <a:t>22/03/2020</a:t>
            </a:fld>
            <a:endParaRPr lang="en-GB"/>
          </a:p>
        </p:txBody>
      </p:sp>
      <p:sp>
        <p:nvSpPr>
          <p:cNvPr id="5" name="Symbol zastępczy stopki 4"/>
          <p:cNvSpPr>
            <a:spLocks noGrp="1"/>
          </p:cNvSpPr>
          <p:nvPr>
            <p:ph type="ftr" sz="quarter" idx="11"/>
          </p:nvPr>
        </p:nvSpPr>
        <p:spPr/>
        <p:txBody>
          <a:bodyPr/>
          <a:lstStyle/>
          <a:p>
            <a:endParaRPr lang="en-GB"/>
          </a:p>
        </p:txBody>
      </p:sp>
      <p:sp>
        <p:nvSpPr>
          <p:cNvPr id="6" name="Symbol zastępczy numeru slajdu 5"/>
          <p:cNvSpPr>
            <a:spLocks noGrp="1"/>
          </p:cNvSpPr>
          <p:nvPr>
            <p:ph type="sldNum" sz="quarter" idx="12"/>
          </p:nvPr>
        </p:nvSpPr>
        <p:spPr/>
        <p:txBody>
          <a:bodyPr/>
          <a:lstStyle/>
          <a:p>
            <a:fld id="{525E4D98-7041-48D8-8673-4CEE379EF2B8}" type="slidenum">
              <a:rPr lang="en-GB" smtClean="0"/>
              <a:t>‹#›</a:t>
            </a:fld>
            <a:endParaRPr lang="en-GB"/>
          </a:p>
        </p:txBody>
      </p:sp>
    </p:spTree>
    <p:extLst>
      <p:ext uri="{BB962C8B-B14F-4D97-AF65-F5344CB8AC3E}">
        <p14:creationId xmlns:p14="http://schemas.microsoft.com/office/powerpoint/2010/main" val="220516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GB"/>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4" name="Symbol zastępczy daty 3"/>
          <p:cNvSpPr>
            <a:spLocks noGrp="1"/>
          </p:cNvSpPr>
          <p:nvPr>
            <p:ph type="dt" sz="half" idx="10"/>
          </p:nvPr>
        </p:nvSpPr>
        <p:spPr/>
        <p:txBody>
          <a:bodyPr/>
          <a:lstStyle/>
          <a:p>
            <a:fld id="{A568AB0E-3C50-46E7-B85B-A47C0D90FC02}" type="datetimeFigureOut">
              <a:rPr lang="en-GB" smtClean="0"/>
              <a:t>22/03/2020</a:t>
            </a:fld>
            <a:endParaRPr lang="en-GB"/>
          </a:p>
        </p:txBody>
      </p:sp>
      <p:sp>
        <p:nvSpPr>
          <p:cNvPr id="5" name="Symbol zastępczy stopki 4"/>
          <p:cNvSpPr>
            <a:spLocks noGrp="1"/>
          </p:cNvSpPr>
          <p:nvPr>
            <p:ph type="ftr" sz="quarter" idx="11"/>
          </p:nvPr>
        </p:nvSpPr>
        <p:spPr/>
        <p:txBody>
          <a:bodyPr/>
          <a:lstStyle/>
          <a:p>
            <a:endParaRPr lang="en-GB"/>
          </a:p>
        </p:txBody>
      </p:sp>
      <p:sp>
        <p:nvSpPr>
          <p:cNvPr id="6" name="Symbol zastępczy numeru slajdu 5"/>
          <p:cNvSpPr>
            <a:spLocks noGrp="1"/>
          </p:cNvSpPr>
          <p:nvPr>
            <p:ph type="sldNum" sz="quarter" idx="12"/>
          </p:nvPr>
        </p:nvSpPr>
        <p:spPr/>
        <p:txBody>
          <a:bodyPr/>
          <a:lstStyle/>
          <a:p>
            <a:fld id="{525E4D98-7041-48D8-8673-4CEE379EF2B8}" type="slidenum">
              <a:rPr lang="en-GB" smtClean="0"/>
              <a:t>‹#›</a:t>
            </a:fld>
            <a:endParaRPr lang="en-GB"/>
          </a:p>
        </p:txBody>
      </p:sp>
    </p:spTree>
    <p:extLst>
      <p:ext uri="{BB962C8B-B14F-4D97-AF65-F5344CB8AC3E}">
        <p14:creationId xmlns:p14="http://schemas.microsoft.com/office/powerpoint/2010/main" val="3708523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en-GB"/>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4" name="Symbol zastępczy daty 3"/>
          <p:cNvSpPr>
            <a:spLocks noGrp="1"/>
          </p:cNvSpPr>
          <p:nvPr>
            <p:ph type="dt" sz="half" idx="10"/>
          </p:nvPr>
        </p:nvSpPr>
        <p:spPr/>
        <p:txBody>
          <a:bodyPr/>
          <a:lstStyle/>
          <a:p>
            <a:fld id="{A568AB0E-3C50-46E7-B85B-A47C0D90FC02}" type="datetimeFigureOut">
              <a:rPr lang="en-GB" smtClean="0"/>
              <a:t>22/03/2020</a:t>
            </a:fld>
            <a:endParaRPr lang="en-GB"/>
          </a:p>
        </p:txBody>
      </p:sp>
      <p:sp>
        <p:nvSpPr>
          <p:cNvPr id="5" name="Symbol zastępczy stopki 4"/>
          <p:cNvSpPr>
            <a:spLocks noGrp="1"/>
          </p:cNvSpPr>
          <p:nvPr>
            <p:ph type="ftr" sz="quarter" idx="11"/>
          </p:nvPr>
        </p:nvSpPr>
        <p:spPr/>
        <p:txBody>
          <a:bodyPr/>
          <a:lstStyle/>
          <a:p>
            <a:endParaRPr lang="en-GB"/>
          </a:p>
        </p:txBody>
      </p:sp>
      <p:sp>
        <p:nvSpPr>
          <p:cNvPr id="6" name="Symbol zastępczy numeru slajdu 5"/>
          <p:cNvSpPr>
            <a:spLocks noGrp="1"/>
          </p:cNvSpPr>
          <p:nvPr>
            <p:ph type="sldNum" sz="quarter" idx="12"/>
          </p:nvPr>
        </p:nvSpPr>
        <p:spPr/>
        <p:txBody>
          <a:bodyPr/>
          <a:lstStyle/>
          <a:p>
            <a:fld id="{525E4D98-7041-48D8-8673-4CEE379EF2B8}" type="slidenum">
              <a:rPr lang="en-GB" smtClean="0"/>
              <a:t>‹#›</a:t>
            </a:fld>
            <a:endParaRPr lang="en-GB"/>
          </a:p>
        </p:txBody>
      </p:sp>
    </p:spTree>
    <p:extLst>
      <p:ext uri="{BB962C8B-B14F-4D97-AF65-F5344CB8AC3E}">
        <p14:creationId xmlns:p14="http://schemas.microsoft.com/office/powerpoint/2010/main" val="2750078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GB"/>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4" name="Symbol zastępczy daty 3"/>
          <p:cNvSpPr>
            <a:spLocks noGrp="1"/>
          </p:cNvSpPr>
          <p:nvPr>
            <p:ph type="dt" sz="half" idx="10"/>
          </p:nvPr>
        </p:nvSpPr>
        <p:spPr/>
        <p:txBody>
          <a:bodyPr/>
          <a:lstStyle/>
          <a:p>
            <a:fld id="{A568AB0E-3C50-46E7-B85B-A47C0D90FC02}" type="datetimeFigureOut">
              <a:rPr lang="en-GB" smtClean="0"/>
              <a:t>22/03/2020</a:t>
            </a:fld>
            <a:endParaRPr lang="en-GB"/>
          </a:p>
        </p:txBody>
      </p:sp>
      <p:sp>
        <p:nvSpPr>
          <p:cNvPr id="5" name="Symbol zastępczy stopki 4"/>
          <p:cNvSpPr>
            <a:spLocks noGrp="1"/>
          </p:cNvSpPr>
          <p:nvPr>
            <p:ph type="ftr" sz="quarter" idx="11"/>
          </p:nvPr>
        </p:nvSpPr>
        <p:spPr/>
        <p:txBody>
          <a:bodyPr/>
          <a:lstStyle/>
          <a:p>
            <a:endParaRPr lang="en-GB"/>
          </a:p>
        </p:txBody>
      </p:sp>
      <p:sp>
        <p:nvSpPr>
          <p:cNvPr id="6" name="Symbol zastępczy numeru slajdu 5"/>
          <p:cNvSpPr>
            <a:spLocks noGrp="1"/>
          </p:cNvSpPr>
          <p:nvPr>
            <p:ph type="sldNum" sz="quarter" idx="12"/>
          </p:nvPr>
        </p:nvSpPr>
        <p:spPr/>
        <p:txBody>
          <a:bodyPr/>
          <a:lstStyle/>
          <a:p>
            <a:fld id="{525E4D98-7041-48D8-8673-4CEE379EF2B8}" type="slidenum">
              <a:rPr lang="en-GB" smtClean="0"/>
              <a:t>‹#›</a:t>
            </a:fld>
            <a:endParaRPr lang="en-GB"/>
          </a:p>
        </p:txBody>
      </p:sp>
    </p:spTree>
    <p:extLst>
      <p:ext uri="{BB962C8B-B14F-4D97-AF65-F5344CB8AC3E}">
        <p14:creationId xmlns:p14="http://schemas.microsoft.com/office/powerpoint/2010/main" val="19437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en-GB"/>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A568AB0E-3C50-46E7-B85B-A47C0D90FC02}" type="datetimeFigureOut">
              <a:rPr lang="en-GB" smtClean="0"/>
              <a:t>22/03/2020</a:t>
            </a:fld>
            <a:endParaRPr lang="en-GB"/>
          </a:p>
        </p:txBody>
      </p:sp>
      <p:sp>
        <p:nvSpPr>
          <p:cNvPr id="5" name="Symbol zastępczy stopki 4"/>
          <p:cNvSpPr>
            <a:spLocks noGrp="1"/>
          </p:cNvSpPr>
          <p:nvPr>
            <p:ph type="ftr" sz="quarter" idx="11"/>
          </p:nvPr>
        </p:nvSpPr>
        <p:spPr/>
        <p:txBody>
          <a:bodyPr/>
          <a:lstStyle/>
          <a:p>
            <a:endParaRPr lang="en-GB"/>
          </a:p>
        </p:txBody>
      </p:sp>
      <p:sp>
        <p:nvSpPr>
          <p:cNvPr id="6" name="Symbol zastępczy numeru slajdu 5"/>
          <p:cNvSpPr>
            <a:spLocks noGrp="1"/>
          </p:cNvSpPr>
          <p:nvPr>
            <p:ph type="sldNum" sz="quarter" idx="12"/>
          </p:nvPr>
        </p:nvSpPr>
        <p:spPr/>
        <p:txBody>
          <a:bodyPr/>
          <a:lstStyle/>
          <a:p>
            <a:fld id="{525E4D98-7041-48D8-8673-4CEE379EF2B8}" type="slidenum">
              <a:rPr lang="en-GB" smtClean="0"/>
              <a:t>‹#›</a:t>
            </a:fld>
            <a:endParaRPr lang="en-GB"/>
          </a:p>
        </p:txBody>
      </p:sp>
    </p:spTree>
    <p:extLst>
      <p:ext uri="{BB962C8B-B14F-4D97-AF65-F5344CB8AC3E}">
        <p14:creationId xmlns:p14="http://schemas.microsoft.com/office/powerpoint/2010/main" val="1892751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GB"/>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5" name="Symbol zastępczy daty 4"/>
          <p:cNvSpPr>
            <a:spLocks noGrp="1"/>
          </p:cNvSpPr>
          <p:nvPr>
            <p:ph type="dt" sz="half" idx="10"/>
          </p:nvPr>
        </p:nvSpPr>
        <p:spPr/>
        <p:txBody>
          <a:bodyPr/>
          <a:lstStyle/>
          <a:p>
            <a:fld id="{A568AB0E-3C50-46E7-B85B-A47C0D90FC02}" type="datetimeFigureOut">
              <a:rPr lang="en-GB" smtClean="0"/>
              <a:t>22/03/2020</a:t>
            </a:fld>
            <a:endParaRPr lang="en-GB"/>
          </a:p>
        </p:txBody>
      </p:sp>
      <p:sp>
        <p:nvSpPr>
          <p:cNvPr id="6" name="Symbol zastępczy stopki 5"/>
          <p:cNvSpPr>
            <a:spLocks noGrp="1"/>
          </p:cNvSpPr>
          <p:nvPr>
            <p:ph type="ftr" sz="quarter" idx="11"/>
          </p:nvPr>
        </p:nvSpPr>
        <p:spPr/>
        <p:txBody>
          <a:bodyPr/>
          <a:lstStyle/>
          <a:p>
            <a:endParaRPr lang="en-GB"/>
          </a:p>
        </p:txBody>
      </p:sp>
      <p:sp>
        <p:nvSpPr>
          <p:cNvPr id="7" name="Symbol zastępczy numeru slajdu 6"/>
          <p:cNvSpPr>
            <a:spLocks noGrp="1"/>
          </p:cNvSpPr>
          <p:nvPr>
            <p:ph type="sldNum" sz="quarter" idx="12"/>
          </p:nvPr>
        </p:nvSpPr>
        <p:spPr/>
        <p:txBody>
          <a:bodyPr/>
          <a:lstStyle/>
          <a:p>
            <a:fld id="{525E4D98-7041-48D8-8673-4CEE379EF2B8}" type="slidenum">
              <a:rPr lang="en-GB" smtClean="0"/>
              <a:t>‹#›</a:t>
            </a:fld>
            <a:endParaRPr lang="en-GB"/>
          </a:p>
        </p:txBody>
      </p:sp>
    </p:spTree>
    <p:extLst>
      <p:ext uri="{BB962C8B-B14F-4D97-AF65-F5344CB8AC3E}">
        <p14:creationId xmlns:p14="http://schemas.microsoft.com/office/powerpoint/2010/main" val="810519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en-GB"/>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7" name="Symbol zastępczy daty 6"/>
          <p:cNvSpPr>
            <a:spLocks noGrp="1"/>
          </p:cNvSpPr>
          <p:nvPr>
            <p:ph type="dt" sz="half" idx="10"/>
          </p:nvPr>
        </p:nvSpPr>
        <p:spPr/>
        <p:txBody>
          <a:bodyPr/>
          <a:lstStyle/>
          <a:p>
            <a:fld id="{A568AB0E-3C50-46E7-B85B-A47C0D90FC02}" type="datetimeFigureOut">
              <a:rPr lang="en-GB" smtClean="0"/>
              <a:t>22/03/2020</a:t>
            </a:fld>
            <a:endParaRPr lang="en-GB"/>
          </a:p>
        </p:txBody>
      </p:sp>
      <p:sp>
        <p:nvSpPr>
          <p:cNvPr id="8" name="Symbol zastępczy stopki 7"/>
          <p:cNvSpPr>
            <a:spLocks noGrp="1"/>
          </p:cNvSpPr>
          <p:nvPr>
            <p:ph type="ftr" sz="quarter" idx="11"/>
          </p:nvPr>
        </p:nvSpPr>
        <p:spPr/>
        <p:txBody>
          <a:bodyPr/>
          <a:lstStyle/>
          <a:p>
            <a:endParaRPr lang="en-GB"/>
          </a:p>
        </p:txBody>
      </p:sp>
      <p:sp>
        <p:nvSpPr>
          <p:cNvPr id="9" name="Symbol zastępczy numeru slajdu 8"/>
          <p:cNvSpPr>
            <a:spLocks noGrp="1"/>
          </p:cNvSpPr>
          <p:nvPr>
            <p:ph type="sldNum" sz="quarter" idx="12"/>
          </p:nvPr>
        </p:nvSpPr>
        <p:spPr/>
        <p:txBody>
          <a:bodyPr/>
          <a:lstStyle/>
          <a:p>
            <a:fld id="{525E4D98-7041-48D8-8673-4CEE379EF2B8}" type="slidenum">
              <a:rPr lang="en-GB" smtClean="0"/>
              <a:t>‹#›</a:t>
            </a:fld>
            <a:endParaRPr lang="en-GB"/>
          </a:p>
        </p:txBody>
      </p:sp>
    </p:spTree>
    <p:extLst>
      <p:ext uri="{BB962C8B-B14F-4D97-AF65-F5344CB8AC3E}">
        <p14:creationId xmlns:p14="http://schemas.microsoft.com/office/powerpoint/2010/main" val="222776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GB"/>
          </a:p>
        </p:txBody>
      </p:sp>
      <p:sp>
        <p:nvSpPr>
          <p:cNvPr id="3" name="Symbol zastępczy daty 2"/>
          <p:cNvSpPr>
            <a:spLocks noGrp="1"/>
          </p:cNvSpPr>
          <p:nvPr>
            <p:ph type="dt" sz="half" idx="10"/>
          </p:nvPr>
        </p:nvSpPr>
        <p:spPr/>
        <p:txBody>
          <a:bodyPr/>
          <a:lstStyle/>
          <a:p>
            <a:fld id="{A568AB0E-3C50-46E7-B85B-A47C0D90FC02}" type="datetimeFigureOut">
              <a:rPr lang="en-GB" smtClean="0"/>
              <a:t>22/03/2020</a:t>
            </a:fld>
            <a:endParaRPr lang="en-GB"/>
          </a:p>
        </p:txBody>
      </p:sp>
      <p:sp>
        <p:nvSpPr>
          <p:cNvPr id="4" name="Symbol zastępczy stopki 3"/>
          <p:cNvSpPr>
            <a:spLocks noGrp="1"/>
          </p:cNvSpPr>
          <p:nvPr>
            <p:ph type="ftr" sz="quarter" idx="11"/>
          </p:nvPr>
        </p:nvSpPr>
        <p:spPr/>
        <p:txBody>
          <a:bodyPr/>
          <a:lstStyle/>
          <a:p>
            <a:endParaRPr lang="en-GB"/>
          </a:p>
        </p:txBody>
      </p:sp>
      <p:sp>
        <p:nvSpPr>
          <p:cNvPr id="5" name="Symbol zastępczy numeru slajdu 4"/>
          <p:cNvSpPr>
            <a:spLocks noGrp="1"/>
          </p:cNvSpPr>
          <p:nvPr>
            <p:ph type="sldNum" sz="quarter" idx="12"/>
          </p:nvPr>
        </p:nvSpPr>
        <p:spPr/>
        <p:txBody>
          <a:bodyPr/>
          <a:lstStyle/>
          <a:p>
            <a:fld id="{525E4D98-7041-48D8-8673-4CEE379EF2B8}" type="slidenum">
              <a:rPr lang="en-GB" smtClean="0"/>
              <a:t>‹#›</a:t>
            </a:fld>
            <a:endParaRPr lang="en-GB"/>
          </a:p>
        </p:txBody>
      </p:sp>
    </p:spTree>
    <p:extLst>
      <p:ext uri="{BB962C8B-B14F-4D97-AF65-F5344CB8AC3E}">
        <p14:creationId xmlns:p14="http://schemas.microsoft.com/office/powerpoint/2010/main" val="821482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A568AB0E-3C50-46E7-B85B-A47C0D90FC02}" type="datetimeFigureOut">
              <a:rPr lang="en-GB" smtClean="0"/>
              <a:t>22/03/2020</a:t>
            </a:fld>
            <a:endParaRPr lang="en-GB"/>
          </a:p>
        </p:txBody>
      </p:sp>
      <p:sp>
        <p:nvSpPr>
          <p:cNvPr id="3" name="Symbol zastępczy stopki 2"/>
          <p:cNvSpPr>
            <a:spLocks noGrp="1"/>
          </p:cNvSpPr>
          <p:nvPr>
            <p:ph type="ftr" sz="quarter" idx="11"/>
          </p:nvPr>
        </p:nvSpPr>
        <p:spPr/>
        <p:txBody>
          <a:bodyPr/>
          <a:lstStyle/>
          <a:p>
            <a:endParaRPr lang="en-GB"/>
          </a:p>
        </p:txBody>
      </p:sp>
      <p:sp>
        <p:nvSpPr>
          <p:cNvPr id="4" name="Symbol zastępczy numeru slajdu 3"/>
          <p:cNvSpPr>
            <a:spLocks noGrp="1"/>
          </p:cNvSpPr>
          <p:nvPr>
            <p:ph type="sldNum" sz="quarter" idx="12"/>
          </p:nvPr>
        </p:nvSpPr>
        <p:spPr/>
        <p:txBody>
          <a:bodyPr/>
          <a:lstStyle/>
          <a:p>
            <a:fld id="{525E4D98-7041-48D8-8673-4CEE379EF2B8}" type="slidenum">
              <a:rPr lang="en-GB" smtClean="0"/>
              <a:t>‹#›</a:t>
            </a:fld>
            <a:endParaRPr lang="en-GB"/>
          </a:p>
        </p:txBody>
      </p:sp>
    </p:spTree>
    <p:extLst>
      <p:ext uri="{BB962C8B-B14F-4D97-AF65-F5344CB8AC3E}">
        <p14:creationId xmlns:p14="http://schemas.microsoft.com/office/powerpoint/2010/main" val="4010283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en-GB"/>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A568AB0E-3C50-46E7-B85B-A47C0D90FC02}" type="datetimeFigureOut">
              <a:rPr lang="en-GB" smtClean="0"/>
              <a:t>22/03/2020</a:t>
            </a:fld>
            <a:endParaRPr lang="en-GB"/>
          </a:p>
        </p:txBody>
      </p:sp>
      <p:sp>
        <p:nvSpPr>
          <p:cNvPr id="6" name="Symbol zastępczy stopki 5"/>
          <p:cNvSpPr>
            <a:spLocks noGrp="1"/>
          </p:cNvSpPr>
          <p:nvPr>
            <p:ph type="ftr" sz="quarter" idx="11"/>
          </p:nvPr>
        </p:nvSpPr>
        <p:spPr/>
        <p:txBody>
          <a:bodyPr/>
          <a:lstStyle/>
          <a:p>
            <a:endParaRPr lang="en-GB"/>
          </a:p>
        </p:txBody>
      </p:sp>
      <p:sp>
        <p:nvSpPr>
          <p:cNvPr id="7" name="Symbol zastępczy numeru slajdu 6"/>
          <p:cNvSpPr>
            <a:spLocks noGrp="1"/>
          </p:cNvSpPr>
          <p:nvPr>
            <p:ph type="sldNum" sz="quarter" idx="12"/>
          </p:nvPr>
        </p:nvSpPr>
        <p:spPr/>
        <p:txBody>
          <a:bodyPr/>
          <a:lstStyle/>
          <a:p>
            <a:fld id="{525E4D98-7041-48D8-8673-4CEE379EF2B8}" type="slidenum">
              <a:rPr lang="en-GB" smtClean="0"/>
              <a:t>‹#›</a:t>
            </a:fld>
            <a:endParaRPr lang="en-GB"/>
          </a:p>
        </p:txBody>
      </p:sp>
    </p:spTree>
    <p:extLst>
      <p:ext uri="{BB962C8B-B14F-4D97-AF65-F5344CB8AC3E}">
        <p14:creationId xmlns:p14="http://schemas.microsoft.com/office/powerpoint/2010/main" val="3907079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en-GB"/>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A568AB0E-3C50-46E7-B85B-A47C0D90FC02}" type="datetimeFigureOut">
              <a:rPr lang="en-GB" smtClean="0"/>
              <a:t>22/03/2020</a:t>
            </a:fld>
            <a:endParaRPr lang="en-GB"/>
          </a:p>
        </p:txBody>
      </p:sp>
      <p:sp>
        <p:nvSpPr>
          <p:cNvPr id="6" name="Symbol zastępczy stopki 5"/>
          <p:cNvSpPr>
            <a:spLocks noGrp="1"/>
          </p:cNvSpPr>
          <p:nvPr>
            <p:ph type="ftr" sz="quarter" idx="11"/>
          </p:nvPr>
        </p:nvSpPr>
        <p:spPr/>
        <p:txBody>
          <a:bodyPr/>
          <a:lstStyle/>
          <a:p>
            <a:endParaRPr lang="en-GB"/>
          </a:p>
        </p:txBody>
      </p:sp>
      <p:sp>
        <p:nvSpPr>
          <p:cNvPr id="7" name="Symbol zastępczy numeru slajdu 6"/>
          <p:cNvSpPr>
            <a:spLocks noGrp="1"/>
          </p:cNvSpPr>
          <p:nvPr>
            <p:ph type="sldNum" sz="quarter" idx="12"/>
          </p:nvPr>
        </p:nvSpPr>
        <p:spPr/>
        <p:txBody>
          <a:bodyPr/>
          <a:lstStyle/>
          <a:p>
            <a:fld id="{525E4D98-7041-48D8-8673-4CEE379EF2B8}" type="slidenum">
              <a:rPr lang="en-GB" smtClean="0"/>
              <a:t>‹#›</a:t>
            </a:fld>
            <a:endParaRPr lang="en-GB"/>
          </a:p>
        </p:txBody>
      </p:sp>
    </p:spTree>
    <p:extLst>
      <p:ext uri="{BB962C8B-B14F-4D97-AF65-F5344CB8AC3E}">
        <p14:creationId xmlns:p14="http://schemas.microsoft.com/office/powerpoint/2010/main" val="883497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en-GB"/>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68AB0E-3C50-46E7-B85B-A47C0D90FC02}" type="datetimeFigureOut">
              <a:rPr lang="en-GB" smtClean="0"/>
              <a:t>22/03/2020</a:t>
            </a:fld>
            <a:endParaRPr lang="en-GB"/>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5E4D98-7041-48D8-8673-4CEE379EF2B8}" type="slidenum">
              <a:rPr lang="en-GB" smtClean="0"/>
              <a:t>‹#›</a:t>
            </a:fld>
            <a:endParaRPr lang="en-GB"/>
          </a:p>
        </p:txBody>
      </p:sp>
    </p:spTree>
    <p:extLst>
      <p:ext uri="{BB962C8B-B14F-4D97-AF65-F5344CB8AC3E}">
        <p14:creationId xmlns:p14="http://schemas.microsoft.com/office/powerpoint/2010/main" val="1085607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sz="3600" b="1" dirty="0" smtClean="0"/>
              <a:t>Postępowanie karne – </a:t>
            </a:r>
            <a:br>
              <a:rPr lang="pl-PL" sz="3600" b="1" dirty="0" smtClean="0"/>
            </a:br>
            <a:r>
              <a:rPr lang="pl-PL" sz="3600" b="1" dirty="0" smtClean="0"/>
              <a:t>wykład z dnia 23 marca 2020 r.: dowody zagadnienia ogólne </a:t>
            </a:r>
            <a:endParaRPr lang="en-GB" sz="3600" b="1" dirty="0"/>
          </a:p>
        </p:txBody>
      </p:sp>
      <p:sp>
        <p:nvSpPr>
          <p:cNvPr id="3" name="Podtytuł 2"/>
          <p:cNvSpPr>
            <a:spLocks noGrp="1"/>
          </p:cNvSpPr>
          <p:nvPr>
            <p:ph type="subTitle" idx="1"/>
          </p:nvPr>
        </p:nvSpPr>
        <p:spPr/>
        <p:txBody>
          <a:bodyPr/>
          <a:lstStyle/>
          <a:p>
            <a:r>
              <a:rPr lang="en-GB" dirty="0" smtClean="0"/>
              <a:t>©</a:t>
            </a:r>
            <a:r>
              <a:rPr lang="pl-PL" dirty="0" smtClean="0"/>
              <a:t> Małgorzata Wąsek-Wiaderek</a:t>
            </a:r>
            <a:endParaRPr lang="en-GB" dirty="0"/>
          </a:p>
        </p:txBody>
      </p:sp>
    </p:spTree>
    <p:extLst>
      <p:ext uri="{BB962C8B-B14F-4D97-AF65-F5344CB8AC3E}">
        <p14:creationId xmlns:p14="http://schemas.microsoft.com/office/powerpoint/2010/main" val="269414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b="1" dirty="0" smtClean="0"/>
              <a:t>Dopuszczalność dowodów – reguły ogólne</a:t>
            </a:r>
            <a:r>
              <a:rPr lang="pl-PL" b="1" dirty="0"/>
              <a:t/>
            </a:r>
            <a:br>
              <a:rPr lang="pl-PL" b="1" dirty="0"/>
            </a:br>
            <a:endParaRPr lang="en-US" dirty="0"/>
          </a:p>
        </p:txBody>
      </p:sp>
      <p:sp>
        <p:nvSpPr>
          <p:cNvPr id="3" name="Symbol zastępczy zawartości 2"/>
          <p:cNvSpPr>
            <a:spLocks noGrp="1"/>
          </p:cNvSpPr>
          <p:nvPr>
            <p:ph idx="1"/>
          </p:nvPr>
        </p:nvSpPr>
        <p:spPr/>
        <p:txBody>
          <a:bodyPr>
            <a:normAutofit/>
          </a:bodyPr>
          <a:lstStyle/>
          <a:p>
            <a:pPr marL="0" indent="0" algn="just">
              <a:buNone/>
            </a:pPr>
            <a:r>
              <a:rPr lang="pl-PL" b="1" dirty="0" smtClean="0"/>
              <a:t>Art</a:t>
            </a:r>
            <a:r>
              <a:rPr lang="pl-PL" b="1" dirty="0"/>
              <a:t>. </a:t>
            </a:r>
            <a:r>
              <a:rPr lang="pl-PL" b="1" dirty="0" smtClean="0"/>
              <a:t>168a</a:t>
            </a:r>
          </a:p>
          <a:p>
            <a:pPr marL="0" indent="0" algn="just">
              <a:buNone/>
            </a:pPr>
            <a:r>
              <a:rPr lang="pl-PL" dirty="0" smtClean="0"/>
              <a:t>Dowodu </a:t>
            </a:r>
            <a:r>
              <a:rPr lang="pl-PL" dirty="0"/>
              <a:t>nie można uznać za niedopuszczalny wyłącznie na tej podstawie, że został uzyskany z naruszeniem przepisów postępowania lub za pomocą czynu zabronionego, o którym mowa w art. 1 § 1 Kodeksu karnego, chyba </a:t>
            </a:r>
            <a:r>
              <a:rPr lang="pl-PL" dirty="0" smtClean="0"/>
              <a:t>że:</a:t>
            </a:r>
          </a:p>
          <a:p>
            <a:pPr algn="just"/>
            <a:r>
              <a:rPr lang="pl-PL" dirty="0" smtClean="0"/>
              <a:t> </a:t>
            </a:r>
            <a:r>
              <a:rPr lang="pl-PL" dirty="0"/>
              <a:t>dowód został uzyskany w związku z pełnieniem przez funkcjonariusza publicznego obowiązków służbowych, </a:t>
            </a:r>
            <a:endParaRPr lang="pl-PL" dirty="0" smtClean="0"/>
          </a:p>
          <a:p>
            <a:pPr algn="just"/>
            <a:r>
              <a:rPr lang="pl-PL" dirty="0" smtClean="0"/>
              <a:t>w </a:t>
            </a:r>
            <a:r>
              <a:rPr lang="pl-PL" dirty="0"/>
              <a:t>wyniku: zabójstwa, umyślnego spowodowania uszczerbku na zdrowiu lub pozbawienia wolności</a:t>
            </a:r>
            <a:r>
              <a:rPr lang="pl-PL" dirty="0" smtClean="0"/>
              <a:t>.</a:t>
            </a:r>
            <a:r>
              <a:rPr lang="pl-PL" dirty="0"/>
              <a:t> </a:t>
            </a:r>
            <a:r>
              <a:rPr lang="pl-PL" dirty="0" smtClean="0"/>
              <a:t> </a:t>
            </a:r>
          </a:p>
        </p:txBody>
      </p:sp>
      <p:pic>
        <p:nvPicPr>
          <p:cNvPr id="10244" name="DefaultOcx"/>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8" name="HTMLCheckbox1"/>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3" name="DefaultOcx"/>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92976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b="1" dirty="0" smtClean="0"/>
              <a:t>Dopuszczalność dowodów – reguły ogólne</a:t>
            </a:r>
            <a:r>
              <a:rPr lang="pl-PL" b="1" dirty="0"/>
              <a:t/>
            </a:r>
            <a:br>
              <a:rPr lang="pl-PL" b="1" dirty="0"/>
            </a:br>
            <a:endParaRPr lang="en-US" dirty="0"/>
          </a:p>
        </p:txBody>
      </p:sp>
      <p:sp>
        <p:nvSpPr>
          <p:cNvPr id="3" name="Symbol zastępczy zawartości 2"/>
          <p:cNvSpPr>
            <a:spLocks noGrp="1"/>
          </p:cNvSpPr>
          <p:nvPr>
            <p:ph idx="1"/>
          </p:nvPr>
        </p:nvSpPr>
        <p:spPr/>
        <p:txBody>
          <a:bodyPr>
            <a:normAutofit/>
          </a:bodyPr>
          <a:lstStyle/>
          <a:p>
            <a:pPr marL="0" indent="0" algn="just">
              <a:buNone/>
            </a:pPr>
            <a:r>
              <a:rPr lang="pl-PL" b="1" dirty="0" smtClean="0"/>
              <a:t>Art</a:t>
            </a:r>
            <a:r>
              <a:rPr lang="pl-PL" b="1" dirty="0"/>
              <a:t>. </a:t>
            </a:r>
            <a:r>
              <a:rPr lang="pl-PL" b="1" dirty="0" smtClean="0"/>
              <a:t>168b</a:t>
            </a:r>
          </a:p>
          <a:p>
            <a:pPr marL="0" indent="0" algn="just">
              <a:buNone/>
            </a:pPr>
            <a:r>
              <a:rPr lang="pl-PL" dirty="0"/>
              <a:t>Jeżeli w wyniku kontroli operacyjnej zarządzonej na wniosek uprawnionego organu na podstawie przepisów szczególnych uzyskano dowód popełnienia przez osobę, wobec której kontrola operacyjna była stosowana, innego przestępstwa ściganego z urzędu lub przestępstwa skarbowego niż przestępstwo objęte zarządzeniem kontroli operacyjnej lub przestępstwa ściganego z urzędu lub przestępstwa skarbowego popełnionego przez inną osobę niż objętą zarządzeniem kontroli operacyjnej, prokurator podejmuje decyzję w przedmiocie wykorzystania tego dowodu w postępowaniu karnym.</a:t>
            </a:r>
            <a:endParaRPr lang="pl-PL" b="1" dirty="0" smtClean="0"/>
          </a:p>
        </p:txBody>
      </p:sp>
      <p:pic>
        <p:nvPicPr>
          <p:cNvPr id="10244" name="DefaultOcx"/>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8" name="HTMLCheckbox1"/>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3" name="DefaultOcx"/>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26172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b="1" dirty="0" smtClean="0"/>
              <a:t>Dopuszczalność dowodów – reguły ogólne</a:t>
            </a:r>
            <a:r>
              <a:rPr lang="pl-PL" b="1" dirty="0"/>
              <a:t/>
            </a:r>
            <a:br>
              <a:rPr lang="pl-PL" b="1" dirty="0"/>
            </a:br>
            <a:endParaRPr lang="en-US" dirty="0"/>
          </a:p>
        </p:txBody>
      </p:sp>
      <p:sp>
        <p:nvSpPr>
          <p:cNvPr id="3" name="Symbol zastępczy zawartości 2"/>
          <p:cNvSpPr>
            <a:spLocks noGrp="1"/>
          </p:cNvSpPr>
          <p:nvPr>
            <p:ph idx="1"/>
          </p:nvPr>
        </p:nvSpPr>
        <p:spPr/>
        <p:txBody>
          <a:bodyPr>
            <a:normAutofit/>
          </a:bodyPr>
          <a:lstStyle/>
          <a:p>
            <a:pPr marL="0" indent="0" algn="just">
              <a:buNone/>
            </a:pPr>
            <a:r>
              <a:rPr lang="pl-PL" b="1" dirty="0" smtClean="0"/>
              <a:t>Uchwała SN z 28 czerwca 2018 r., I KZP </a:t>
            </a:r>
            <a:r>
              <a:rPr lang="pl-PL" b="1" dirty="0" smtClean="0"/>
              <a:t>4/18:</a:t>
            </a:r>
            <a:endParaRPr lang="pl-PL" b="1" dirty="0" smtClean="0"/>
          </a:p>
          <a:p>
            <a:pPr marL="0" indent="0" algn="just">
              <a:buNone/>
            </a:pPr>
            <a:r>
              <a:rPr lang="pl-PL" dirty="0"/>
              <a:t>Użyte w art. 168b k.p.k. sformułowanie "innego przestępstwa ściganego z urzędu lub przestępstwa skarbowego innego niż przestępstwo objęte zarządzeniem kontroli operacyjnej" obejmuje swoim zakresem wyłącznie te przestępstwa, co do których sąd może wyrazić zgodę na zarządzenie kontroli operacyjnej, w tym te, o których mowa w art. 19 ust. 1 ustawy z dnia 6 kwietnia 1990 r. o Policji (Dz. U. z 2017 r. poz. 2067 </a:t>
            </a:r>
            <a:r>
              <a:rPr lang="pl-PL" dirty="0" err="1"/>
              <a:t>t.j</a:t>
            </a:r>
            <a:r>
              <a:rPr lang="pl-PL" dirty="0"/>
              <a:t>. z </a:t>
            </a:r>
            <a:r>
              <a:rPr lang="pl-PL" dirty="0" err="1"/>
              <a:t>późn</a:t>
            </a:r>
            <a:r>
              <a:rPr lang="pl-PL" dirty="0"/>
              <a:t>. zm.).</a:t>
            </a:r>
            <a:endParaRPr lang="pl-PL" b="1" dirty="0" smtClean="0"/>
          </a:p>
        </p:txBody>
      </p:sp>
      <p:pic>
        <p:nvPicPr>
          <p:cNvPr id="10244" name="DefaultOcx"/>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8" name="HTMLCheckbox1"/>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3" name="DefaultOcx"/>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49932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b="1" dirty="0" smtClean="0"/>
              <a:t>Wprowadzanie dowodów do procesu</a:t>
            </a:r>
            <a:r>
              <a:rPr lang="pl-PL" b="1" dirty="0"/>
              <a:t/>
            </a:r>
            <a:br>
              <a:rPr lang="pl-PL" b="1" dirty="0"/>
            </a:br>
            <a:endParaRPr lang="en-US" dirty="0"/>
          </a:p>
        </p:txBody>
      </p:sp>
      <p:sp>
        <p:nvSpPr>
          <p:cNvPr id="3" name="Symbol zastępczy zawartości 2"/>
          <p:cNvSpPr>
            <a:spLocks noGrp="1"/>
          </p:cNvSpPr>
          <p:nvPr>
            <p:ph idx="1"/>
          </p:nvPr>
        </p:nvSpPr>
        <p:spPr/>
        <p:txBody>
          <a:bodyPr>
            <a:normAutofit lnSpcReduction="10000"/>
          </a:bodyPr>
          <a:lstStyle/>
          <a:p>
            <a:pPr algn="just"/>
            <a:r>
              <a:rPr lang="pl-PL" dirty="0" smtClean="0"/>
              <a:t>Tzw. dowód prywatny – każdy środek dowodowy zgromadzony, wyszukany, zebrany, utrwalony, stworzony, zamówiony przez podmiot prywatny dla celów postępowania karnego, niezależnie od tego, czy w czasie, kiedy dowód został zebrany, toczyło się już postępowanie karne. Dowód prywatny to w istocie informacja o fakcie podlegającym udowodnieniu; będzie on stanowić dowód dopiero po uwzględnieniu stosownego wniosku dowodowego i przeprowadzeniu czynności dowodowej przez organ procesowy.  </a:t>
            </a:r>
          </a:p>
          <a:p>
            <a:pPr marL="0" indent="0" algn="just">
              <a:buNone/>
            </a:pPr>
            <a:r>
              <a:rPr lang="pl-PL" dirty="0" smtClean="0"/>
              <a:t>Wprowadzanie do procesu „dowodów </a:t>
            </a:r>
            <a:r>
              <a:rPr lang="pl-PL" dirty="0" smtClean="0"/>
              <a:t>prywatnych</a:t>
            </a:r>
            <a:r>
              <a:rPr lang="pl-PL" dirty="0" smtClean="0"/>
              <a:t>” w postaci dokumentów prywatnych, w szczególności: oświadczeń, publikacji, listów: art</a:t>
            </a:r>
            <a:r>
              <a:rPr lang="pl-PL" dirty="0" smtClean="0"/>
              <a:t>. 393 § 3 k.p.k.</a:t>
            </a:r>
          </a:p>
        </p:txBody>
      </p:sp>
      <p:pic>
        <p:nvPicPr>
          <p:cNvPr id="10244" name="DefaultOcx"/>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8" name="HTMLCheckbox1"/>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3" name="DefaultOcx"/>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39684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b="1" dirty="0" smtClean="0"/>
              <a:t>Dowody – podstawowe pojęcia</a:t>
            </a:r>
            <a:r>
              <a:rPr lang="pl-PL" b="1" dirty="0"/>
              <a:t/>
            </a:r>
            <a:br>
              <a:rPr lang="pl-PL" b="1" dirty="0"/>
            </a:br>
            <a:endParaRPr lang="en-US" dirty="0"/>
          </a:p>
        </p:txBody>
      </p:sp>
      <p:sp>
        <p:nvSpPr>
          <p:cNvPr id="3" name="Symbol zastępczy zawartości 2"/>
          <p:cNvSpPr>
            <a:spLocks noGrp="1"/>
          </p:cNvSpPr>
          <p:nvPr>
            <p:ph idx="1"/>
          </p:nvPr>
        </p:nvSpPr>
        <p:spPr/>
        <p:txBody>
          <a:bodyPr>
            <a:normAutofit fontScale="92500" lnSpcReduction="10000"/>
          </a:bodyPr>
          <a:lstStyle/>
          <a:p>
            <a:pPr algn="just"/>
            <a:r>
              <a:rPr lang="pl-PL" dirty="0" smtClean="0"/>
              <a:t>Pojęcie dowodu;</a:t>
            </a:r>
          </a:p>
          <a:p>
            <a:pPr algn="just"/>
            <a:r>
              <a:rPr lang="pl-PL" dirty="0" smtClean="0"/>
              <a:t>Źródło dowodu;</a:t>
            </a:r>
          </a:p>
          <a:p>
            <a:pPr algn="just"/>
            <a:r>
              <a:rPr lang="pl-PL" dirty="0" smtClean="0"/>
              <a:t>Środek dowodowy;</a:t>
            </a:r>
          </a:p>
          <a:p>
            <a:pPr algn="just"/>
            <a:r>
              <a:rPr lang="pl-PL" dirty="0" smtClean="0"/>
              <a:t>Przedmiot dowodu (fakt (okoliczność) główny; fakt dowodowy uboczny = poszlaka);</a:t>
            </a:r>
          </a:p>
          <a:p>
            <a:pPr algn="just"/>
            <a:r>
              <a:rPr lang="pl-PL" dirty="0" smtClean="0"/>
              <a:t>Czynności dowodowe (poszukiwanie; ujawnianie, kontrola dowodów)</a:t>
            </a:r>
          </a:p>
          <a:p>
            <a:pPr algn="just"/>
            <a:r>
              <a:rPr lang="pl-PL" dirty="0" smtClean="0"/>
              <a:t>Postępowanie dowodowe.</a:t>
            </a:r>
          </a:p>
          <a:p>
            <a:pPr algn="just"/>
            <a:r>
              <a:rPr lang="pl-PL" dirty="0" smtClean="0"/>
              <a:t>Notoryjność powszechna – 168 k.p.k.;</a:t>
            </a:r>
          </a:p>
          <a:p>
            <a:pPr algn="just"/>
            <a:r>
              <a:rPr lang="pl-PL" dirty="0" smtClean="0"/>
              <a:t>Notoryjność urzędowa – 168 k.p.k.</a:t>
            </a:r>
          </a:p>
          <a:p>
            <a:pPr algn="just"/>
            <a:r>
              <a:rPr lang="pl-PL" dirty="0" smtClean="0"/>
              <a:t>Udowodnienie (warunek obiektywny i subiektywny) </a:t>
            </a:r>
          </a:p>
        </p:txBody>
      </p:sp>
      <p:pic>
        <p:nvPicPr>
          <p:cNvPr id="10244" name="DefaultOcx"/>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8" name="HTMLCheckbox1"/>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3" name="DefaultOcx"/>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2464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b="1" dirty="0" smtClean="0"/>
              <a:t>Dowody – podstawowe podziały</a:t>
            </a:r>
            <a:r>
              <a:rPr lang="pl-PL" b="1" dirty="0"/>
              <a:t/>
            </a:r>
            <a:br>
              <a:rPr lang="pl-PL" b="1" dirty="0"/>
            </a:br>
            <a:endParaRPr lang="en-US" dirty="0"/>
          </a:p>
        </p:txBody>
      </p:sp>
      <p:sp>
        <p:nvSpPr>
          <p:cNvPr id="3" name="Symbol zastępczy zawartości 2"/>
          <p:cNvSpPr>
            <a:spLocks noGrp="1"/>
          </p:cNvSpPr>
          <p:nvPr>
            <p:ph idx="1"/>
          </p:nvPr>
        </p:nvSpPr>
        <p:spPr/>
        <p:txBody>
          <a:bodyPr>
            <a:normAutofit/>
          </a:bodyPr>
          <a:lstStyle/>
          <a:p>
            <a:pPr algn="just"/>
            <a:r>
              <a:rPr lang="pl-PL" dirty="0" smtClean="0"/>
              <a:t>Dowody pierwotne i pochodne</a:t>
            </a:r>
          </a:p>
          <a:p>
            <a:pPr algn="just"/>
            <a:r>
              <a:rPr lang="pl-PL" dirty="0" smtClean="0"/>
              <a:t>Dowody osobowe i rzeczowe;</a:t>
            </a:r>
          </a:p>
          <a:p>
            <a:pPr algn="just"/>
            <a:r>
              <a:rPr lang="pl-PL" dirty="0" smtClean="0"/>
              <a:t>Dowody bezpośrednie i pośrednie (inaczej poszlakowe);</a:t>
            </a:r>
          </a:p>
          <a:p>
            <a:pPr algn="just"/>
            <a:r>
              <a:rPr lang="pl-PL" dirty="0" smtClean="0"/>
              <a:t>Dowody ścisłe i swobodne.</a:t>
            </a:r>
          </a:p>
        </p:txBody>
      </p:sp>
      <p:pic>
        <p:nvPicPr>
          <p:cNvPr id="10244" name="DefaultOcx"/>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8" name="HTMLCheckbox1"/>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3" name="DefaultOcx"/>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5747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b="1" dirty="0" smtClean="0"/>
              <a:t>Wprowadzanie dowodów do procesu</a:t>
            </a:r>
            <a:r>
              <a:rPr lang="pl-PL" b="1" dirty="0"/>
              <a:t/>
            </a:r>
            <a:br>
              <a:rPr lang="pl-PL" b="1" dirty="0"/>
            </a:br>
            <a:endParaRPr lang="en-US" dirty="0"/>
          </a:p>
        </p:txBody>
      </p:sp>
      <p:sp>
        <p:nvSpPr>
          <p:cNvPr id="3" name="Symbol zastępczy zawartości 2"/>
          <p:cNvSpPr>
            <a:spLocks noGrp="1"/>
          </p:cNvSpPr>
          <p:nvPr>
            <p:ph idx="1"/>
          </p:nvPr>
        </p:nvSpPr>
        <p:spPr/>
        <p:txBody>
          <a:bodyPr>
            <a:normAutofit fontScale="85000" lnSpcReduction="20000"/>
          </a:bodyPr>
          <a:lstStyle/>
          <a:p>
            <a:pPr algn="just"/>
            <a:r>
              <a:rPr lang="pl-PL" dirty="0" smtClean="0"/>
              <a:t>Na wniosek stron;</a:t>
            </a:r>
          </a:p>
          <a:p>
            <a:pPr algn="just"/>
            <a:r>
              <a:rPr lang="pl-PL" dirty="0" smtClean="0"/>
              <a:t>Z urzędu.</a:t>
            </a:r>
          </a:p>
          <a:p>
            <a:pPr marL="0" indent="0" algn="just">
              <a:buNone/>
            </a:pPr>
            <a:r>
              <a:rPr lang="pl-PL" dirty="0" smtClean="0"/>
              <a:t>Treść wniosku dowodowego: oznaczenie źródła dowodu; podanie tezy dowodowej; </a:t>
            </a:r>
          </a:p>
          <a:p>
            <a:pPr marL="0" indent="0" algn="just">
              <a:buNone/>
            </a:pPr>
            <a:r>
              <a:rPr lang="pl-PL" dirty="0" smtClean="0"/>
              <a:t>forma: ustna lub pisemna.</a:t>
            </a:r>
          </a:p>
          <a:p>
            <a:pPr marL="0" indent="0" algn="just">
              <a:buNone/>
            </a:pPr>
            <a:r>
              <a:rPr lang="pl-PL" dirty="0" smtClean="0"/>
              <a:t>Art. 169 k.p.k.: </a:t>
            </a:r>
            <a:endParaRPr lang="pl-PL" dirty="0"/>
          </a:p>
          <a:p>
            <a:pPr marL="0" indent="0">
              <a:buNone/>
            </a:pPr>
            <a:r>
              <a:rPr lang="pl-PL" dirty="0"/>
              <a:t> § 1. We wniosku dowodowym należy podać oznaczenie dowodu oraz okoliczności, które mają być udowodnione. Można także określić sposób przeprowadzenia dowodu.</a:t>
            </a:r>
          </a:p>
          <a:p>
            <a:pPr marL="0" indent="0">
              <a:buNone/>
            </a:pPr>
            <a:r>
              <a:rPr lang="pl-PL" dirty="0"/>
              <a:t>§ 2. Wniosek dowodowy może zmierzać do wykrycia lub oceny właściwego dowodu</a:t>
            </a:r>
            <a:r>
              <a:rPr lang="pl-PL" dirty="0" smtClean="0"/>
              <a:t>.</a:t>
            </a:r>
          </a:p>
          <a:p>
            <a:r>
              <a:rPr lang="pl-PL" dirty="0" err="1" smtClean="0"/>
              <a:t>Onus</a:t>
            </a:r>
            <a:r>
              <a:rPr lang="pl-PL" dirty="0" smtClean="0"/>
              <a:t> </a:t>
            </a:r>
            <a:r>
              <a:rPr lang="pl-PL" dirty="0" err="1" smtClean="0"/>
              <a:t>probandi</a:t>
            </a:r>
            <a:r>
              <a:rPr lang="pl-PL" dirty="0" smtClean="0"/>
              <a:t>;</a:t>
            </a:r>
          </a:p>
          <a:p>
            <a:r>
              <a:rPr lang="pl-PL" dirty="0" smtClean="0"/>
              <a:t>Dowodowa podstawa rozstrzygnięć: art. 92 i 410 k.p.k.</a:t>
            </a:r>
          </a:p>
          <a:p>
            <a:pPr marL="0" indent="0" algn="just">
              <a:buNone/>
            </a:pPr>
            <a:endParaRPr lang="pl-PL" dirty="0" smtClean="0"/>
          </a:p>
        </p:txBody>
      </p:sp>
      <p:pic>
        <p:nvPicPr>
          <p:cNvPr id="10244" name="DefaultOcx"/>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8" name="HTMLCheckbox1"/>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3" name="DefaultOcx"/>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41227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b="1" dirty="0" smtClean="0"/>
              <a:t>Wprowadzanie dowodów do procesu</a:t>
            </a:r>
            <a:r>
              <a:rPr lang="pl-PL" b="1" dirty="0"/>
              <a:t/>
            </a:r>
            <a:br>
              <a:rPr lang="pl-PL" b="1" dirty="0"/>
            </a:br>
            <a:endParaRPr lang="en-US"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smtClean="0"/>
              <a:t>Przesłanki oddalenia wniosku dowodowego (art. 170 k.p.k.):</a:t>
            </a:r>
          </a:p>
          <a:p>
            <a:pPr marL="514350" indent="-514350">
              <a:buFont typeface="+mj-lt"/>
              <a:buAutoNum type="arabicPeriod"/>
            </a:pPr>
            <a:r>
              <a:rPr lang="pl-PL" b="1" dirty="0"/>
              <a:t> </a:t>
            </a:r>
            <a:r>
              <a:rPr lang="pl-PL" b="1" dirty="0" smtClean="0"/>
              <a:t>przeprowadzenie </a:t>
            </a:r>
            <a:r>
              <a:rPr lang="pl-PL" b="1" dirty="0"/>
              <a:t>dowodu jest </a:t>
            </a:r>
            <a:r>
              <a:rPr lang="pl-PL" b="1" dirty="0" smtClean="0"/>
              <a:t>niedopuszczalne </a:t>
            </a:r>
            <a:r>
              <a:rPr lang="pl-PL" dirty="0" smtClean="0"/>
              <a:t>– istnieje zakaz dowodowy, który wyklucza przeprowadzenie dowodu;</a:t>
            </a:r>
            <a:endParaRPr lang="pl-PL" dirty="0"/>
          </a:p>
          <a:p>
            <a:pPr marL="514350" indent="-514350">
              <a:buFont typeface="+mj-lt"/>
              <a:buAutoNum type="arabicPeriod"/>
            </a:pPr>
            <a:r>
              <a:rPr lang="pl-PL" b="1" dirty="0" smtClean="0"/>
              <a:t>okoliczność</a:t>
            </a:r>
            <a:r>
              <a:rPr lang="pl-PL" b="1" dirty="0"/>
              <a:t>, która ma być udowodniona, nie ma znaczenia dla rozstrzygnięcia sprawy albo jest już udowodniona zgodnie z twierdzeniem </a:t>
            </a:r>
            <a:r>
              <a:rPr lang="pl-PL" b="1" dirty="0" smtClean="0"/>
              <a:t>wnioskodawcy </a:t>
            </a:r>
            <a:r>
              <a:rPr lang="pl-PL" dirty="0" smtClean="0"/>
              <a:t>(trzeba pamiętać, że postepowanie dowodowe jest celowe – nie służy udowodnieniu „wszystkiego” tylko tego, co istotne dla ustalenia odpowiedzialności karnej)</a:t>
            </a:r>
            <a:endParaRPr lang="pl-PL" dirty="0"/>
          </a:p>
          <a:p>
            <a:pPr marL="514350" indent="-514350">
              <a:buFont typeface="+mj-lt"/>
              <a:buAutoNum type="arabicPeriod"/>
            </a:pPr>
            <a:r>
              <a:rPr lang="pl-PL" dirty="0" smtClean="0"/>
              <a:t>dowód </a:t>
            </a:r>
            <a:r>
              <a:rPr lang="pl-PL" dirty="0"/>
              <a:t>jest nieprzydatny do stwierdzenia danej okoliczności</a:t>
            </a:r>
            <a:r>
              <a:rPr lang="pl-PL" dirty="0" smtClean="0"/>
              <a:t>;</a:t>
            </a:r>
          </a:p>
          <a:p>
            <a:pPr marL="514350" indent="-514350">
              <a:buFont typeface="+mj-lt"/>
              <a:buAutoNum type="arabicPeriod"/>
            </a:pPr>
            <a:r>
              <a:rPr lang="pl-PL" dirty="0" smtClean="0"/>
              <a:t>dowodu </a:t>
            </a:r>
            <a:r>
              <a:rPr lang="pl-PL" dirty="0"/>
              <a:t>nie da się przeprowadzić;</a:t>
            </a:r>
          </a:p>
          <a:p>
            <a:pPr marL="514350" indent="-514350">
              <a:buFont typeface="+mj-lt"/>
              <a:buAutoNum type="arabicPeriod"/>
            </a:pPr>
            <a:r>
              <a:rPr lang="pl-PL" dirty="0" smtClean="0"/>
              <a:t>wniosek </a:t>
            </a:r>
            <a:r>
              <a:rPr lang="pl-PL" dirty="0"/>
              <a:t>dowodowy w sposób oczywisty zmierza do przedłużenia </a:t>
            </a:r>
            <a:r>
              <a:rPr lang="pl-PL" dirty="0" smtClean="0"/>
              <a:t>postępowania (ostatnia przesłanka powinna być stosowana z ostrożnością ! Ważniejsze jest ustalenie prawdy niż zasad szybkości postępowania).</a:t>
            </a:r>
            <a:endParaRPr lang="pl-PL" dirty="0"/>
          </a:p>
          <a:p>
            <a:pPr algn="just"/>
            <a:endParaRPr lang="pl-PL" dirty="0" smtClean="0"/>
          </a:p>
          <a:p>
            <a:pPr marL="0" indent="0" algn="just">
              <a:buNone/>
            </a:pPr>
            <a:endParaRPr lang="pl-PL" dirty="0" smtClean="0"/>
          </a:p>
        </p:txBody>
      </p:sp>
      <p:pic>
        <p:nvPicPr>
          <p:cNvPr id="10244" name="DefaultOcx"/>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8" name="HTMLCheckbox1"/>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3" name="DefaultOcx"/>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4051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b="1" dirty="0" smtClean="0"/>
              <a:t>Wprowadzanie dowodów do procesu</a:t>
            </a:r>
            <a:r>
              <a:rPr lang="pl-PL" b="1" dirty="0"/>
              <a:t/>
            </a:r>
            <a:br>
              <a:rPr lang="pl-PL" b="1" dirty="0"/>
            </a:br>
            <a:endParaRPr lang="en-US"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smtClean="0"/>
              <a:t>Przesłanki oddalenia wniosku </a:t>
            </a:r>
            <a:r>
              <a:rPr lang="pl-PL" dirty="0" smtClean="0"/>
              <a:t>dowodowego:</a:t>
            </a:r>
          </a:p>
          <a:p>
            <a:pPr marL="0" indent="0" algn="just">
              <a:buNone/>
            </a:pPr>
            <a:r>
              <a:rPr lang="pl-PL" dirty="0" smtClean="0"/>
              <a:t>art</a:t>
            </a:r>
            <a:r>
              <a:rPr lang="pl-PL" dirty="0" smtClean="0"/>
              <a:t>. 170 k.p.k</a:t>
            </a:r>
            <a:r>
              <a:rPr lang="pl-PL" dirty="0" smtClean="0"/>
              <a:t>. </a:t>
            </a:r>
            <a:r>
              <a:rPr lang="pl-PL" dirty="0" err="1" smtClean="0"/>
              <a:t>pk</a:t>
            </a:r>
            <a:r>
              <a:rPr lang="pl-PL" dirty="0" smtClean="0"/>
              <a:t> 6- nowa przesłanka, obowiązująca od 5 października 2019 r.):</a:t>
            </a:r>
            <a:endParaRPr lang="pl-PL" dirty="0" smtClean="0"/>
          </a:p>
          <a:p>
            <a:pPr marL="0" indent="0">
              <a:buNone/>
            </a:pPr>
            <a:r>
              <a:rPr lang="pl-PL" dirty="0" smtClean="0"/>
              <a:t>„6) wniosek dowodowy został złożony po zakreślonym przez organ procesowy terminie, o którym strona składająca wniosek została powiadomiona”.</a:t>
            </a:r>
          </a:p>
          <a:p>
            <a:pPr marL="0" indent="0">
              <a:buNone/>
            </a:pPr>
            <a:r>
              <a:rPr lang="pl-PL" dirty="0" smtClean="0"/>
              <a:t>Przepis służy zapobieganiu obstrukcji procesowej ale z kolei zdaje się stać w sprzeczności z zasadą prawdy materialnej.</a:t>
            </a:r>
          </a:p>
          <a:p>
            <a:pPr marL="0" indent="0">
              <a:buNone/>
            </a:pPr>
            <a:r>
              <a:rPr lang="pl-PL" dirty="0" smtClean="0"/>
              <a:t>Uwaga !!!!</a:t>
            </a:r>
          </a:p>
          <a:p>
            <a:pPr marL="0" indent="0">
              <a:buNone/>
            </a:pPr>
            <a:r>
              <a:rPr lang="pl-PL" dirty="0"/>
              <a:t>§ 1a. Nie można oddalić wniosku dowodowego na podstawie § 1 pkt 5 lub 6, jeżeli okoliczność, która ma być udowodniona, ma istotne znaczenie dla ustalenia, czy został popełniony czyn zabroniony, czy stanowi on przestępstwo i jakie, czy czyn zabroniony został popełniony w warunkach, o których mowa w art. 64 lub art. 65 Kodeksu karnego, lub czy zachodzą warunki do orzeczenia pobytu w zakładzie psychiatrycznym na podstawie art. 93g Kodeksu karnego.</a:t>
            </a:r>
          </a:p>
          <a:p>
            <a:pPr algn="just"/>
            <a:endParaRPr lang="pl-PL" dirty="0" smtClean="0"/>
          </a:p>
          <a:p>
            <a:pPr marL="0" indent="0" algn="just">
              <a:buNone/>
            </a:pPr>
            <a:endParaRPr lang="pl-PL" dirty="0" smtClean="0"/>
          </a:p>
        </p:txBody>
      </p:sp>
      <p:pic>
        <p:nvPicPr>
          <p:cNvPr id="10244" name="DefaultOcx"/>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8" name="HTMLCheckbox1"/>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3" name="DefaultOcx"/>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1248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b="1" dirty="0" smtClean="0"/>
              <a:t>Wprowadzanie dowodów do procesu</a:t>
            </a:r>
            <a:r>
              <a:rPr lang="pl-PL" b="1" dirty="0"/>
              <a:t/>
            </a:r>
            <a:br>
              <a:rPr lang="pl-PL" b="1" dirty="0"/>
            </a:br>
            <a:endParaRPr lang="en-US" dirty="0"/>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smtClean="0"/>
              <a:t>Przesłanki oddalenia wniosku dowodowego poza art. 170 k.p.k.:</a:t>
            </a:r>
          </a:p>
          <a:p>
            <a:pPr marL="0" indent="0" algn="just">
              <a:buNone/>
            </a:pPr>
            <a:r>
              <a:rPr lang="pl-PL" b="1" dirty="0" smtClean="0"/>
              <a:t>Art. 201 k.p.k.:</a:t>
            </a:r>
          </a:p>
          <a:p>
            <a:pPr marL="0" indent="0">
              <a:buNone/>
            </a:pPr>
            <a:r>
              <a:rPr lang="pl-PL" dirty="0" smtClean="0"/>
              <a:t>„Przepis </a:t>
            </a:r>
            <a:r>
              <a:rPr lang="pl-PL" dirty="0"/>
              <a:t>art. 170 § 1 k.p.k. w odniesieniu do dowodu z opinii biegłego może mieć zastosowanie jedynie przy rozpoznawaniu pierwszego w sprawie wniosku o powołanie ekspertów, których dotąd nie powołano, albo wniosku o powołanie biegłego odnośnie do zupełnie innego przedmiotu opinii niż ten, którego dotyczy złożona już opinia. </a:t>
            </a:r>
            <a:r>
              <a:rPr lang="pl-PL" b="1" dirty="0"/>
              <a:t>Jeżeli natomiast wniosek dowodowy dotyczy powołania nowych biegłych odnośnie do okoliczności objętych wydaną już opinią, to jego rozpatrywanie, a tym samym uwzględnianie lub oddalanie następuje w oparciu o art. 201 k.p.k., a nie art. 170 § 1 k.p.k</a:t>
            </a:r>
            <a:r>
              <a:rPr lang="pl-PL" b="1" dirty="0" smtClean="0"/>
              <a:t>.” - </a:t>
            </a:r>
            <a:r>
              <a:rPr lang="pl-PL" dirty="0"/>
              <a:t> </a:t>
            </a:r>
          </a:p>
          <a:p>
            <a:pPr marL="0" indent="0">
              <a:buNone/>
            </a:pPr>
            <a:r>
              <a:rPr lang="pl-PL" dirty="0" smtClean="0"/>
              <a:t>Postanowienie SN z </a:t>
            </a:r>
            <a:r>
              <a:rPr lang="pl-PL" dirty="0"/>
              <a:t>dnia 17 maja 2017 r</a:t>
            </a:r>
            <a:r>
              <a:rPr lang="pl-PL" dirty="0" smtClean="0"/>
              <a:t>., IV </a:t>
            </a:r>
            <a:r>
              <a:rPr lang="pl-PL" dirty="0"/>
              <a:t>KK </a:t>
            </a:r>
            <a:r>
              <a:rPr lang="pl-PL" dirty="0" smtClean="0"/>
              <a:t>133/17.</a:t>
            </a:r>
            <a:endParaRPr lang="pl-PL" dirty="0"/>
          </a:p>
          <a:p>
            <a:pPr marL="0" indent="0" algn="just">
              <a:buNone/>
            </a:pPr>
            <a:endParaRPr lang="pl-PL" b="1" dirty="0" smtClean="0"/>
          </a:p>
        </p:txBody>
      </p:sp>
      <p:pic>
        <p:nvPicPr>
          <p:cNvPr id="10244" name="DefaultOcx"/>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8" name="HTMLCheckbox1"/>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3" name="DefaultOcx"/>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7370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b="1" dirty="0" smtClean="0"/>
              <a:t>Wprowadzanie dowodów do procesu</a:t>
            </a:r>
            <a:r>
              <a:rPr lang="pl-PL" b="1" dirty="0"/>
              <a:t/>
            </a:r>
            <a:br>
              <a:rPr lang="pl-PL" b="1" dirty="0"/>
            </a:br>
            <a:endParaRPr lang="en-US" dirty="0"/>
          </a:p>
        </p:txBody>
      </p:sp>
      <p:sp>
        <p:nvSpPr>
          <p:cNvPr id="3" name="Symbol zastępczy zawartości 2"/>
          <p:cNvSpPr>
            <a:spLocks noGrp="1"/>
          </p:cNvSpPr>
          <p:nvPr>
            <p:ph idx="1"/>
          </p:nvPr>
        </p:nvSpPr>
        <p:spPr>
          <a:xfrm>
            <a:off x="838200" y="1799868"/>
            <a:ext cx="10515600" cy="4351338"/>
          </a:xfrm>
        </p:spPr>
        <p:txBody>
          <a:bodyPr>
            <a:normAutofit fontScale="77500" lnSpcReduction="20000"/>
          </a:bodyPr>
          <a:lstStyle/>
          <a:p>
            <a:pPr marL="0" indent="0" algn="just">
              <a:buNone/>
            </a:pPr>
            <a:r>
              <a:rPr lang="pl-PL" dirty="0" smtClean="0"/>
              <a:t>Przesłanki oddalenia wniosku dowodowego poza art. 170 k.p.k.:</a:t>
            </a:r>
          </a:p>
          <a:p>
            <a:pPr marL="0" indent="0" algn="just">
              <a:buNone/>
            </a:pPr>
            <a:r>
              <a:rPr lang="pl-PL" b="1" dirty="0" smtClean="0"/>
              <a:t>W postępowaniu odwoławczym – na podstawie art. </a:t>
            </a:r>
            <a:r>
              <a:rPr lang="pl-PL" b="1" dirty="0" smtClean="0"/>
              <a:t>452  2 k.p.k.:</a:t>
            </a:r>
            <a:r>
              <a:rPr lang="pl-PL" b="1" dirty="0" smtClean="0"/>
              <a:t> </a:t>
            </a:r>
          </a:p>
          <a:p>
            <a:pPr marL="0" indent="0">
              <a:buNone/>
            </a:pPr>
            <a:r>
              <a:rPr lang="pl-PL" dirty="0" smtClean="0"/>
              <a:t>Art. 452 §</a:t>
            </a:r>
            <a:r>
              <a:rPr lang="pl-PL" dirty="0"/>
              <a:t> 2</a:t>
            </a:r>
            <a:r>
              <a:rPr lang="pl-PL" dirty="0" smtClean="0"/>
              <a:t>.:</a:t>
            </a:r>
            <a:r>
              <a:rPr lang="pl-PL" dirty="0"/>
              <a:t> Sąd odwoławczy oddala wniosek dowodowy również, jeżeli:</a:t>
            </a:r>
          </a:p>
          <a:p>
            <a:pPr marL="0" indent="0">
              <a:buNone/>
            </a:pPr>
            <a:r>
              <a:rPr lang="pl-PL" dirty="0"/>
              <a:t>1)   przeprowadzenie dowodu przez ten sąd byłoby niecelowe z przyczyn określonych w art. 437 § 2 zdanie drugie;</a:t>
            </a:r>
          </a:p>
          <a:p>
            <a:pPr marL="0" indent="0">
              <a:buNone/>
            </a:pPr>
            <a:r>
              <a:rPr lang="pl-PL" dirty="0"/>
              <a:t>2)   dowód nie był powołany przed sądem pierwszej instancji, pomimo że składający wniosek mógł go wówczas powołać, lub okoliczność, która ma być udowodniona, dotyczy nowego faktu, niebędącego przedmiotem postępowania przed sądem pierwszej instancji, a składający wniosek mógł go wówczas wskazać.</a:t>
            </a:r>
          </a:p>
          <a:p>
            <a:pPr marL="0" indent="0">
              <a:buNone/>
            </a:pPr>
            <a:r>
              <a:rPr lang="pl-PL" dirty="0"/>
              <a:t>§ 3. Wniosku dowodowego nie można oddalić na podstawie § 2 pkt 2, jeżeli okoliczność, która ma być udowodniona, w granicach rozpoznania sprawy przez sąd odwoławczy, ma istotne znaczenie dla ustalenia, czy został popełniony czyn zabroniony, czy stanowi on przestępstwo i jakie, czy czyn zabroniony został popełniony w warunkach, o których mowa w art. 64 lub art. 65 Kodeksu karnego, lub czy zachodzą warunki do orzeczenia pobytu w zakładzie psychiatrycznym na podstawie art. 93g Kodeksu karnego.</a:t>
            </a:r>
          </a:p>
          <a:p>
            <a:pPr marL="0" indent="0" algn="just">
              <a:buNone/>
            </a:pPr>
            <a:endParaRPr lang="pl-PL" b="1" dirty="0" smtClean="0"/>
          </a:p>
        </p:txBody>
      </p:sp>
      <p:pic>
        <p:nvPicPr>
          <p:cNvPr id="10244" name="DefaultOcx"/>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8" name="HTMLCheckbox1"/>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3" name="DefaultOcx"/>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4185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b="1" dirty="0" smtClean="0"/>
              <a:t>Wprowadzanie dowodów do procesu</a:t>
            </a:r>
            <a:r>
              <a:rPr lang="pl-PL" b="1" dirty="0"/>
              <a:t/>
            </a:r>
            <a:br>
              <a:rPr lang="pl-PL" b="1" dirty="0"/>
            </a:br>
            <a:endParaRPr lang="en-US" dirty="0"/>
          </a:p>
        </p:txBody>
      </p:sp>
      <p:sp>
        <p:nvSpPr>
          <p:cNvPr id="3" name="Symbol zastępczy zawartości 2"/>
          <p:cNvSpPr>
            <a:spLocks noGrp="1"/>
          </p:cNvSpPr>
          <p:nvPr>
            <p:ph idx="1"/>
          </p:nvPr>
        </p:nvSpPr>
        <p:spPr>
          <a:xfrm>
            <a:off x="838200" y="1799868"/>
            <a:ext cx="10515600" cy="4351338"/>
          </a:xfrm>
        </p:spPr>
        <p:txBody>
          <a:bodyPr>
            <a:normAutofit/>
          </a:bodyPr>
          <a:lstStyle/>
          <a:p>
            <a:pPr marL="0" indent="0" algn="just">
              <a:buNone/>
            </a:pPr>
            <a:r>
              <a:rPr lang="pl-PL" b="1" dirty="0" smtClean="0"/>
              <a:t>Uwaga: </a:t>
            </a:r>
          </a:p>
          <a:p>
            <a:pPr marL="0" indent="0">
              <a:buNone/>
            </a:pPr>
            <a:r>
              <a:rPr lang="pl-PL" dirty="0" smtClean="0"/>
              <a:t>Nie można oddalić wniosku dowodowego na tej podstawie, że dotychczasowe dowody wykazały przeciwieństwo tego, co wnioskodawca zamierza udowodnić (Art. 170  § 2 k.p.k.)</a:t>
            </a:r>
          </a:p>
          <a:p>
            <a:pPr marL="0" indent="0">
              <a:buNone/>
            </a:pPr>
            <a:r>
              <a:rPr lang="pl-PL" dirty="0" smtClean="0"/>
              <a:t>Forma oddalenia wniosku dowodowego: </a:t>
            </a:r>
            <a:r>
              <a:rPr lang="pl-PL" b="1" dirty="0" smtClean="0"/>
              <a:t>zawsze postanowienie </a:t>
            </a:r>
            <a:r>
              <a:rPr lang="pl-PL" dirty="0" smtClean="0"/>
              <a:t>(art. 170 § 3 k.p.k.).</a:t>
            </a:r>
          </a:p>
          <a:p>
            <a:pPr marL="0" indent="0">
              <a:buNone/>
            </a:pPr>
            <a:r>
              <a:rPr lang="pl-PL" dirty="0" smtClean="0"/>
              <a:t>Oddalenie wniosku dowodowego nie stoi na przeszkodzie późniejszemu dopuszczeniu dowodu, chociażby nie ujawniły się nowe okoliczności.</a:t>
            </a:r>
          </a:p>
          <a:p>
            <a:pPr marL="0" indent="0" algn="just">
              <a:buNone/>
            </a:pPr>
            <a:endParaRPr lang="pl-PL" b="1" dirty="0" smtClean="0"/>
          </a:p>
        </p:txBody>
      </p:sp>
      <p:pic>
        <p:nvPicPr>
          <p:cNvPr id="10244" name="DefaultOcx"/>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8" name="HTMLCheckbox1"/>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3" name="DefaultOcx"/>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3961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650</Words>
  <Application>Microsoft Office PowerPoint</Application>
  <PresentationFormat>Panoramiczny</PresentationFormat>
  <Paragraphs>72</Paragraphs>
  <Slides>13</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13</vt:i4>
      </vt:variant>
    </vt:vector>
  </HeadingPairs>
  <TitlesOfParts>
    <vt:vector size="17" baseType="lpstr">
      <vt:lpstr>Arial</vt:lpstr>
      <vt:lpstr>Calibri</vt:lpstr>
      <vt:lpstr>Calibri Light</vt:lpstr>
      <vt:lpstr>Motyw pakietu Office</vt:lpstr>
      <vt:lpstr>Postępowanie karne –  wykład z dnia 23 marca 2020 r.: dowody zagadnienia ogólne </vt:lpstr>
      <vt:lpstr>Dowody – podstawowe pojęcia </vt:lpstr>
      <vt:lpstr>Dowody – podstawowe podziały </vt:lpstr>
      <vt:lpstr>Wprowadzanie dowodów do procesu </vt:lpstr>
      <vt:lpstr>Wprowadzanie dowodów do procesu </vt:lpstr>
      <vt:lpstr>Wprowadzanie dowodów do procesu </vt:lpstr>
      <vt:lpstr>Wprowadzanie dowodów do procesu </vt:lpstr>
      <vt:lpstr>Wprowadzanie dowodów do procesu </vt:lpstr>
      <vt:lpstr>Wprowadzanie dowodów do procesu </vt:lpstr>
      <vt:lpstr>Dopuszczalność dowodów – reguły ogólne </vt:lpstr>
      <vt:lpstr>Dopuszczalność dowodów – reguły ogólne </vt:lpstr>
      <vt:lpstr>Dopuszczalność dowodów – reguły ogólne </vt:lpstr>
      <vt:lpstr>Wprowadzanie dowodów do procesu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Postepowanie karne –  wykład z dnia 23 marca 2020 r.: dowody zagadnienia ogólne</dc:title>
  <dc:creator>Małgorzata Wąsek - Wiaderek</dc:creator>
  <cp:lastModifiedBy>Małgorzata Wąsek - Wiaderek</cp:lastModifiedBy>
  <cp:revision>5</cp:revision>
  <dcterms:created xsi:type="dcterms:W3CDTF">2020-03-22T17:53:01Z</dcterms:created>
  <dcterms:modified xsi:type="dcterms:W3CDTF">2020-03-22T18:12:27Z</dcterms:modified>
</cp:coreProperties>
</file>