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59" r:id="rId14"/>
    <p:sldId id="260" r:id="rId15"/>
    <p:sldId id="261" r:id="rId16"/>
    <p:sldId id="262" r:id="rId17"/>
    <p:sldId id="272" r:id="rId18"/>
    <p:sldId id="273" r:id="rId19"/>
    <p:sldId id="274" r:id="rId20"/>
    <p:sldId id="276" r:id="rId21"/>
    <p:sldId id="277" r:id="rId22"/>
    <p:sldId id="275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A205-1EB8-4FC5-945E-287D9FBA1590}" type="datetimeFigureOut">
              <a:rPr lang="pl-PL" smtClean="0"/>
              <a:pPr/>
              <a:t>2011-11-07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6BC0E32-658A-467C-9B60-B1974D4CB1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A205-1EB8-4FC5-945E-287D9FBA1590}" type="datetimeFigureOut">
              <a:rPr lang="pl-PL" smtClean="0"/>
              <a:pPr/>
              <a:t>2011-11-07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0E32-658A-467C-9B60-B1974D4CB1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A205-1EB8-4FC5-945E-287D9FBA1590}" type="datetimeFigureOut">
              <a:rPr lang="pl-PL" smtClean="0"/>
              <a:pPr/>
              <a:t>2011-11-07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0E32-658A-467C-9B60-B1974D4CB1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A205-1EB8-4FC5-945E-287D9FBA1590}" type="datetimeFigureOut">
              <a:rPr lang="pl-PL" smtClean="0"/>
              <a:pPr/>
              <a:t>2011-11-07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6BC0E32-658A-467C-9B60-B1974D4CB1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A205-1EB8-4FC5-945E-287D9FBA1590}" type="datetimeFigureOut">
              <a:rPr lang="pl-PL" smtClean="0"/>
              <a:pPr/>
              <a:t>2011-11-07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0E32-658A-467C-9B60-B1974D4CB1C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A205-1EB8-4FC5-945E-287D9FBA1590}" type="datetimeFigureOut">
              <a:rPr lang="pl-PL" smtClean="0"/>
              <a:pPr/>
              <a:t>2011-11-07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0E32-658A-467C-9B60-B1974D4CB1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A205-1EB8-4FC5-945E-287D9FBA1590}" type="datetimeFigureOut">
              <a:rPr lang="pl-PL" smtClean="0"/>
              <a:pPr/>
              <a:t>2011-11-07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6BC0E32-658A-467C-9B60-B1974D4CB1C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A205-1EB8-4FC5-945E-287D9FBA1590}" type="datetimeFigureOut">
              <a:rPr lang="pl-PL" smtClean="0"/>
              <a:pPr/>
              <a:t>2011-11-07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0E32-658A-467C-9B60-B1974D4CB1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A205-1EB8-4FC5-945E-287D9FBA1590}" type="datetimeFigureOut">
              <a:rPr lang="pl-PL" smtClean="0"/>
              <a:pPr/>
              <a:t>2011-11-07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0E32-658A-467C-9B60-B1974D4CB1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A205-1EB8-4FC5-945E-287D9FBA1590}" type="datetimeFigureOut">
              <a:rPr lang="pl-PL" smtClean="0"/>
              <a:pPr/>
              <a:t>2011-11-07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0E32-658A-467C-9B60-B1974D4CB1C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4A205-1EB8-4FC5-945E-287D9FBA1590}" type="datetimeFigureOut">
              <a:rPr lang="pl-PL" smtClean="0"/>
              <a:pPr/>
              <a:t>2011-11-07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C0E32-658A-467C-9B60-B1974D4CB1C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94A205-1EB8-4FC5-945E-287D9FBA1590}" type="datetimeFigureOut">
              <a:rPr lang="pl-PL" smtClean="0"/>
              <a:pPr/>
              <a:t>2011-11-07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6BC0E32-658A-467C-9B60-B1974D4CB1C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bc.codn.edu.pl/dlibra/docmetadata?id=99&amp;from=pubstats" TargetMode="External"/><Relationship Id="rId2" Type="http://schemas.openxmlformats.org/officeDocument/2006/relationships/hyperlink" Target="http://bip.men.gov.pl/index.php?option=com_content&amp;view=article&amp;id=871:rozporzdzenie-ministra-edukacji-narodowej-z-dnia-20-sierpnia-2010-r-zmieniajce-rozporzdzenie-w-sprawie-warunkow-i-sposobu-oceniania-klasyfikowania-i-promowania-uczniow-i-suchaczy-oraz-przeprowadzania-sprawdzianow-i-egzaminow-w-szkoach-publicznych&amp;catid=26:akty-prawne-obowizujce&amp;Itemid=4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c.codn.edu.pl/dlibr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458200" cy="3960441"/>
          </a:xfrm>
        </p:spPr>
        <p:txBody>
          <a:bodyPr>
            <a:noAutofit/>
          </a:bodyPr>
          <a:lstStyle/>
          <a:p>
            <a:pPr algn="ctr"/>
            <a:r>
              <a:rPr lang="pl-PL" sz="1800" dirty="0" smtClean="0"/>
              <a:t>Konwersatorium Pozaliterackie teksty kultury</a:t>
            </a: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/>
            </a:r>
            <a:br>
              <a:rPr lang="pl-PL" sz="4800" dirty="0" smtClean="0"/>
            </a:br>
            <a:r>
              <a:rPr lang="pl-PL" sz="4800" dirty="0" smtClean="0"/>
              <a:t>projekt EDUKACYJNY </a:t>
            </a:r>
            <a:br>
              <a:rPr lang="pl-PL" sz="4800" dirty="0" smtClean="0"/>
            </a:br>
            <a:r>
              <a:rPr lang="pl-PL" sz="4800" dirty="0" smtClean="0"/>
              <a:t>w procesie kształcenia</a:t>
            </a:r>
            <a:br>
              <a:rPr lang="pl-PL" sz="4800" dirty="0" smtClean="0"/>
            </a:br>
            <a:endParaRPr lang="pl-PL" sz="4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7544" y="4293096"/>
            <a:ext cx="8458200" cy="1584176"/>
          </a:xfrm>
        </p:spPr>
        <p:txBody>
          <a:bodyPr/>
          <a:lstStyle/>
          <a:p>
            <a:pPr algn="ctr"/>
            <a:r>
              <a:rPr lang="pl-PL" dirty="0" smtClean="0"/>
              <a:t>ZESPOŁOWY PROJEKT EDUKACYJNY W GIMNAZJUM</a:t>
            </a:r>
          </a:p>
          <a:p>
            <a:pPr algn="ctr"/>
            <a:r>
              <a:rPr lang="pl-PL" sz="1800" dirty="0" smtClean="0"/>
              <a:t>opr. dr </a:t>
            </a:r>
            <a:r>
              <a:rPr lang="pl-PL" sz="1800" i="1" dirty="0" smtClean="0"/>
              <a:t>Anna Adamczuk-Stęplewska</a:t>
            </a:r>
          </a:p>
          <a:p>
            <a:pPr algn="ctr"/>
            <a:endParaRPr lang="pl-PL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523528"/>
          </a:xfrm>
        </p:spPr>
        <p:txBody>
          <a:bodyPr>
            <a:normAutofit/>
          </a:bodyPr>
          <a:lstStyle/>
          <a:p>
            <a:pPr algn="ctr"/>
            <a:r>
              <a:rPr lang="pl-PL" sz="2000" dirty="0" smtClean="0"/>
              <a:t>Faza ii – wykonanie projektu – czynności uczniów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836712"/>
            <a:ext cx="8686800" cy="524341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 smtClean="0"/>
              <a:t>Uczniowie:</a:t>
            </a:r>
          </a:p>
          <a:p>
            <a:pPr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podejmują systematyczne działania zmierzające do rozwiązywania problemów związanych z wykonaniem projektu,</a:t>
            </a:r>
          </a:p>
          <a:p>
            <a:pPr>
              <a:buFontTx/>
              <a:buChar char="-"/>
            </a:pPr>
            <a:r>
              <a:rPr lang="pl-PL" dirty="0" smtClean="0"/>
              <a:t>uczestniczą w konsultacjach z nauczycielem,</a:t>
            </a:r>
          </a:p>
          <a:p>
            <a:pPr>
              <a:buFontTx/>
              <a:buChar char="-"/>
            </a:pPr>
            <a:r>
              <a:rPr lang="pl-PL" dirty="0" smtClean="0"/>
              <a:t>zbierają i gromadzą informacje potrzebne do rozstrzygnięcia problemów określonych w projekcie,</a:t>
            </a:r>
          </a:p>
          <a:p>
            <a:pPr>
              <a:buFontTx/>
              <a:buChar char="-"/>
            </a:pPr>
            <a:r>
              <a:rPr lang="pl-PL" dirty="0" smtClean="0"/>
              <a:t>selekcjonują i analizują zgromadzone informacje,</a:t>
            </a:r>
          </a:p>
          <a:p>
            <a:pPr>
              <a:buFontTx/>
              <a:buChar char="-"/>
            </a:pPr>
            <a:r>
              <a:rPr lang="pl-PL" dirty="0" smtClean="0"/>
              <a:t>wnioskują w sposób ukierunkowany na wybór optymalnego rozwiązania,</a:t>
            </a:r>
          </a:p>
          <a:p>
            <a:pPr>
              <a:buFontTx/>
              <a:buChar char="-"/>
            </a:pPr>
            <a:r>
              <a:rPr lang="pl-PL" dirty="0" smtClean="0"/>
              <a:t>wykonują projekt w praktyce ,</a:t>
            </a:r>
          </a:p>
          <a:p>
            <a:pPr>
              <a:buFontTx/>
              <a:buChar char="-"/>
            </a:pPr>
            <a:r>
              <a:rPr lang="pl-PL" dirty="0" smtClean="0"/>
              <a:t>opracowują sprawozdanie z projektu zgodnie z określoną strukturą (wg planu, np.: tytuł, spis treści, streszczenie projektu, wstęp, warunki projektu, procedura badań, odkrycia i informacje, wnioski, rekomendacje, bibliografia, załączniki),</a:t>
            </a:r>
          </a:p>
          <a:p>
            <a:pPr>
              <a:buFontTx/>
              <a:buChar char="-"/>
            </a:pPr>
            <a:r>
              <a:rPr lang="pl-PL" dirty="0" smtClean="0"/>
              <a:t>przygotowują się do prezentacji (określają czas, formę, udział członków grupy, planowanie, wizualizacja).</a:t>
            </a:r>
          </a:p>
          <a:p>
            <a:pPr>
              <a:buFontTx/>
              <a:buChar char="-"/>
            </a:pPr>
            <a:r>
              <a:rPr lang="pl-PL" dirty="0" smtClean="0"/>
              <a:t>przedstawiają przygotowaną prezentację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23528"/>
          </a:xfrm>
        </p:spPr>
        <p:txBody>
          <a:bodyPr>
            <a:normAutofit/>
          </a:bodyPr>
          <a:lstStyle/>
          <a:p>
            <a:r>
              <a:rPr lang="pl-PL" sz="2000" dirty="0" smtClean="0"/>
              <a:t>           FAZA III – OCENA PROJEKTU – CZYNNOŚCI NAUCZYCIELA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sz="3800" dirty="0" smtClean="0"/>
              <a:t>Nauczyciel:</a:t>
            </a:r>
          </a:p>
          <a:p>
            <a:pPr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sz="3800" dirty="0" smtClean="0"/>
              <a:t>ocenia sprawozdanie projektu (wg aspektów: oryginalność, innowacyjność tematu; zgodność zakresu pracy z celami, stopień uzyskania celów, zawartość merytoryczna pracy, logika i czytelność argumentów, samodzielność, pracowitość i inicjatywę w przeprowadzeniu badań, wykorzystanie różnorodności źródeł informacji, umiejętność doboru i selekcji informacji, strukturę pracy, logikę układu treści pracy, język i estetykę pracy)</a:t>
            </a:r>
          </a:p>
          <a:p>
            <a:pPr>
              <a:buFontTx/>
              <a:buChar char="-"/>
            </a:pPr>
            <a:r>
              <a:rPr lang="pl-PL" sz="3800" dirty="0" smtClean="0"/>
              <a:t>ocenianie wytworu materialnego – kryteria: oryginalność i innowacyjność rozwiązania, zgodność wytworu z założonymi celami, umiejętność doboru i sposób wykorzystania posiadanej wiedzy, walory ekologiczne, ekonomiczne, funkcjonalność, dokładność i estetyka wykonanego wytworu, samodzielność wykonania,</a:t>
            </a:r>
          </a:p>
          <a:p>
            <a:pPr>
              <a:buFontTx/>
              <a:buChar char="-"/>
            </a:pPr>
            <a:r>
              <a:rPr lang="pl-PL" sz="3800" dirty="0" smtClean="0"/>
              <a:t>ocenianie prezentacji projektu wg aspektów, np.: logika układu prezentacji, terminologia, środki wspomagające prezentację, efektywność przedstawianego problemu (dobór informacji do prezentacji), profesjonalizm,</a:t>
            </a:r>
          </a:p>
          <a:p>
            <a:pPr>
              <a:buFontTx/>
              <a:buChar char="-"/>
            </a:pPr>
            <a:r>
              <a:rPr lang="pl-PL" sz="3800" dirty="0" smtClean="0"/>
              <a:t>ocenianie projektów (planowanie i realizacja zadań, planowanie i zarządzanie finansami, promocja, udział i zaangażowanie członków grupy)</a:t>
            </a:r>
          </a:p>
          <a:p>
            <a:pPr>
              <a:buFontTx/>
              <a:buChar char="-"/>
            </a:pPr>
            <a:r>
              <a:rPr lang="pl-PL" sz="3800" dirty="0" smtClean="0"/>
              <a:t>ocenianie pracy poszczególnych uczniów w grupie.</a:t>
            </a:r>
            <a:endParaRPr lang="pl-PL" sz="3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523528"/>
          </a:xfrm>
        </p:spPr>
        <p:txBody>
          <a:bodyPr>
            <a:normAutofit/>
          </a:bodyPr>
          <a:lstStyle/>
          <a:p>
            <a:r>
              <a:rPr lang="pl-PL" sz="2000" dirty="0" smtClean="0"/>
              <a:t>            FAZA III – OCENA PROJEKTU – CZYNNOŚCI UCZNIÓW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80728"/>
            <a:ext cx="8686800" cy="54726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800" dirty="0" smtClean="0"/>
              <a:t>Uczniowie:</a:t>
            </a:r>
          </a:p>
          <a:p>
            <a:pPr>
              <a:buFontTx/>
              <a:buChar char="-"/>
            </a:pPr>
            <a:r>
              <a:rPr lang="pl-PL" sz="2800" dirty="0" smtClean="0"/>
              <a:t>dokonują samooceny (informacja dla nauczyciela jak uczniowie pracują, wg jakich metod – karty samooceny),</a:t>
            </a:r>
          </a:p>
          <a:p>
            <a:pPr>
              <a:buFontTx/>
              <a:buChar char="-"/>
            </a:pPr>
            <a:r>
              <a:rPr lang="pl-PL" sz="2800" dirty="0" smtClean="0"/>
              <a:t>dokonują ocenę społeczną (ocena prezentacji wg kryteriów: organizacja i zaplanowanie prezentacji, wykorzystanie czasu, stan emocjonalny prezentera, umiejętność korzystania z notatek, jasne postawienie problemu)</a:t>
            </a:r>
          </a:p>
          <a:p>
            <a:pPr>
              <a:buFontTx/>
              <a:buChar char="-"/>
            </a:pPr>
            <a:r>
              <a:rPr lang="pl-PL" sz="2800" dirty="0" smtClean="0"/>
              <a:t>analizowanie popełnionych błędów w celu projektowania zmian w wykonywaniu następnych projektów.</a:t>
            </a:r>
            <a:endParaRPr lang="pl-PL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Projekt edukacyjny w prawie oświatowym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  <a:defRPr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ROZPORZĄDZENIE MINISTRA EDUKACJI NARODOWEJ </a:t>
            </a:r>
          </a:p>
          <a:p>
            <a:pPr algn="ctr">
              <a:buNone/>
              <a:defRPr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z dnia 20 sierpnia 2010 r.</a:t>
            </a:r>
          </a:p>
          <a:p>
            <a:pPr algn="ctr">
              <a:buNone/>
              <a:defRPr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	zmieniaj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ą</a:t>
            </a: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ce rozporządzenie w sprawie warunków i sposobu oceniania,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klasyfikowania i promowania uczniów </a:t>
            </a: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          i </a:t>
            </a: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słuchaczy oraz przeprowadzania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sprawdzianów i egzaminów </a:t>
            </a:r>
            <a:b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w szkołach publicznych</a:t>
            </a:r>
          </a:p>
          <a:p>
            <a:pPr algn="ctr">
              <a:buNone/>
              <a:defRPr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Dz. U. 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 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156 poz. 1046)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Projekt edukacyjny w gimnazjum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  <a:defRPr/>
            </a:pPr>
            <a:endParaRPr lang="pl-PL" sz="36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pl-PL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Uczniowie </a:t>
            </a:r>
            <a:r>
              <a:rPr lang="pl-PL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gimnazjum obowiązkowo biorą udział w realizacji projektu edukacyjnego.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pl-PL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(w roku szkolnym 2010/2011 obowiązkiem tym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nie są objęci uczniowie obecnych klas III)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Zakres tematyczny projektu edukacyjnego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  <a:defRPr/>
            </a:pPr>
            <a:endParaRPr lang="pl-PL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Zakres </a:t>
            </a: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tematyczny 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projektu edukacyjnego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może dotyczyć wybranych treści nauczania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określonych w podstawie programowej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kształcenia ogólnego dla gimnazjów 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lub wykraczać poza te treści.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Etapy realizacji projektu edukacyjnego    w gimnazjum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pl-P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Projekt edukacyjny jest realizowany przez zespół uczniów pod opieką nauczyciela i obejmuje następujące działania:</a:t>
            </a:r>
          </a:p>
          <a:p>
            <a:pPr marL="1371600" lvl="3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wybranie tematu projektu edukacyjnego;</a:t>
            </a:r>
          </a:p>
          <a:p>
            <a:pPr marL="1371600" lvl="3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określenie celów projektu edukacyjnego </a:t>
            </a:r>
            <a:br>
              <a:rPr lang="pl-P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 zaplanowanie etapów jego realizacji;</a:t>
            </a:r>
          </a:p>
          <a:p>
            <a:pPr marL="1371600" lvl="3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wykonanie zaplanowanych działań;</a:t>
            </a:r>
          </a:p>
          <a:p>
            <a:pPr marL="1371600" lvl="3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pl-PL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publiczne przedstawienie rezultatów projektu edukacyjnego.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         Informacje o projekcie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Wychowawca klasy na początku roku szkolnego, w którym uczniowie będą realizować projekt edukacyjny, informuje uczniów i ich rodziców (prawnych opiekunów) o warunkach realizacji projektu edukacyjnego.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w roku szkolnym 2010/2011 – do 30 </a:t>
            </a: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listopada).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Zespołowy projekt edukacyjny                   w gimnazjum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B1C800"/>
              </a:buClr>
              <a:buFont typeface="Arial" pitchFamily="34" charset="0"/>
              <a:buChar char="•"/>
              <a:defRPr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Uczniowie gimnazjum obowiązkowo biorą udział w realizacji projektu edukacyjnego. </a:t>
            </a:r>
          </a:p>
          <a:p>
            <a:pPr>
              <a:buClr>
                <a:srgbClr val="B1C800"/>
              </a:buClr>
              <a:buFont typeface="Arial" pitchFamily="34" charset="0"/>
              <a:buChar char="•"/>
              <a:defRPr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Projekt edukacyjny jest zespołowym, planowym działaniem uczniów, mającym </a:t>
            </a:r>
            <a:b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na celu rozwiązanie konkretnego problemu, z zastosowaniem różnorodnych metod.</a:t>
            </a: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rgbClr val="B1C800"/>
              </a:buClr>
              <a:buFont typeface="Arial" pitchFamily="34" charset="0"/>
              <a:buChar char="•"/>
              <a:defRPr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Zakres tematyczny - może dotyczyć wybranych treści nauczania określonych </a:t>
            </a:r>
            <a:b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w podstawie programowej lub wykraczać poza te treści. </a:t>
            </a:r>
          </a:p>
          <a:p>
            <a:pPr>
              <a:buClr>
                <a:srgbClr val="B1C800"/>
              </a:buClr>
              <a:buFont typeface="Arial" pitchFamily="34" charset="0"/>
              <a:buChar char="•"/>
              <a:defRPr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Projekt edukacyjny jest realizowany przez zespół uczniów pod opieką nauczyciela </a:t>
            </a:r>
            <a:b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i obejmuje następujące działania: </a:t>
            </a:r>
          </a:p>
          <a:p>
            <a:pPr lvl="1">
              <a:buClr>
                <a:srgbClr val="B1C800"/>
              </a:buClr>
              <a:defRPr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a. wybranie tematu projektu edukacyjnego;</a:t>
            </a:r>
          </a:p>
          <a:p>
            <a:pPr lvl="1">
              <a:buClr>
                <a:srgbClr val="B1C800"/>
              </a:buClr>
              <a:defRPr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b. określenie celów projektu edukacyjnego i zaplanowanie etapów jego realizacji;</a:t>
            </a:r>
          </a:p>
          <a:p>
            <a:pPr lvl="1">
              <a:buClr>
                <a:srgbClr val="B1C800"/>
              </a:buClr>
              <a:defRPr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c. wykonanie zaplanowanych działań;</a:t>
            </a:r>
          </a:p>
          <a:p>
            <a:pPr lvl="1">
              <a:buClr>
                <a:srgbClr val="B1C800"/>
              </a:buClr>
              <a:defRPr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d. publiczne przedstawienie rezultatów projektu edukacyjnego.</a:t>
            </a:r>
          </a:p>
          <a:p>
            <a:pPr>
              <a:buClr>
                <a:srgbClr val="B1C800"/>
              </a:buClr>
              <a:buFont typeface="Arial" pitchFamily="34" charset="0"/>
              <a:buChar char="•"/>
              <a:defRPr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Szczegółowe warunki realizacji projektu edukacyjnego określa dyrektor gimnazjum </a:t>
            </a:r>
            <a:b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w porozumieniu z radą pedagogiczną. </a:t>
            </a:r>
          </a:p>
          <a:p>
            <a:pPr>
              <a:buClr>
                <a:srgbClr val="B1C800"/>
              </a:buClr>
              <a:buFont typeface="Arial" pitchFamily="34" charset="0"/>
              <a:buChar char="•"/>
              <a:defRPr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Kryteria oceniania zachowania ucznia gimnazjum zawarte w ocenianiu wewnątrzszkolnym uwzględniają udział ucznia w realizacji projektu edukacyjnego. </a:t>
            </a:r>
          </a:p>
          <a:p>
            <a:pPr>
              <a:buClr>
                <a:srgbClr val="B1C800"/>
              </a:buClr>
              <a:buFont typeface="Arial" pitchFamily="34" charset="0"/>
              <a:buChar char="•"/>
              <a:defRPr/>
            </a:pPr>
            <a:r>
              <a:rPr lang="pl-PL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Informacje o udziale ucznia w realizacji projektu edukacyjnego oraz temat projektu edukacyjnego wpisuje się na świadectwie ukończenia gimnazjum.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Jak zorganizować i prowadzić gimnazjalne projekty edukacyjne?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pl-PL" dirty="0" smtClean="0"/>
              <a:t>W jakim celu wprowadzono obowiązek przygotowywania projektu na poziome gimnazjum?</a:t>
            </a:r>
          </a:p>
          <a:p>
            <a:pPr marL="514350" indent="-514350">
              <a:buAutoNum type="arabicPeriod"/>
            </a:pPr>
            <a:r>
              <a:rPr lang="pl-PL" dirty="0" smtClean="0"/>
              <a:t>W jaki sposób nauczyciele gimnazjum przygotowują uczniów do przygotowania projektów?</a:t>
            </a:r>
          </a:p>
          <a:p>
            <a:pPr marL="514350" indent="-514350">
              <a:buAutoNum type="arabicPeriod"/>
            </a:pPr>
            <a:r>
              <a:rPr lang="pl-PL" dirty="0" smtClean="0"/>
              <a:t>Na czym polega efektywność metody projektów w kształceniu polonistycznym? 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Czym jest projekt edukacyjny?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Projekt edukacyjny 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jest </a:t>
            </a: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zespołowym, planowym 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działaniem uczniów, 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mającym 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na celu </a:t>
            </a:r>
            <a:r>
              <a:rPr lang="pl-PL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rozwiązanie konkretnego problemu</a:t>
            </a:r>
            <a:r>
              <a:rPr lang="pl-PL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, z zastosowaniem różnorodnych metod.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dirty="0" smtClean="0"/>
              <a:t>Projekt może być jednorazowym przedsięwzięciem o dużej złożoności, ograniczone czasowo, mające charakter interdyscyplinarny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Projekt może być cyklem dobrze zaplanowanych działań, związanych z realizacją treści programowych, które są realizowane przez dużą grupę uczniów, indywidualnie lub zespołowo.</a:t>
            </a: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576064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Propozycje tematów projektów gimnazjalnych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836712"/>
            <a:ext cx="8686800" cy="524341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1. Zaplanuj wyprawę rowerową.</a:t>
            </a:r>
          </a:p>
          <a:p>
            <a:pPr>
              <a:buNone/>
            </a:pPr>
            <a:r>
              <a:rPr lang="pl-PL" dirty="0" smtClean="0"/>
              <a:t>2. Jakie znaczenie ma dla mnie niepodległość?</a:t>
            </a:r>
          </a:p>
          <a:p>
            <a:pPr>
              <a:buNone/>
            </a:pPr>
            <a:r>
              <a:rPr lang="pl-PL" dirty="0" smtClean="0"/>
              <a:t>3. Jak uczcimy …. </a:t>
            </a:r>
            <a:r>
              <a:rPr lang="pl-PL" dirty="0" smtClean="0"/>
              <a:t>j</a:t>
            </a:r>
            <a:r>
              <a:rPr lang="pl-PL" dirty="0" smtClean="0"/>
              <a:t>ubileusz szkoły? (planowanie uroczystości, gazetki, części artystycznej, spotkanie absolwentów)</a:t>
            </a:r>
          </a:p>
          <a:p>
            <a:pPr>
              <a:buNone/>
            </a:pPr>
            <a:r>
              <a:rPr lang="pl-PL" dirty="0" smtClean="0"/>
              <a:t>4. Co możemy zrobić, aby w naszej szkole można było przyjemniej się uczyć?</a:t>
            </a:r>
          </a:p>
          <a:p>
            <a:pPr>
              <a:buNone/>
            </a:pPr>
            <a:r>
              <a:rPr lang="pl-PL" dirty="0" smtClean="0"/>
              <a:t>5. W jaki sposób możemy wybrać patrona naszej szkoły?</a:t>
            </a:r>
          </a:p>
          <a:p>
            <a:pPr>
              <a:buNone/>
            </a:pPr>
            <a:r>
              <a:rPr lang="pl-PL" dirty="0" smtClean="0"/>
              <a:t>6. Jak współczesne świętowanie pielęgnuje tradycję lokalną?</a:t>
            </a:r>
          </a:p>
          <a:p>
            <a:pPr>
              <a:buNone/>
            </a:pPr>
            <a:r>
              <a:rPr lang="pl-PL" dirty="0" smtClean="0"/>
              <a:t>7. Jak mądrze odczytywać reklamę?</a:t>
            </a:r>
          </a:p>
          <a:p>
            <a:pPr>
              <a:buNone/>
            </a:pPr>
            <a:r>
              <a:rPr lang="pl-PL" dirty="0" smtClean="0"/>
              <a:t>8. Media jako źródło informacji i dezinformacji.</a:t>
            </a:r>
          </a:p>
          <a:p>
            <a:pPr>
              <a:buNone/>
            </a:pPr>
            <a:r>
              <a:rPr lang="pl-PL" dirty="0" smtClean="0"/>
              <a:t>9. Młody reporter. Jak działa radio w Twoim mieście?</a:t>
            </a:r>
          </a:p>
          <a:p>
            <a:pPr>
              <a:buNone/>
            </a:pPr>
            <a:r>
              <a:rPr lang="pl-PL" dirty="0" smtClean="0"/>
              <a:t>10. Jak stworzyć szkolny radiowęzeł?</a:t>
            </a:r>
          </a:p>
          <a:p>
            <a:pPr>
              <a:buNone/>
            </a:pPr>
            <a:r>
              <a:rPr lang="pl-PL" dirty="0" smtClean="0"/>
              <a:t>11. Mój świat widziany przez kamerę filmową.</a:t>
            </a:r>
          </a:p>
          <a:p>
            <a:pPr>
              <a:buNone/>
            </a:pPr>
            <a:r>
              <a:rPr lang="pl-PL" dirty="0" smtClean="0"/>
              <a:t>12. Jak patriotyzm wyrażany był w sztuce?</a:t>
            </a:r>
          </a:p>
          <a:p>
            <a:pPr>
              <a:buNone/>
            </a:pPr>
            <a:r>
              <a:rPr lang="pl-PL" dirty="0" smtClean="0"/>
              <a:t>13. Czy tradycyjne biblioteki czeka zagłada?</a:t>
            </a:r>
          </a:p>
          <a:p>
            <a:pPr>
              <a:buNone/>
            </a:pPr>
            <a:r>
              <a:rPr lang="pl-PL" dirty="0" smtClean="0"/>
              <a:t>14. Jak wyglądał pantofelek Kopciuszka?</a:t>
            </a:r>
          </a:p>
          <a:p>
            <a:pPr>
              <a:buNone/>
            </a:pPr>
            <a:r>
              <a:rPr lang="pl-PL" dirty="0" smtClean="0"/>
              <a:t>15. Zaprojektuj szkolną galerię sztuki.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Praca domowa: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Spośród wybranych tematów na projekt gimnazjalny, wybierz jeden i zgodnie z zasadami metody projektów spróbuj poprowadzić taki projekt i zaplanuj działania dla zespołu uczniowskiego, które mają mu pomóc w jego przygotowaniu na egzaminie gimnazjalnym.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bibliografia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>
                <a:solidFill>
                  <a:schemeClr val="tx1"/>
                </a:solidFill>
                <a:hlinkClick r:id="rId2"/>
              </a:rPr>
              <a:t>Rozporządzenie Ministra Edukacji Narodowej z dnia 20 sierpnia 2010 r. zmieniające rozporządzenie w sprawie warunków i sposobu oceniania, klasyfikowania i promowania uczniów i słuchaczy oraz przeprowadzania sprawdzianów i egzaminów w szkołach </a:t>
            </a:r>
            <a:r>
              <a:rPr lang="pl-PL" dirty="0" smtClean="0">
                <a:solidFill>
                  <a:schemeClr val="tx1"/>
                </a:solidFill>
                <a:hlinkClick r:id="rId2"/>
              </a:rPr>
              <a:t>publicznych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</a:p>
          <a:p>
            <a:r>
              <a:rPr lang="pl-PL" dirty="0" smtClean="0">
                <a:hlinkClick r:id="rId3"/>
              </a:rPr>
              <a:t>Projekt edukacyjny w gimnazjum wobec nowej podstawy kształcenia ogólnego z języka polskiego,</a:t>
            </a:r>
            <a:r>
              <a:rPr lang="pl-PL" dirty="0" smtClean="0"/>
              <a:t> [</a:t>
            </a:r>
            <a:r>
              <a:rPr lang="pl-PL" dirty="0" err="1" smtClean="0"/>
              <a:t>online</a:t>
            </a:r>
            <a:r>
              <a:rPr lang="pl-PL" dirty="0" smtClean="0"/>
              <a:t>:] </a:t>
            </a:r>
            <a:r>
              <a:rPr lang="pl-PL" b="1" dirty="0" smtClean="0">
                <a:hlinkClick r:id="rId4" tooltip="Biblioteka Cyfrowa Ośrodka Rozwoju Edukacji"/>
              </a:rPr>
              <a:t>Biblioteka Cyfrowa Ośrodka Rozwoju </a:t>
            </a:r>
            <a:r>
              <a:rPr lang="pl-PL" b="1" dirty="0" smtClean="0">
                <a:hlinkClick r:id="rId4" tooltip="Biblioteka Cyfrowa Ośrodka Rozwoju Edukacji"/>
              </a:rPr>
              <a:t>Edukacji</a:t>
            </a:r>
            <a:endParaRPr lang="pl-PL" b="1" dirty="0" smtClean="0"/>
          </a:p>
          <a:p>
            <a:r>
              <a:rPr lang="pl-PL" dirty="0" smtClean="0"/>
              <a:t>K. </a:t>
            </a:r>
            <a:r>
              <a:rPr lang="pl-PL" dirty="0" err="1" smtClean="0"/>
              <a:t>Chałas</a:t>
            </a:r>
            <a:r>
              <a:rPr lang="pl-PL" dirty="0" smtClean="0"/>
              <a:t>: Metoda projektów i jej egzemplifikacja w </a:t>
            </a:r>
            <a:r>
              <a:rPr lang="pl-PL" dirty="0" smtClean="0"/>
              <a:t>praktyce, Warszawa 2000.</a:t>
            </a:r>
          </a:p>
          <a:p>
            <a:r>
              <a:rPr lang="pl-PL" dirty="0" smtClean="0"/>
              <a:t>A</a:t>
            </a:r>
            <a:r>
              <a:rPr lang="pl-PL" dirty="0" smtClean="0"/>
              <a:t>. </a:t>
            </a:r>
            <a:r>
              <a:rPr lang="pl-PL" dirty="0" err="1" smtClean="0"/>
              <a:t>Mikina</a:t>
            </a:r>
            <a:r>
              <a:rPr lang="pl-PL" dirty="0" smtClean="0"/>
              <a:t>, B. Zając, </a:t>
            </a:r>
            <a:r>
              <a:rPr lang="pl-PL" i="1" dirty="0" smtClean="0"/>
              <a:t>Metoda projektów w praktyce szkolnej</a:t>
            </a:r>
            <a:r>
              <a:rPr lang="pl-PL" dirty="0" smtClean="0"/>
              <a:t>, [w:] tychże, </a:t>
            </a:r>
            <a:r>
              <a:rPr lang="pl-PL" i="1" dirty="0" smtClean="0"/>
              <a:t>Jak wdrażać metodę projektów?</a:t>
            </a:r>
            <a:r>
              <a:rPr lang="pl-PL" dirty="0" smtClean="0"/>
              <a:t>, Kraków 2006, s. </a:t>
            </a:r>
            <a:r>
              <a:rPr lang="pl-PL" dirty="0" smtClean="0"/>
              <a:t>55-112.</a:t>
            </a:r>
          </a:p>
          <a:p>
            <a:r>
              <a:rPr lang="pl-PL" dirty="0" smtClean="0"/>
              <a:t>M.S. Szymański: O metodzie projektów</a:t>
            </a:r>
            <a:r>
              <a:rPr lang="pl-PL" dirty="0" smtClean="0"/>
              <a:t>., </a:t>
            </a:r>
            <a:r>
              <a:rPr lang="pl-PL" dirty="0" smtClean="0"/>
              <a:t>Warszawa </a:t>
            </a:r>
            <a:r>
              <a:rPr lang="pl-PL" dirty="0" smtClean="0"/>
              <a:t>2000</a:t>
            </a:r>
          </a:p>
          <a:p>
            <a:r>
              <a:rPr lang="pl-PL" dirty="0" smtClean="0"/>
              <a:t>Uczenie metodą projektów, red. B.D. </a:t>
            </a:r>
            <a:r>
              <a:rPr lang="pl-PL" dirty="0" err="1" smtClean="0"/>
              <a:t>Gołębniak</a:t>
            </a:r>
            <a:r>
              <a:rPr lang="pl-PL" dirty="0" smtClean="0"/>
              <a:t>, Warszawa 2002.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Projekt edukacyjny a metoda projektów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Projekt </a:t>
            </a:r>
            <a:r>
              <a:rPr lang="pl-PL" dirty="0" smtClean="0"/>
              <a:t>edukacyjny realizowany jest metodą projektów, dzięki której </a:t>
            </a:r>
            <a:r>
              <a:rPr lang="pl-PL" dirty="0" smtClean="0"/>
              <a:t>uczniowie kształtują wiele </a:t>
            </a:r>
            <a:r>
              <a:rPr lang="pl-PL" dirty="0" smtClean="0"/>
              <a:t>umiejętności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Metoda projektów integruje wiedzę z różnych dyscyplin naukowych ( przedmiotów).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Metoda projektów w praktyce szkolnej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Metoda projektów to nowoczesne narzędzie kształcenia i wychowania, które pozwala uczniom na </a:t>
            </a:r>
            <a:r>
              <a:rPr lang="pl-PL" dirty="0" smtClean="0"/>
              <a:t>przejęcie </a:t>
            </a:r>
            <a:r>
              <a:rPr lang="pl-PL" dirty="0" smtClean="0"/>
              <a:t>odpowiedzialności          za wykonywane zadania. </a:t>
            </a:r>
          </a:p>
          <a:p>
            <a:pPr>
              <a:buNone/>
            </a:pPr>
            <a:r>
              <a:rPr lang="pl-PL" dirty="0" smtClean="0"/>
              <a:t>Jeżeli to się uda, wówczas jakość procesu kształcenia jest zdecydowanie wyższa             od tradycyjnych metod.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Metoda projektów – rola nauczyciela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Nauczyciel </a:t>
            </a:r>
            <a:r>
              <a:rPr lang="pl-PL" dirty="0" smtClean="0"/>
              <a:t>przestaje być ekspertem w dziedzinie, podającym wiedzę. </a:t>
            </a:r>
          </a:p>
          <a:p>
            <a:pPr>
              <a:buNone/>
            </a:pPr>
            <a:r>
              <a:rPr lang="pl-PL" dirty="0" smtClean="0"/>
              <a:t>Jego rola ogranicza się do stworzenia uczniom warunków do pracy, motywowania                       i towarzyszenia im w procesie poznawczym.</a:t>
            </a:r>
          </a:p>
          <a:p>
            <a:pPr>
              <a:buNone/>
            </a:pPr>
            <a:r>
              <a:rPr lang="pl-PL" dirty="0" smtClean="0"/>
              <a:t>Oznacza to, że nauczyciel pełni rolę doradcy           i pomocnika w przezwyciężaniu sytuacji </a:t>
            </a:r>
            <a:r>
              <a:rPr lang="pl-PL" dirty="0" smtClean="0"/>
              <a:t>trudnych. 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Fazy wykonywania zadań projektowych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FAZA I – przygotowanie projektu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FAZA II – wykonanie projektu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FAZA III – prezentacja i ocena projektu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23528"/>
          </a:xfrm>
        </p:spPr>
        <p:txBody>
          <a:bodyPr>
            <a:normAutofit/>
          </a:bodyPr>
          <a:lstStyle/>
          <a:p>
            <a:pPr algn="ctr"/>
            <a:r>
              <a:rPr lang="pl-PL" sz="2000" dirty="0" smtClean="0"/>
              <a:t>Faza i – przygotowanie projektu – czynności nauczyciela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sz="2000" dirty="0" smtClean="0"/>
              <a:t>Czynności nauczyciela:</a:t>
            </a:r>
          </a:p>
          <a:p>
            <a:pPr>
              <a:buFontTx/>
              <a:buChar char="-"/>
            </a:pPr>
            <a:r>
              <a:rPr lang="pl-PL" sz="2000" dirty="0" smtClean="0"/>
              <a:t>wybór zagadnień do realizacji (przemyślenie czego i jakich efektów oczekuje się od uczniów; określenie wyzwań i uwzględnienie różnorodności podejmowanych działań)</a:t>
            </a:r>
          </a:p>
          <a:p>
            <a:pPr>
              <a:buFontTx/>
              <a:buChar char="-"/>
            </a:pPr>
            <a:r>
              <a:rPr lang="pl-PL" sz="2000" dirty="0" smtClean="0"/>
              <a:t>przygotowanie uczniów do pracy metodą projektów (samodzielność, odpowiedzialność, innowacyjność, prezentacja efektów pracy)</a:t>
            </a:r>
          </a:p>
          <a:p>
            <a:pPr>
              <a:buFontTx/>
              <a:buChar char="-"/>
            </a:pPr>
            <a:r>
              <a:rPr lang="pl-PL" sz="2000" dirty="0" smtClean="0"/>
              <a:t>wprowadzenie uczniów w zagadnienie (zainteresowanie uczniów tematem, omówienie potencjalnych trudności, motywacja do zmierzenia się                  z wyzwaniem, sformułowanie celów, </a:t>
            </a:r>
          </a:p>
          <a:p>
            <a:pPr>
              <a:buFontTx/>
              <a:buChar char="-"/>
            </a:pPr>
            <a:r>
              <a:rPr lang="pl-PL" sz="2000" dirty="0" smtClean="0"/>
              <a:t>dobór grup (uczniowie mający predyspozycje do pełnienia różnych funkcji)</a:t>
            </a:r>
          </a:p>
          <a:p>
            <a:pPr>
              <a:buFontTx/>
              <a:buChar char="-"/>
            </a:pPr>
            <a:r>
              <a:rPr lang="pl-PL" sz="2000" dirty="0" smtClean="0"/>
              <a:t>ustalenie czasu wykonywania projektu</a:t>
            </a:r>
          </a:p>
          <a:p>
            <a:pPr>
              <a:buFontTx/>
              <a:buChar char="-"/>
            </a:pPr>
            <a:r>
              <a:rPr lang="pl-PL" sz="2000" dirty="0" smtClean="0"/>
              <a:t>określenie standardu efektu końcowego (efekt pracy i elementy podlegające ocenie, sposób prezentacji efektów)</a:t>
            </a:r>
          </a:p>
          <a:p>
            <a:pPr>
              <a:buFontTx/>
              <a:buChar char="-"/>
            </a:pPr>
            <a:r>
              <a:rPr lang="pl-PL" sz="2000" dirty="0" smtClean="0"/>
              <a:t>określenie kryteriów oceny projektu (proces tworzenia projektu, efekty pracy – sprawozdanie, materialny wytwór, prowadzenie, prezentacja; praca własna, praca w zespole). Kryteria: samodzielność, praca w grupie, adekwatność treści projektu do tematu i celów, oryginalność, innowacyjność, przeprowadzone badania, trafność dowodów do badań, struktura sprawozdania i jego zawartość merytoryczna, sposób prezentacji i in.</a:t>
            </a:r>
          </a:p>
          <a:p>
            <a:pPr>
              <a:buFontTx/>
              <a:buChar char="-"/>
            </a:pPr>
            <a:r>
              <a:rPr lang="pl-PL" sz="2000" dirty="0" smtClean="0"/>
              <a:t>przygotowanie kontraktów (umowa regulująca zakres odpowiedzialności uczniów i system oceniania , kary za nieprzestrzeganie zasad, harmonogram działań,</a:t>
            </a:r>
          </a:p>
          <a:p>
            <a:pPr>
              <a:buFontTx/>
              <a:buChar char="-"/>
            </a:pPr>
            <a:r>
              <a:rPr lang="pl-PL" sz="2000" dirty="0" smtClean="0"/>
              <a:t>określenie barier jakie uczniowie mogą napotkać w trakcie wykonywania projektu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504056"/>
          </a:xfrm>
        </p:spPr>
        <p:txBody>
          <a:bodyPr>
            <a:normAutofit/>
          </a:bodyPr>
          <a:lstStyle/>
          <a:p>
            <a:r>
              <a:rPr lang="pl-PL" sz="2000" dirty="0" smtClean="0"/>
              <a:t>Faza i – przygotowanie projektu – czynności nauczyciela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764704"/>
            <a:ext cx="8686800" cy="5315421"/>
          </a:xfrm>
        </p:spPr>
        <p:txBody>
          <a:bodyPr>
            <a:normAutofit/>
          </a:bodyPr>
          <a:lstStyle/>
          <a:p>
            <a:pPr>
              <a:buNone/>
            </a:pPr>
            <a:endParaRPr lang="pl-PL" sz="1800" dirty="0" smtClean="0"/>
          </a:p>
          <a:p>
            <a:pPr>
              <a:buNone/>
            </a:pPr>
            <a:endParaRPr lang="pl-PL" sz="1800" dirty="0" smtClean="0"/>
          </a:p>
          <a:p>
            <a:pPr>
              <a:buNone/>
            </a:pPr>
            <a:r>
              <a:rPr lang="pl-PL" sz="1800" dirty="0" smtClean="0"/>
              <a:t>Czynności ucznia:</a:t>
            </a:r>
          </a:p>
          <a:p>
            <a:pPr>
              <a:buFontTx/>
              <a:buChar char="-"/>
            </a:pPr>
            <a:r>
              <a:rPr lang="pl-PL" sz="1800" dirty="0" smtClean="0"/>
              <a:t>rozważenie istniejących dobrych przykładów</a:t>
            </a:r>
          </a:p>
          <a:p>
            <a:pPr>
              <a:buFontTx/>
              <a:buChar char="-"/>
            </a:pPr>
            <a:r>
              <a:rPr lang="pl-PL" sz="1800" dirty="0" smtClean="0"/>
              <a:t>dobieranie się w grupy do realizacji projektów</a:t>
            </a:r>
          </a:p>
          <a:p>
            <a:pPr>
              <a:buFontTx/>
              <a:buChar char="-"/>
            </a:pPr>
            <a:r>
              <a:rPr lang="pl-PL" sz="1800" dirty="0" smtClean="0"/>
              <a:t>wybór tematu (ocena możliwości i stopnia przekonania, motywacji)</a:t>
            </a:r>
          </a:p>
          <a:p>
            <a:pPr>
              <a:buFontTx/>
              <a:buChar char="-"/>
            </a:pPr>
            <a:r>
              <a:rPr lang="pl-PL" sz="1800" dirty="0" smtClean="0"/>
              <a:t>zebranie wstępnych informacji (rozważenie szansy wykonania zadania)</a:t>
            </a:r>
          </a:p>
          <a:p>
            <a:pPr>
              <a:buFontTx/>
              <a:buChar char="-"/>
            </a:pPr>
            <a:r>
              <a:rPr lang="pl-PL" sz="1800" dirty="0" smtClean="0"/>
              <a:t>przygotowanie opisu (konspektu) projektu (cel, zakres, zagadnienia dla wykonania zadania). </a:t>
            </a:r>
            <a:r>
              <a:rPr lang="pl-PL" sz="1800" dirty="0" err="1" smtClean="0"/>
              <a:t>Przykłądowa</a:t>
            </a:r>
            <a:r>
              <a:rPr lang="pl-PL" sz="1800" dirty="0" smtClean="0"/>
              <a:t> konstrukcja opisu: temat, cel, uzasadnienie wyboru tematu, zagadnienia, problemy do rozwiązania, czas, termin zakończenia, kryteria (sposób) oceny.</a:t>
            </a:r>
          </a:p>
          <a:p>
            <a:pPr>
              <a:buFontTx/>
              <a:buChar char="-"/>
            </a:pPr>
            <a:r>
              <a:rPr lang="pl-PL" sz="1800" dirty="0" smtClean="0"/>
              <a:t>ustalenie parametrów projektu (ograniczenia, dodatkowe informacje: gdzie i jak można zdobyć informacje, kto może pomóc, jakie kroki należy podjąć dla wykonania projektu, koszt projektu i sposób zdobycia funduszy na wykonanie projektu).</a:t>
            </a:r>
          </a:p>
          <a:p>
            <a:pPr>
              <a:buFontTx/>
              <a:buChar char="-"/>
            </a:pPr>
            <a:r>
              <a:rPr lang="pl-PL" sz="1800" dirty="0" smtClean="0"/>
              <a:t>sposób komunikowania się między sobą w obrębie grupy</a:t>
            </a:r>
            <a:endParaRPr lang="pl-PL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23528"/>
          </a:xfrm>
        </p:spPr>
        <p:txBody>
          <a:bodyPr>
            <a:normAutofit/>
          </a:bodyPr>
          <a:lstStyle/>
          <a:p>
            <a:pPr algn="ctr"/>
            <a:r>
              <a:rPr lang="pl-PL" sz="2000" dirty="0" smtClean="0"/>
              <a:t>FAZA II wykonanie projektu – czynności nauczyciela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Czynności nauczyciela:</a:t>
            </a:r>
          </a:p>
          <a:p>
            <a:pPr>
              <a:buNone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regularne spotkania konsultacyjne,</a:t>
            </a:r>
          </a:p>
          <a:p>
            <a:pPr>
              <a:buFontTx/>
              <a:buChar char="-"/>
            </a:pPr>
            <a:r>
              <a:rPr lang="pl-PL" dirty="0" smtClean="0"/>
              <a:t>systematyczna obserwacja i ocena postępów uczniów w pracach nad projektem (formalne oceny np. po upływie 1/3, 2/3 wyznaczonego czasu i po zakończeniu projektu)</a:t>
            </a:r>
          </a:p>
          <a:p>
            <a:pPr>
              <a:buFontTx/>
              <a:buChar char="-"/>
            </a:pPr>
            <a:r>
              <a:rPr lang="pl-PL" dirty="0" smtClean="0"/>
              <a:t>okresowa ocena dot. postęp prac, wkładu pracy, stopień realizacji harmonogramu zadań, sposób rozwiązywania problemów (konflikt w grupie, realizacja zaprojektowanych zadań), zaangażowanie, terminowość, przedsiębiorczość, innowacyjność, inicjatywność, umiejętność doboru, selekcji informacji, umiejętność samooceny,</a:t>
            </a:r>
          </a:p>
          <a:p>
            <a:pPr>
              <a:buFontTx/>
              <a:buChar char="-"/>
            </a:pPr>
            <a:r>
              <a:rPr lang="pl-PL" dirty="0" smtClean="0"/>
              <a:t> zapewnienie uczniom samodzielności w podejmowaniu działań.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286</TotalTime>
  <Words>1546</Words>
  <Application>Microsoft Office PowerPoint</Application>
  <PresentationFormat>Pokaz na ekranie (4:3)</PresentationFormat>
  <Paragraphs>153</Paragraphs>
  <Slides>22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Wędrówka</vt:lpstr>
      <vt:lpstr>Konwersatorium Pozaliterackie teksty kultury   projekt EDUKACYJNY  w procesie kształcenia </vt:lpstr>
      <vt:lpstr>Czym jest projekt edukacyjny?</vt:lpstr>
      <vt:lpstr>Projekt edukacyjny a metoda projektów</vt:lpstr>
      <vt:lpstr>Metoda projektów w praktyce szkolnej</vt:lpstr>
      <vt:lpstr>Metoda projektów – rola nauczyciela</vt:lpstr>
      <vt:lpstr>Fazy wykonywania zadań projektowych</vt:lpstr>
      <vt:lpstr>Faza i – przygotowanie projektu – czynności nauczyciela</vt:lpstr>
      <vt:lpstr>Faza i – przygotowanie projektu – czynności nauczyciela</vt:lpstr>
      <vt:lpstr>FAZA II wykonanie projektu – czynności nauczyciela</vt:lpstr>
      <vt:lpstr>Faza ii – wykonanie projektu – czynności uczniów</vt:lpstr>
      <vt:lpstr>           FAZA III – OCENA PROJEKTU – CZYNNOŚCI NAUCZYCIELA</vt:lpstr>
      <vt:lpstr>            FAZA III – OCENA PROJEKTU – CZYNNOŚCI UCZNIÓW</vt:lpstr>
      <vt:lpstr>Projekt edukacyjny w prawie oświatowym</vt:lpstr>
      <vt:lpstr>Projekt edukacyjny w gimnazjum</vt:lpstr>
      <vt:lpstr>Zakres tematyczny projektu edukacyjnego</vt:lpstr>
      <vt:lpstr>Etapy realizacji projektu edukacyjnego    w gimnazjum</vt:lpstr>
      <vt:lpstr>          Informacje o projekcie</vt:lpstr>
      <vt:lpstr>Zespołowy projekt edukacyjny                   w gimnazjum</vt:lpstr>
      <vt:lpstr>Jak zorganizować i prowadzić gimnazjalne projekty edukacyjne?</vt:lpstr>
      <vt:lpstr>Propozycje tematów projektów gimnazjalnych</vt:lpstr>
      <vt:lpstr>Praca domowa: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METODA PROJEKTU W EDUKACJI POLONISTYCZNEJ</dc:title>
  <dc:creator>iPlus</dc:creator>
  <cp:lastModifiedBy>iPlus</cp:lastModifiedBy>
  <cp:revision>27</cp:revision>
  <dcterms:created xsi:type="dcterms:W3CDTF">2011-11-07T10:12:51Z</dcterms:created>
  <dcterms:modified xsi:type="dcterms:W3CDTF">2011-11-07T19:42:34Z</dcterms:modified>
</cp:coreProperties>
</file>