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13"/>
  </p:notesMasterIdLst>
  <p:sldIdLst>
    <p:sldId id="256" r:id="rId2"/>
    <p:sldId id="339" r:id="rId3"/>
    <p:sldId id="340" r:id="rId4"/>
    <p:sldId id="341" r:id="rId5"/>
    <p:sldId id="342" r:id="rId6"/>
    <p:sldId id="343" r:id="rId7"/>
    <p:sldId id="344" r:id="rId8"/>
    <p:sldId id="345" r:id="rId9"/>
    <p:sldId id="346" r:id="rId10"/>
    <p:sldId id="347" r:id="rId11"/>
    <p:sldId id="348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Světlý styl 1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Styl Světlá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4" autoAdjust="0"/>
    <p:restoredTop sz="93844" autoAdjust="0"/>
  </p:normalViewPr>
  <p:slideViewPr>
    <p:cSldViewPr>
      <p:cViewPr varScale="1">
        <p:scale>
          <a:sx n="79" d="100"/>
          <a:sy n="79" d="100"/>
        </p:scale>
        <p:origin x="-1218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706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739F89-DE6D-4985-8324-6E24982AEE01}" type="datetimeFigureOut">
              <a:rPr lang="nl-NL" smtClean="0"/>
              <a:pPr/>
              <a:t>11-11-2020</a:t>
            </a:fld>
            <a:endParaRPr lang="nl-NL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nl-NL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CD7824-CF7F-4E77-898B-C4859D1EFF6E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324267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CD7824-CF7F-4E77-898B-C4859D1EFF6E}" type="slidenum">
              <a:rPr lang="nl-NL" smtClean="0"/>
              <a:pPr/>
              <a:t>1</a:t>
            </a:fld>
            <a:endParaRPr lang="nl-N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CD7824-CF7F-4E77-898B-C4859D1EFF6E}" type="slidenum">
              <a:rPr lang="nl-NL" smtClean="0"/>
              <a:pPr/>
              <a:t>2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3233635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CD7824-CF7F-4E77-898B-C4859D1EFF6E}" type="slidenum">
              <a:rPr lang="nl-NL" smtClean="0"/>
              <a:pPr/>
              <a:t>4</a:t>
            </a:fld>
            <a:endParaRPr lang="nl-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E2307-1E40-4E12-8716-25BFDA8E7013}" type="datetime1">
              <a:rPr lang="en-US" smtClean="0"/>
              <a:pPr/>
              <a:t>11/11/2020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FCF5A-EA79-452C-A52C-1A2668C2E7DF}" type="datetime1">
              <a:rPr lang="en-US" smtClean="0"/>
              <a:pPr/>
              <a:t>11/11/2020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C4C28-BD4B-4892-9A2D-6E19BD753A9A}" type="datetime1">
              <a:rPr lang="en-US" smtClean="0"/>
              <a:pPr/>
              <a:t>11/11/2020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9D02-426E-46C9-9EE9-0DE1EF8B2838}" type="datetime1">
              <a:rPr lang="en-US" smtClean="0"/>
              <a:pPr/>
              <a:t>11/11/2020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AEBBE-F8B2-42CF-9895-E86A608384EB}" type="datetime1">
              <a:rPr lang="en-US" smtClean="0"/>
              <a:pPr/>
              <a:t>11/11/2020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AA6B6-10E5-4810-BC9F-DA72D8452E73}" type="datetime1">
              <a:rPr lang="en-US" smtClean="0"/>
              <a:pPr/>
              <a:t>11/11/2020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D072-EF12-4AA2-BD71-ABC68B06D0E2}" type="datetime1">
              <a:rPr lang="en-US" smtClean="0"/>
              <a:pPr/>
              <a:t>11/11/2020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DBF60-6CC3-4B74-A60D-3486985E4346}" type="datetime1">
              <a:rPr lang="en-US" smtClean="0"/>
              <a:pPr/>
              <a:t>11/11/2020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4818-984F-4759-BF72-A33BDC1963BD}" type="datetime1">
              <a:rPr lang="en-US" smtClean="0"/>
              <a:pPr/>
              <a:t>11/11/2020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7E191-5F94-4FC1-B823-BD7CABF7FA06}" type="datetime1">
              <a:rPr lang="en-US" smtClean="0"/>
              <a:pPr/>
              <a:t>11/11/2020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56D55-EFBE-4F9B-8A5F-09D42CA22A9B}" type="datetime1">
              <a:rPr lang="en-US" smtClean="0"/>
              <a:pPr/>
              <a:t>11/11/2020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9D1D110F-3F4E-48D9-B8AA-5D0E825AFDBA}" type="datetime1">
              <a:rPr lang="en-US" smtClean="0"/>
              <a:pPr/>
              <a:t>11/11/2020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123726" y="1600200"/>
            <a:ext cx="6334474" cy="1780108"/>
          </a:xfrm>
        </p:spPr>
        <p:txBody>
          <a:bodyPr>
            <a:normAutofit fontScale="90000"/>
          </a:bodyPr>
          <a:lstStyle/>
          <a:p>
            <a:r>
              <a:rPr lang="nl-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</a:t>
            </a:r>
            <a:r>
              <a:rPr lang="nl-N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Abele Spelen </a:t>
            </a:r>
            <a:r>
              <a:rPr lang="nl-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hun moglijke historische achtergrond</a:t>
            </a:r>
            <a:endParaRPr lang="nl-N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691680" y="3933056"/>
            <a:ext cx="6766520" cy="1473200"/>
          </a:xfrm>
        </p:spPr>
        <p:txBody>
          <a:bodyPr>
            <a:normAutofit fontScale="85000" lnSpcReduction="10000"/>
          </a:bodyPr>
          <a:lstStyle/>
          <a:p>
            <a:r>
              <a:rPr lang="nl-NL" sz="2500" i="1" dirty="0" smtClean="0"/>
              <a:t>Dagen van het Nederlands </a:t>
            </a:r>
            <a:r>
              <a:rPr lang="nl-NL" sz="2500" dirty="0" smtClean="0"/>
              <a:t>– donderdag 12 november 2020</a:t>
            </a:r>
          </a:p>
          <a:p>
            <a:endParaRPr lang="nl-NL" dirty="0" smtClean="0"/>
          </a:p>
          <a:p>
            <a:r>
              <a:rPr lang="cs-CZ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dr hab. Wilken Engelbrecht, prof. </a:t>
            </a:r>
            <a:r>
              <a:rPr lang="cs-CZ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zw</a:t>
            </a:r>
            <a:r>
              <a:rPr lang="cs-CZ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nl-NL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nl-NL" sz="2400" b="1" dirty="0" smtClean="0"/>
          </a:p>
        </p:txBody>
      </p:sp>
      <p:pic>
        <p:nvPicPr>
          <p:cNvPr id="1026" name="Picture 2" descr="KUL-CoA.pn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1584174" cy="15841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http://vizual.upol.cz/soubory_v2/logotypy/logo_ff_barv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5445224"/>
            <a:ext cx="2448272" cy="10833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1613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Wereld van Abele spelen.png"/>
          <p:cNvPicPr>
            <a:picLocks noChangeAspect="1"/>
          </p:cNvPicPr>
          <p:nvPr/>
        </p:nvPicPr>
        <p:blipFill>
          <a:blip r:embed="rId2" cstate="print"/>
          <a:srcRect l="12854" t="15350" r="11990" b="17451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67544" y="1556792"/>
            <a:ext cx="8352928" cy="4968552"/>
          </a:xfrm>
        </p:spPr>
        <p:txBody>
          <a:bodyPr>
            <a:normAutofit/>
          </a:bodyPr>
          <a:lstStyle/>
          <a:p>
            <a:r>
              <a:rPr lang="nl-BE" sz="2000" dirty="0" smtClean="0"/>
              <a:t>De historische achtergrond is een reconstructie. Gezien de onderlinge verwantschap van de personen die mogelijk voorbeeld waren voor de </a:t>
            </a:r>
            <a:r>
              <a:rPr lang="nl-BE" sz="2000" i="1" dirty="0" smtClean="0"/>
              <a:t>dramatis personae</a:t>
            </a:r>
            <a:r>
              <a:rPr lang="nl-BE" sz="2000" dirty="0" smtClean="0"/>
              <a:t> uit de </a:t>
            </a:r>
            <a:r>
              <a:rPr lang="nl-BE" sz="2000" i="1" dirty="0" smtClean="0"/>
              <a:t>Abele Spelen</a:t>
            </a:r>
            <a:r>
              <a:rPr lang="nl-BE" sz="2000" dirty="0" smtClean="0"/>
              <a:t>, is niet onmogelijk dat de schandalen uit de Siciliaans-Aragonees-Hongaarse geslachten inderdaad de aanleiding zijn geweest.</a:t>
            </a:r>
          </a:p>
          <a:p>
            <a:r>
              <a:rPr lang="nl-BE" sz="2000" dirty="0" smtClean="0"/>
              <a:t>Daarmee kunnen de </a:t>
            </a:r>
            <a:r>
              <a:rPr lang="nl-BE" sz="2000" i="1" dirty="0" smtClean="0"/>
              <a:t>Abele Spelen</a:t>
            </a:r>
            <a:r>
              <a:rPr lang="nl-BE" sz="2000" dirty="0" smtClean="0"/>
              <a:t> op rond </a:t>
            </a:r>
            <a:r>
              <a:rPr lang="nl-BE" sz="2000" dirty="0" smtClean="0"/>
              <a:t>1345</a:t>
            </a:r>
            <a:r>
              <a:rPr lang="cs-CZ" sz="2000" dirty="0" smtClean="0"/>
              <a:t>-1350</a:t>
            </a:r>
            <a:r>
              <a:rPr lang="nl-BE" sz="2000" dirty="0" smtClean="0"/>
              <a:t> </a:t>
            </a:r>
            <a:r>
              <a:rPr lang="nl-BE" sz="2000" dirty="0" smtClean="0"/>
              <a:t>worden gedateerd.</a:t>
            </a:r>
          </a:p>
          <a:p>
            <a:r>
              <a:rPr lang="nl-BE" sz="2000" dirty="0" smtClean="0"/>
              <a:t>De schandalen waren exotisch genoeg om interessant te zijn en anderzijds ging het ook om herkenbare gebieden.</a:t>
            </a:r>
          </a:p>
          <a:p>
            <a:r>
              <a:rPr lang="nl-BE" sz="2000" dirty="0" smtClean="0"/>
              <a:t>Het motief van de wisselwerking tussen christelijk en islamitisch was bekend uit de hoofse literatuur.</a:t>
            </a:r>
          </a:p>
          <a:p>
            <a:r>
              <a:rPr lang="nl-BE" sz="2000" dirty="0" smtClean="0"/>
              <a:t>Door de namen te wijzigen en fictieve namen te gebruiken, kreeg het geheel en nog wat exotischer tintje.</a:t>
            </a:r>
          </a:p>
          <a:p>
            <a:r>
              <a:rPr lang="nl-BE" sz="2000" dirty="0" smtClean="0"/>
              <a:t>Hiermee ontstond de rechtstreekse voorouder van het moderne theater.</a:t>
            </a:r>
            <a:endParaRPr lang="nl-BE" sz="2000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Ter</a:t>
            </a:r>
            <a:r>
              <a:rPr lang="cs-CZ" dirty="0" smtClean="0"/>
              <a:t> </a:t>
            </a:r>
            <a:r>
              <a:rPr lang="cs-CZ" dirty="0" err="1" smtClean="0"/>
              <a:t>afsluiting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92100"/>
            <a:ext cx="8229600" cy="760413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nl-NL" sz="4000" dirty="0" smtClean="0"/>
              <a:t>Inleiding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23928" y="1314450"/>
            <a:ext cx="4679950" cy="5282902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nl-NL" sz="2000" dirty="0" smtClean="0"/>
              <a:t>De </a:t>
            </a:r>
            <a:r>
              <a:rPr lang="nl-NL" sz="2000" i="1" dirty="0" smtClean="0"/>
              <a:t>Abele Spelen</a:t>
            </a:r>
            <a:r>
              <a:rPr lang="nl-NL" sz="2000" dirty="0" smtClean="0"/>
              <a:t> bestaan uit vier serieuze drama’s en zes kluchten.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nl-NL" sz="2000" dirty="0" smtClean="0"/>
              <a:t>Elk serieus stuk wordt direct gevolgd door een klucht.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nl-NL" sz="2000" dirty="0" smtClean="0"/>
              <a:t>De gezamenlijke speeltijd was voor drie van de </a:t>
            </a:r>
            <a:r>
              <a:rPr lang="nl-NL" sz="2000" i="1" dirty="0" smtClean="0"/>
              <a:t>abele spelen</a:t>
            </a:r>
            <a:r>
              <a:rPr lang="nl-NL" sz="2000" dirty="0" smtClean="0"/>
              <a:t> anderhalf uur in combinatie met de klucht.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nl-NL" sz="2000" dirty="0" smtClean="0"/>
              <a:t>De Nederlandstalige vakliteratuur ziet ze als “de oudste wereldlijke spelen in de volkstaal ter wereld”. Dit is niet geheel juist.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nl-NL" sz="2000" dirty="0" smtClean="0"/>
              <a:t>In Picardië (Atrecht) liet de troubadour Adam de la Halle in 1276 de </a:t>
            </a:r>
            <a:r>
              <a:rPr lang="nl-NL" sz="2000" i="1" dirty="0" smtClean="0"/>
              <a:t>Jeu de la Feuillée</a:t>
            </a:r>
            <a:r>
              <a:rPr lang="nl-NL" sz="2000" dirty="0" smtClean="0"/>
              <a:t> opvoeren – ongeveer 70 jaar eerder dan de </a:t>
            </a:r>
            <a:r>
              <a:rPr lang="nl-NL" sz="2000" i="1" dirty="0" smtClean="0"/>
              <a:t>abele spelen</a:t>
            </a:r>
            <a:r>
              <a:rPr lang="nl-NL" sz="2000" dirty="0" smtClean="0"/>
              <a:t>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nl-NL" sz="2000" dirty="0" smtClean="0"/>
              <a:t>Ze zijn wél de eerste </a:t>
            </a:r>
            <a:r>
              <a:rPr lang="nl-NL" sz="2000" b="1" i="1" dirty="0" smtClean="0"/>
              <a:t>serieuze</a:t>
            </a:r>
            <a:r>
              <a:rPr lang="nl-NL" sz="2000" dirty="0" smtClean="0"/>
              <a:t> stukken in een volkstaal.</a:t>
            </a:r>
          </a:p>
        </p:txBody>
      </p:sp>
      <p:pic>
        <p:nvPicPr>
          <p:cNvPr id="14338" name="Picture 2" descr="Abele spelen literairecanonbeassetsfilesmadeassetsfiles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340768"/>
            <a:ext cx="3084836" cy="47251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38080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Facsimile; R. Jansen-Sieben - Handschrift-Van Hulthem (KBR, - Catawik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556792"/>
            <a:ext cx="6667500" cy="5000625"/>
          </a:xfrm>
          <a:prstGeom prst="rect">
            <a:avLst/>
          </a:prstGeom>
          <a:noFill/>
        </p:spPr>
      </p:pic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131840" y="1700808"/>
            <a:ext cx="5832648" cy="4680520"/>
          </a:xfrm>
          <a:solidFill>
            <a:schemeClr val="accent1">
              <a:lumMod val="20000"/>
              <a:lumOff val="80000"/>
              <a:alpha val="79000"/>
            </a:schemeClr>
          </a:solidFill>
        </p:spPr>
        <p:txBody>
          <a:bodyPr>
            <a:normAutofit/>
          </a:bodyPr>
          <a:lstStyle/>
          <a:p>
            <a:r>
              <a:rPr lang="nl-NL" sz="2000" dirty="0" smtClean="0"/>
              <a:t>De stukken bevinden zich in het </a:t>
            </a:r>
            <a:r>
              <a:rPr lang="nl-NL" sz="2000" i="1" dirty="0" smtClean="0"/>
              <a:t>Handschrift van Hulthem</a:t>
            </a:r>
            <a:r>
              <a:rPr lang="nl-NL" sz="2000" dirty="0" smtClean="0"/>
              <a:t>, nu KB Brussel 15.589-623.</a:t>
            </a:r>
          </a:p>
          <a:p>
            <a:r>
              <a:rPr lang="nl-NL" sz="2000" dirty="0" smtClean="0"/>
              <a:t>Op basis van filigraan kan het worden gedateerd op 1405-1408.</a:t>
            </a:r>
          </a:p>
          <a:p>
            <a:r>
              <a:rPr lang="nl-NL" sz="2000" dirty="0" smtClean="0"/>
              <a:t>Eenvoudig versierd handschrift, twee kolommen met elk 44-47 regels.</a:t>
            </a:r>
          </a:p>
          <a:p>
            <a:r>
              <a:rPr lang="nl-NL" sz="2000" dirty="0" smtClean="0"/>
              <a:t>Oorspronkelijk 278 bladen in folio, waarvan 214 over zijn.</a:t>
            </a:r>
          </a:p>
          <a:p>
            <a:r>
              <a:rPr lang="nl-NL" sz="2000" dirty="0" smtClean="0"/>
              <a:t>Geschreven voor Jacob van Abcoude, heer van Gaasbeek, Putten en Strijen (±1380-1459), stadhouder van Holland, maarschalk van Henegouwen</a:t>
            </a:r>
            <a:r>
              <a:rPr lang="cs-CZ" sz="2000" dirty="0" smtClean="0"/>
              <a:t>.</a:t>
            </a:r>
            <a:r>
              <a:rPr lang="nl-NL" sz="2000" dirty="0" smtClean="0"/>
              <a:t> </a:t>
            </a:r>
            <a:endParaRPr lang="cs-CZ" sz="2000" dirty="0" smtClean="0"/>
          </a:p>
          <a:p>
            <a:pPr marL="1876425" indent="-1876425">
              <a:buNone/>
              <a:tabLst>
                <a:tab pos="265113" algn="l"/>
              </a:tabLst>
            </a:pPr>
            <a:r>
              <a:rPr lang="nl-NL" sz="1800" b="1" dirty="0" smtClean="0"/>
              <a:t>Frits van Oostrom: </a:t>
            </a:r>
            <a:r>
              <a:rPr lang="nl-NL" sz="1800" i="1" dirty="0" smtClean="0"/>
              <a:t>De Ark van Noach van de Middelnederlandse literatuur</a:t>
            </a:r>
            <a:endParaRPr lang="nl-NL" sz="1800" b="1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2987824" y="378263"/>
            <a:ext cx="5770984" cy="1002440"/>
          </a:xfrm>
        </p:spPr>
        <p:txBody>
          <a:bodyPr/>
          <a:lstStyle/>
          <a:p>
            <a:pPr algn="l"/>
            <a:r>
              <a:rPr lang="nl-NL" dirty="0" smtClean="0"/>
              <a:t>Oudste overlevering</a:t>
            </a:r>
            <a:endParaRPr lang="nl-NL" dirty="0"/>
          </a:p>
        </p:txBody>
      </p:sp>
      <p:pic>
        <p:nvPicPr>
          <p:cNvPr id="5" name="Obrázek 4" descr="https://www.forumrarebooks.com/cache/max870xmax500/uploads/item/G9HE915PTGCP/15893_item_original.jpg"/>
          <p:cNvPicPr/>
          <p:nvPr/>
        </p:nvPicPr>
        <p:blipFill>
          <a:blip r:embed="rId3" cstate="print"/>
          <a:srcRect l="15017" t="10130" b="12323"/>
          <a:stretch>
            <a:fillRect/>
          </a:stretch>
        </p:blipFill>
        <p:spPr bwMode="auto">
          <a:xfrm>
            <a:off x="323528" y="188640"/>
            <a:ext cx="1933575" cy="29622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ttps://photos.geni.com/p13/e6/b5/82/ef/534448455357ba46/jacob_van_abcoude_larg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77072"/>
            <a:ext cx="1685428" cy="23947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4067944" y="548680"/>
          <a:ext cx="4896544" cy="610616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42157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47496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sz="1600" b="0" dirty="0" err="1" smtClean="0"/>
                        <a:t>f</a:t>
                      </a:r>
                      <a:r>
                        <a:rPr lang="cs-CZ" sz="1600" b="0" dirty="0" smtClean="0"/>
                        <a:t>. 170</a:t>
                      </a:r>
                      <a:r>
                        <a:rPr lang="cs-CZ" sz="1600" b="0" baseline="30000" dirty="0" smtClean="0"/>
                        <a:t>rb</a:t>
                      </a:r>
                      <a:endParaRPr lang="en-US" sz="1600" b="0" baseline="30000" dirty="0"/>
                    </a:p>
                  </a:txBody>
                  <a:tcPr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b="0" noProof="0" smtClean="0"/>
                        <a:t>Van minnen</a:t>
                      </a:r>
                      <a:endParaRPr lang="nl-NL" sz="1600" b="0" i="1" noProof="0"/>
                    </a:p>
                  </a:txBody>
                  <a:tcPr>
                    <a:solidFill>
                      <a:schemeClr val="bg1"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dirty="0" err="1" smtClean="0"/>
                        <a:t>f</a:t>
                      </a:r>
                      <a:r>
                        <a:rPr lang="cs-CZ" sz="1600" dirty="0" smtClean="0"/>
                        <a:t>. 170</a:t>
                      </a:r>
                      <a:r>
                        <a:rPr lang="cs-CZ" sz="1600" baseline="30000" dirty="0" smtClean="0"/>
                        <a:t>rb</a:t>
                      </a:r>
                      <a:r>
                        <a:rPr lang="cs-CZ" sz="1600" baseline="0" dirty="0" smtClean="0"/>
                        <a:t>-</a:t>
                      </a:r>
                      <a:r>
                        <a:rPr lang="cs-CZ" sz="1600" dirty="0" smtClean="0"/>
                        <a:t>178</a:t>
                      </a:r>
                      <a:r>
                        <a:rPr lang="cs-CZ" sz="1600" baseline="30000" dirty="0" smtClean="0"/>
                        <a:t>rb</a:t>
                      </a:r>
                      <a:endParaRPr lang="en-US" sz="1600" baseline="30000" dirty="0"/>
                    </a:p>
                  </a:txBody>
                  <a:tcPr>
                    <a:solidFill>
                      <a:schemeClr val="bg1">
                        <a:lumMod val="8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b="1" i="1" noProof="0" smtClean="0">
                          <a:solidFill>
                            <a:srgbClr val="0070C0"/>
                          </a:solidFill>
                        </a:rPr>
                        <a:t>Esmoreit</a:t>
                      </a:r>
                      <a:endParaRPr lang="nl-NL" sz="1600" b="1" i="1" noProof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dirty="0" err="1" smtClean="0"/>
                        <a:t>f</a:t>
                      </a:r>
                      <a:r>
                        <a:rPr lang="cs-CZ" sz="1600" dirty="0" smtClean="0"/>
                        <a:t>. 178</a:t>
                      </a:r>
                      <a:r>
                        <a:rPr lang="cs-CZ" sz="1600" baseline="30000" dirty="0" smtClean="0"/>
                        <a:t>rb</a:t>
                      </a:r>
                      <a:r>
                        <a:rPr lang="cs-CZ" sz="1600" dirty="0" smtClean="0"/>
                        <a:t>-180</a:t>
                      </a:r>
                      <a:r>
                        <a:rPr lang="cs-CZ" sz="1600" baseline="30000" dirty="0" smtClean="0"/>
                        <a:t>rb</a:t>
                      </a:r>
                      <a:endParaRPr lang="en-US" sz="1600" baseline="30000" dirty="0"/>
                    </a:p>
                  </a:txBody>
                  <a:tcPr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b="1" i="1" noProof="0" smtClean="0">
                          <a:solidFill>
                            <a:srgbClr val="0070C0"/>
                          </a:solidFill>
                        </a:rPr>
                        <a:t>Lippijn</a:t>
                      </a:r>
                      <a:endParaRPr lang="nl-NL" sz="1600" b="1" i="1" noProof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 err="1" smtClean="0"/>
                        <a:t>f</a:t>
                      </a:r>
                      <a:r>
                        <a:rPr lang="cs-CZ" sz="1600" dirty="0" smtClean="0"/>
                        <a:t>. 180</a:t>
                      </a:r>
                      <a:r>
                        <a:rPr lang="cs-CZ" sz="1600" baseline="30000" dirty="0" smtClean="0"/>
                        <a:t>rb</a:t>
                      </a:r>
                      <a:r>
                        <a:rPr lang="cs-CZ" sz="1600" dirty="0" smtClean="0"/>
                        <a:t>-180</a:t>
                      </a:r>
                      <a:r>
                        <a:rPr lang="cs-CZ" sz="1600" baseline="30000" dirty="0" smtClean="0"/>
                        <a:t>va</a:t>
                      </a:r>
                      <a:endParaRPr lang="en-US" sz="1600" baseline="30000" dirty="0" smtClean="0"/>
                    </a:p>
                  </a:txBody>
                  <a:tcPr>
                    <a:solidFill>
                      <a:schemeClr val="bg1">
                        <a:lumMod val="8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noProof="0" smtClean="0">
                          <a:solidFill>
                            <a:schemeClr val="tx1"/>
                          </a:solidFill>
                        </a:rPr>
                        <a:t>Die joncfrouwe die een beter beleet wijste</a:t>
                      </a:r>
                      <a:endParaRPr lang="nl-NL" sz="1600" i="1" noProof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aseline="0" dirty="0" smtClean="0"/>
                        <a:t>(…)</a:t>
                      </a:r>
                      <a:endParaRPr lang="en-US" sz="1600" baseline="0" dirty="0" smtClean="0"/>
                    </a:p>
                  </a:txBody>
                  <a:tcPr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600" i="1" noProof="0"/>
                    </a:p>
                  </a:txBody>
                  <a:tcPr>
                    <a:solidFill>
                      <a:schemeClr val="bg1"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 err="1" smtClean="0"/>
                        <a:t>f</a:t>
                      </a:r>
                      <a:r>
                        <a:rPr lang="cs-CZ" sz="1600" dirty="0" smtClean="0"/>
                        <a:t>. 211</a:t>
                      </a:r>
                      <a:r>
                        <a:rPr lang="cs-CZ" sz="1600" baseline="30000" dirty="0" smtClean="0"/>
                        <a:t>va</a:t>
                      </a:r>
                      <a:r>
                        <a:rPr lang="cs-CZ" sz="1600" dirty="0" smtClean="0"/>
                        <a:t>-213</a:t>
                      </a:r>
                      <a:r>
                        <a:rPr lang="cs-CZ" sz="1600" baseline="30000" dirty="0" smtClean="0"/>
                        <a:t>ra</a:t>
                      </a:r>
                      <a:endParaRPr lang="en-US" sz="1600" baseline="30000" dirty="0" smtClean="0"/>
                    </a:p>
                  </a:txBody>
                  <a:tcPr>
                    <a:solidFill>
                      <a:schemeClr val="bg1">
                        <a:lumMod val="8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noProof="0" smtClean="0"/>
                        <a:t>Schevlich crws ghetijde </a:t>
                      </a:r>
                      <a:endParaRPr lang="nl-NL" sz="1600" i="0" noProof="0"/>
                    </a:p>
                  </a:txBody>
                  <a:tcPr>
                    <a:solidFill>
                      <a:schemeClr val="bg1">
                        <a:lumMod val="85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 err="1" smtClean="0"/>
                        <a:t>f</a:t>
                      </a:r>
                      <a:r>
                        <a:rPr lang="cs-CZ" sz="1600" dirty="0" smtClean="0"/>
                        <a:t>. 213</a:t>
                      </a:r>
                      <a:r>
                        <a:rPr lang="cs-CZ" sz="1600" baseline="30000" dirty="0" smtClean="0"/>
                        <a:t>ra</a:t>
                      </a:r>
                      <a:r>
                        <a:rPr lang="cs-CZ" sz="1600" dirty="0" smtClean="0"/>
                        <a:t>-221</a:t>
                      </a:r>
                      <a:r>
                        <a:rPr lang="cs-CZ" sz="1600" baseline="30000" dirty="0" smtClean="0"/>
                        <a:t>rb</a:t>
                      </a:r>
                      <a:endParaRPr lang="en-US" sz="1600" baseline="30000" dirty="0" smtClean="0"/>
                    </a:p>
                  </a:txBody>
                  <a:tcPr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b="1" i="1" noProof="0" smtClean="0">
                          <a:solidFill>
                            <a:srgbClr val="0070C0"/>
                          </a:solidFill>
                        </a:rPr>
                        <a:t>Gloriant</a:t>
                      </a:r>
                      <a:endParaRPr lang="nl-NL" sz="1600" b="1" i="1" noProof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9218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 err="1" smtClean="0"/>
                        <a:t>f</a:t>
                      </a:r>
                      <a:r>
                        <a:rPr lang="cs-CZ" sz="1600" dirty="0" smtClean="0"/>
                        <a:t>. 221</a:t>
                      </a:r>
                      <a:r>
                        <a:rPr lang="cs-CZ" sz="1600" baseline="30000" dirty="0" smtClean="0"/>
                        <a:t>rb</a:t>
                      </a:r>
                      <a:r>
                        <a:rPr lang="cs-CZ" sz="1600" dirty="0" smtClean="0"/>
                        <a:t>-223</a:t>
                      </a:r>
                      <a:r>
                        <a:rPr lang="cs-CZ" sz="1600" baseline="30000" dirty="0" smtClean="0"/>
                        <a:t>rb</a:t>
                      </a:r>
                      <a:endParaRPr lang="en-US" sz="1600" baseline="30000" dirty="0" smtClean="0"/>
                    </a:p>
                  </a:txBody>
                  <a:tcPr>
                    <a:solidFill>
                      <a:schemeClr val="bg1">
                        <a:lumMod val="8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b="1" i="1" noProof="0" smtClean="0">
                          <a:solidFill>
                            <a:srgbClr val="0070C0"/>
                          </a:solidFill>
                        </a:rPr>
                        <a:t>Die Buskenblaser</a:t>
                      </a:r>
                      <a:endParaRPr lang="nl-NL" sz="1600" b="1" i="1" noProof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 err="1" smtClean="0"/>
                        <a:t>f</a:t>
                      </a:r>
                      <a:r>
                        <a:rPr lang="cs-CZ" sz="1600" dirty="0" smtClean="0"/>
                        <a:t>. 223</a:t>
                      </a:r>
                      <a:r>
                        <a:rPr lang="cs-CZ" sz="1600" baseline="30000" dirty="0" smtClean="0"/>
                        <a:t>rb</a:t>
                      </a:r>
                      <a:r>
                        <a:rPr lang="cs-CZ" sz="1600" dirty="0" smtClean="0"/>
                        <a:t>-230</a:t>
                      </a:r>
                      <a:r>
                        <a:rPr lang="cs-CZ" sz="1600" baseline="30000" dirty="0" smtClean="0"/>
                        <a:t>ra</a:t>
                      </a:r>
                      <a:endParaRPr lang="en-US" sz="1600" baseline="30000" dirty="0" smtClean="0"/>
                    </a:p>
                  </a:txBody>
                  <a:tcPr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b="1" i="1" noProof="0" smtClean="0">
                          <a:solidFill>
                            <a:srgbClr val="0070C0"/>
                          </a:solidFill>
                        </a:rPr>
                        <a:t>Lanseloet van Denemerken</a:t>
                      </a:r>
                      <a:endParaRPr lang="nl-NL" sz="1600" b="1" i="1" noProof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 err="1" smtClean="0"/>
                        <a:t>f</a:t>
                      </a:r>
                      <a:r>
                        <a:rPr lang="cs-CZ" sz="1600" dirty="0" smtClean="0"/>
                        <a:t>. 230</a:t>
                      </a:r>
                      <a:r>
                        <a:rPr lang="cs-CZ" sz="1600" baseline="30000" dirty="0" smtClean="0"/>
                        <a:t>ra</a:t>
                      </a:r>
                      <a:r>
                        <a:rPr lang="cs-CZ" sz="1600" dirty="0" smtClean="0"/>
                        <a:t>-230</a:t>
                      </a:r>
                      <a:r>
                        <a:rPr lang="cs-CZ" sz="1600" baseline="30000" dirty="0" smtClean="0"/>
                        <a:t>vb</a:t>
                      </a:r>
                      <a:endParaRPr lang="en-US" sz="1600" baseline="30000" dirty="0" smtClean="0"/>
                    </a:p>
                  </a:txBody>
                  <a:tcPr>
                    <a:solidFill>
                      <a:schemeClr val="bg1">
                        <a:lumMod val="8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b="1" i="1" noProof="0" smtClean="0">
                          <a:solidFill>
                            <a:srgbClr val="0070C0"/>
                          </a:solidFill>
                        </a:rPr>
                        <a:t>Die Hexe</a:t>
                      </a:r>
                      <a:endParaRPr lang="nl-NL" sz="1600" b="1" i="1" noProof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 err="1" smtClean="0"/>
                        <a:t>f</a:t>
                      </a:r>
                      <a:r>
                        <a:rPr lang="cs-CZ" sz="1600" dirty="0" smtClean="0"/>
                        <a:t>. 231</a:t>
                      </a:r>
                      <a:r>
                        <a:rPr lang="cs-CZ" sz="1600" baseline="30000" dirty="0" smtClean="0"/>
                        <a:t>ra</a:t>
                      </a:r>
                      <a:r>
                        <a:rPr lang="cs-CZ" sz="1600" dirty="0" smtClean="0"/>
                        <a:t>-231</a:t>
                      </a:r>
                      <a:r>
                        <a:rPr lang="cs-CZ" sz="1600" baseline="30000" dirty="0" smtClean="0"/>
                        <a:t>rb</a:t>
                      </a:r>
                      <a:endParaRPr lang="en-US" sz="1600" baseline="30000" dirty="0" smtClean="0"/>
                    </a:p>
                  </a:txBody>
                  <a:tcPr>
                    <a:solidFill>
                      <a:schemeClr val="bg1">
                        <a:lumMod val="8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b="0" i="0" noProof="0" smtClean="0">
                          <a:solidFill>
                            <a:schemeClr val="tx1"/>
                          </a:solidFill>
                        </a:rPr>
                        <a:t>Een  beginsel van allen spele</a:t>
                      </a:r>
                      <a:endParaRPr lang="nl-NL" sz="1600" b="0" i="0" noProof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 err="1" smtClean="0"/>
                        <a:t>f</a:t>
                      </a:r>
                      <a:r>
                        <a:rPr lang="cs-CZ" sz="1600" dirty="0" smtClean="0"/>
                        <a:t>. 231</a:t>
                      </a:r>
                      <a:r>
                        <a:rPr lang="cs-CZ" sz="1600" baseline="30000" dirty="0" smtClean="0"/>
                        <a:t>rb</a:t>
                      </a:r>
                      <a:r>
                        <a:rPr lang="cs-CZ" sz="1600" dirty="0" smtClean="0"/>
                        <a:t>-231</a:t>
                      </a:r>
                      <a:r>
                        <a:rPr lang="cs-CZ" sz="1600" baseline="30000" dirty="0" smtClean="0"/>
                        <a:t>vb</a:t>
                      </a:r>
                      <a:endParaRPr lang="en-US" sz="1600" baseline="30000" dirty="0" smtClean="0"/>
                    </a:p>
                  </a:txBody>
                  <a:tcPr>
                    <a:solidFill>
                      <a:schemeClr val="bg1">
                        <a:lumMod val="8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b="0" i="0" noProof="0" smtClean="0">
                          <a:solidFill>
                            <a:schemeClr val="tx1"/>
                          </a:solidFill>
                        </a:rPr>
                        <a:t>Van minnen</a:t>
                      </a:r>
                      <a:endParaRPr lang="nl-NL" sz="1600" b="0" i="0" noProof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 err="1" smtClean="0"/>
                        <a:t>f</a:t>
                      </a:r>
                      <a:r>
                        <a:rPr lang="cs-CZ" sz="1600" dirty="0" smtClean="0"/>
                        <a:t>. 231</a:t>
                      </a:r>
                      <a:r>
                        <a:rPr lang="cs-CZ" sz="1600" baseline="30000" dirty="0" smtClean="0"/>
                        <a:t>vb</a:t>
                      </a:r>
                      <a:r>
                        <a:rPr lang="cs-CZ" sz="1600" dirty="0" smtClean="0"/>
                        <a:t>-234</a:t>
                      </a:r>
                      <a:r>
                        <a:rPr lang="cs-CZ" sz="1600" baseline="30000" dirty="0" smtClean="0"/>
                        <a:t>vb</a:t>
                      </a:r>
                      <a:endParaRPr lang="en-US" sz="1600" baseline="30000" dirty="0" smtClean="0"/>
                    </a:p>
                  </a:txBody>
                  <a:tcPr>
                    <a:solidFill>
                      <a:schemeClr val="bg1">
                        <a:lumMod val="8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b="1" i="1" noProof="0" smtClean="0">
                          <a:solidFill>
                            <a:srgbClr val="0070C0"/>
                          </a:solidFill>
                        </a:rPr>
                        <a:t>Drie daghe here </a:t>
                      </a:r>
                      <a:r>
                        <a:rPr lang="nl-NL" sz="1600" b="0" i="0" noProof="0" smtClean="0">
                          <a:solidFill>
                            <a:schemeClr val="tx1"/>
                          </a:solidFill>
                        </a:rPr>
                        <a:t>(vers 1-405)</a:t>
                      </a:r>
                      <a:endParaRPr lang="nl-NL" sz="1600" b="1" i="1" noProof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 err="1" smtClean="0"/>
                        <a:t>f</a:t>
                      </a:r>
                      <a:r>
                        <a:rPr lang="cs-CZ" sz="1600" dirty="0" smtClean="0"/>
                        <a:t>. 235</a:t>
                      </a:r>
                      <a:r>
                        <a:rPr lang="cs-CZ" sz="1600" baseline="30000" dirty="0" smtClean="0"/>
                        <a:t>ra</a:t>
                      </a:r>
                      <a:r>
                        <a:rPr lang="cs-CZ" sz="1600" dirty="0" smtClean="0"/>
                        <a:t>-235</a:t>
                      </a:r>
                      <a:r>
                        <a:rPr lang="cs-CZ" sz="1600" baseline="30000" dirty="0" smtClean="0"/>
                        <a:t>va</a:t>
                      </a:r>
                      <a:endParaRPr lang="en-US" sz="1600" baseline="30000" dirty="0" smtClean="0"/>
                    </a:p>
                  </a:txBody>
                  <a:tcPr>
                    <a:solidFill>
                      <a:schemeClr val="bg1">
                        <a:lumMod val="8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b="1" i="1" noProof="0" smtClean="0">
                          <a:solidFill>
                            <a:srgbClr val="0070C0"/>
                          </a:solidFill>
                        </a:rPr>
                        <a:t>Truwanten</a:t>
                      </a:r>
                      <a:r>
                        <a:rPr lang="nl-NL" sz="1600" b="0" i="0" noProof="0" smtClean="0">
                          <a:solidFill>
                            <a:schemeClr val="tx1"/>
                          </a:solidFill>
                        </a:rPr>
                        <a:t> (vers 104-196)</a:t>
                      </a:r>
                      <a:endParaRPr lang="nl-NL" sz="1600" b="1" i="1" noProof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 err="1" smtClean="0"/>
                        <a:t>f</a:t>
                      </a:r>
                      <a:r>
                        <a:rPr lang="cs-CZ" sz="1600" dirty="0" smtClean="0"/>
                        <a:t>. 235</a:t>
                      </a:r>
                      <a:r>
                        <a:rPr lang="cs-CZ" sz="1600" baseline="30000" dirty="0" smtClean="0"/>
                        <a:t>va</a:t>
                      </a:r>
                      <a:r>
                        <a:rPr lang="cs-CZ" sz="1600" dirty="0" smtClean="0"/>
                        <a:t>-239</a:t>
                      </a:r>
                      <a:r>
                        <a:rPr lang="cs-CZ" sz="1600" baseline="30000" dirty="0" smtClean="0"/>
                        <a:t>vb</a:t>
                      </a:r>
                      <a:endParaRPr lang="en-US" sz="1600" baseline="30000" dirty="0" smtClean="0"/>
                    </a:p>
                  </a:txBody>
                  <a:tcPr>
                    <a:solidFill>
                      <a:schemeClr val="bg1">
                        <a:lumMod val="8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b="1" i="1" noProof="0" smtClean="0">
                          <a:solidFill>
                            <a:srgbClr val="0070C0"/>
                          </a:solidFill>
                        </a:rPr>
                        <a:t>Vanden Winter ende vanden Somer</a:t>
                      </a:r>
                      <a:endParaRPr lang="nl-NL" sz="1600" b="1" i="1" noProof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 err="1" smtClean="0"/>
                        <a:t>f</a:t>
                      </a:r>
                      <a:r>
                        <a:rPr lang="cs-CZ" sz="1600" dirty="0" smtClean="0"/>
                        <a:t>. 239</a:t>
                      </a:r>
                      <a:r>
                        <a:rPr lang="cs-CZ" sz="1600" baseline="30000" dirty="0" smtClean="0"/>
                        <a:t>vb</a:t>
                      </a:r>
                      <a:r>
                        <a:rPr lang="cs-CZ" sz="1600" dirty="0" smtClean="0"/>
                        <a:t>-241</a:t>
                      </a:r>
                      <a:r>
                        <a:rPr lang="cs-CZ" sz="1600" baseline="30000" dirty="0" smtClean="0"/>
                        <a:t>vb</a:t>
                      </a:r>
                      <a:endParaRPr lang="en-US" sz="1600" baseline="30000" dirty="0" smtClean="0"/>
                    </a:p>
                  </a:txBody>
                  <a:tcPr>
                    <a:solidFill>
                      <a:schemeClr val="bg1">
                        <a:lumMod val="8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b="1" i="1" noProof="0" dirty="0" smtClean="0">
                          <a:solidFill>
                            <a:srgbClr val="0070C0"/>
                          </a:solidFill>
                        </a:rPr>
                        <a:t>Rubben</a:t>
                      </a:r>
                      <a:endParaRPr lang="nl-NL" sz="1600" b="1" i="1" noProof="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395536" y="476672"/>
            <a:ext cx="3600400" cy="720080"/>
          </a:xfrm>
        </p:spPr>
        <p:txBody>
          <a:bodyPr>
            <a:normAutofit fontScale="90000"/>
          </a:bodyPr>
          <a:lstStyle/>
          <a:p>
            <a:pPr algn="l"/>
            <a:r>
              <a:rPr lang="nl-NL" dirty="0" smtClean="0"/>
              <a:t>Volgorde</a:t>
            </a:r>
            <a:endParaRPr lang="nl-NL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51520" y="1196752"/>
            <a:ext cx="3672408" cy="542691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tabLst/>
              <a:defRPr/>
            </a:pPr>
            <a:r>
              <a:rPr kumimoji="0" 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In de vakliteratuur wordt</a:t>
            </a:r>
            <a:r>
              <a:rPr kumimoji="0" lang="nl-NL" sz="20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 vaak de indruk gewekt dat het om één blok spelen gaat.</a:t>
            </a:r>
          </a:p>
          <a:p>
            <a:pPr marL="274320" marR="0" lvl="0" indent="-27432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tabLst/>
              <a:defRPr/>
            </a:pPr>
            <a:r>
              <a:rPr lang="nl-NL" sz="2000" baseline="0" dirty="0" smtClean="0">
                <a:solidFill>
                  <a:schemeClr val="tx2"/>
                </a:solidFill>
              </a:rPr>
              <a:t>In</a:t>
            </a:r>
            <a:r>
              <a:rPr lang="nl-NL" sz="2000" dirty="0" smtClean="0">
                <a:solidFill>
                  <a:schemeClr val="tx2"/>
                </a:solidFill>
              </a:rPr>
              <a:t> het handschrift is dit </a:t>
            </a:r>
            <a:r>
              <a:rPr lang="nl-NL" sz="2000" b="1" u="sng" dirty="0" smtClean="0">
                <a:solidFill>
                  <a:schemeClr val="tx2"/>
                </a:solidFill>
              </a:rPr>
              <a:t>niet</a:t>
            </a:r>
            <a:r>
              <a:rPr lang="nl-NL" sz="2000" dirty="0" smtClean="0">
                <a:solidFill>
                  <a:schemeClr val="tx2"/>
                </a:solidFill>
              </a:rPr>
              <a:t> het geval.</a:t>
            </a:r>
          </a:p>
          <a:p>
            <a:pPr marL="274320" marR="0" lvl="0" indent="-27432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tabLst/>
              <a:defRPr/>
            </a:pPr>
            <a:r>
              <a:rPr kumimoji="0" 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Codicologisch</a:t>
            </a:r>
            <a:r>
              <a:rPr kumimoji="0" lang="nl-NL" sz="20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 ligt de volgorde min of meer vast: </a:t>
            </a:r>
            <a:r>
              <a:rPr kumimoji="0" lang="nl-NL" sz="2000" b="0" i="1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Esmoreit </a:t>
            </a:r>
            <a:r>
              <a:rPr kumimoji="0" lang="nl-NL" sz="2000" b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en </a:t>
            </a:r>
            <a:r>
              <a:rPr kumimoji="0" lang="nl-NL" sz="2000" b="0" i="1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Lippijn</a:t>
            </a:r>
            <a:r>
              <a:rPr kumimoji="0" lang="nl-NL" sz="2000" b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 staan apart.</a:t>
            </a:r>
          </a:p>
          <a:p>
            <a:pPr marL="274320" marR="0" lvl="0" indent="-27432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tabLst/>
              <a:defRPr/>
            </a:pPr>
            <a:r>
              <a:rPr lang="nl-NL" sz="2000" i="0" baseline="0" dirty="0" smtClean="0">
                <a:solidFill>
                  <a:schemeClr val="tx2"/>
                </a:solidFill>
              </a:rPr>
              <a:t>Mogelijke volgorde van de overige stukken:</a:t>
            </a:r>
            <a:r>
              <a:rPr lang="nl-NL" sz="2000" i="0" dirty="0" smtClean="0">
                <a:solidFill>
                  <a:schemeClr val="tx2"/>
                </a:solidFill>
              </a:rPr>
              <a:t> </a:t>
            </a:r>
            <a:r>
              <a:rPr lang="nl-NL" sz="2000" i="1" dirty="0" smtClean="0">
                <a:solidFill>
                  <a:schemeClr val="tx2"/>
                </a:solidFill>
              </a:rPr>
              <a:t>Beginsel – Van minnen – Drie daghe here – abel spel </a:t>
            </a:r>
            <a:r>
              <a:rPr lang="nl-NL" sz="2000" dirty="0" smtClean="0">
                <a:solidFill>
                  <a:schemeClr val="tx2"/>
                </a:solidFill>
              </a:rPr>
              <a:t>(?)</a:t>
            </a:r>
            <a:r>
              <a:rPr lang="nl-NL" sz="2000" i="1" dirty="0" smtClean="0">
                <a:solidFill>
                  <a:schemeClr val="tx2"/>
                </a:solidFill>
              </a:rPr>
              <a:t> – Truwanten – Vanden Winter ende vanden Somer – Rubben – Gloriant – Die Buskenblaser – Lanseloet – Die Hexe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100000"/>
              <a:tabLst/>
              <a:defRPr/>
            </a:pPr>
            <a:endParaRPr lang="nl-NL" sz="2000" i="1" dirty="0" smtClean="0">
              <a:solidFill>
                <a:schemeClr val="tx2"/>
              </a:solidFill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tabLst/>
              <a:defRPr/>
            </a:pPr>
            <a:r>
              <a:rPr kumimoji="0" lang="nl-NL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Abel</a:t>
            </a:r>
            <a:r>
              <a:rPr kumimoji="0" lang="nl-NL" sz="2000" b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 = ernstig,</a:t>
            </a:r>
            <a:r>
              <a:rPr kumimoji="0" lang="nl-NL" sz="2000" b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 geschikt (Latijn: </a:t>
            </a:r>
            <a:r>
              <a:rPr kumimoji="0" lang="nl-NL" sz="2000" b="0" i="1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habilis</a:t>
            </a:r>
            <a:r>
              <a:rPr kumimoji="0" lang="nl-NL" sz="2000" b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, Oudfrans: </a:t>
            </a:r>
            <a:r>
              <a:rPr kumimoji="0" lang="nl-NL" sz="2000" b="0" i="1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able</a:t>
            </a:r>
            <a:r>
              <a:rPr kumimoji="0" lang="nl-NL" sz="2000" b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)</a:t>
            </a:r>
            <a:endParaRPr kumimoji="0" lang="nl-NL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2134041" y="1268760"/>
            <a:ext cx="6686430" cy="5400600"/>
          </a:xfrm>
        </p:spPr>
        <p:txBody>
          <a:bodyPr>
            <a:normAutofit fontScale="92500" lnSpcReduction="10000"/>
          </a:bodyPr>
          <a:lstStyle/>
          <a:p>
            <a:r>
              <a:rPr lang="nl-NL" sz="2000" i="1" dirty="0" smtClean="0"/>
              <a:t>Abele </a:t>
            </a:r>
            <a:r>
              <a:rPr lang="nl-NL" sz="2000" i="1" dirty="0" smtClean="0"/>
              <a:t>Spelen</a:t>
            </a:r>
            <a:r>
              <a:rPr lang="nl-NL" sz="2000" dirty="0" smtClean="0"/>
              <a:t>:</a:t>
            </a:r>
            <a:r>
              <a:rPr lang="cs-CZ" sz="2000" dirty="0" smtClean="0"/>
              <a:t> </a:t>
            </a:r>
            <a:r>
              <a:rPr lang="nl-NL" sz="2000" dirty="0" smtClean="0"/>
              <a:t>behoren </a:t>
            </a:r>
            <a:r>
              <a:rPr lang="nl-NL" sz="2000" dirty="0" smtClean="0"/>
              <a:t>thematisch </a:t>
            </a:r>
            <a:r>
              <a:rPr lang="nl-NL" sz="2000" dirty="0" smtClean="0"/>
              <a:t>tot </a:t>
            </a:r>
            <a:r>
              <a:rPr lang="nl-NL" sz="2000" dirty="0" smtClean="0"/>
              <a:t>de hoofse literatuur</a:t>
            </a:r>
          </a:p>
          <a:p>
            <a:r>
              <a:rPr lang="nl-NL" sz="2000" dirty="0" smtClean="0"/>
              <a:t>De </a:t>
            </a:r>
            <a:r>
              <a:rPr lang="cs-CZ" sz="2000" dirty="0" smtClean="0"/>
              <a:t>4 </a:t>
            </a:r>
            <a:r>
              <a:rPr lang="nl-NL" sz="2000" dirty="0" smtClean="0"/>
              <a:t>serieuze spelen:</a:t>
            </a:r>
          </a:p>
          <a:p>
            <a:pPr lvl="1"/>
            <a:r>
              <a:rPr lang="nl-NL" sz="1800" i="1" dirty="0" smtClean="0"/>
              <a:t>Vanden Winter ende vanden Somer</a:t>
            </a:r>
            <a:r>
              <a:rPr lang="nl-NL" sz="1800" dirty="0" smtClean="0"/>
              <a:t> – welk seizoen is beter voor de liefde?</a:t>
            </a:r>
          </a:p>
          <a:p>
            <a:pPr lvl="1"/>
            <a:r>
              <a:rPr lang="nl-NL" sz="1800" i="1" dirty="0" smtClean="0"/>
              <a:t>Gloriant</a:t>
            </a:r>
            <a:r>
              <a:rPr lang="nl-NL" sz="1800" dirty="0" smtClean="0"/>
              <a:t> – hoogmoed komt ten val</a:t>
            </a:r>
          </a:p>
          <a:p>
            <a:pPr lvl="1"/>
            <a:r>
              <a:rPr lang="nl-NL" sz="1800" i="1" dirty="0" smtClean="0"/>
              <a:t>Lanseloet van Denemerken</a:t>
            </a:r>
            <a:r>
              <a:rPr lang="nl-NL" sz="1800" dirty="0" smtClean="0"/>
              <a:t> – hoofs en onhoofs gedrag; liefde is belangrijker dan formele zaken als maagdelijkheid</a:t>
            </a:r>
          </a:p>
          <a:p>
            <a:pPr lvl="1"/>
            <a:r>
              <a:rPr lang="nl-NL" sz="1800" i="1" dirty="0" smtClean="0"/>
              <a:t>Esmoreit</a:t>
            </a:r>
            <a:r>
              <a:rPr lang="nl-NL" sz="1800" dirty="0" smtClean="0"/>
              <a:t> – al is de leugen nog zo snel, de waarheid achterhaalt haar wel</a:t>
            </a:r>
          </a:p>
          <a:p>
            <a:r>
              <a:rPr lang="nl-NL" sz="2000" dirty="0" smtClean="0"/>
              <a:t>De </a:t>
            </a:r>
            <a:r>
              <a:rPr lang="cs-CZ" sz="2000" dirty="0" smtClean="0"/>
              <a:t>6 </a:t>
            </a:r>
            <a:r>
              <a:rPr lang="nl-NL" sz="2000" dirty="0" smtClean="0"/>
              <a:t>kluchten:</a:t>
            </a:r>
          </a:p>
          <a:p>
            <a:pPr lvl="1"/>
            <a:r>
              <a:rPr lang="nl-NL" sz="1800" i="1" dirty="0" smtClean="0"/>
              <a:t>Drie daghe here – </a:t>
            </a:r>
            <a:r>
              <a:rPr lang="nl-NL" sz="1800" dirty="0" smtClean="0"/>
              <a:t>Vrouwen mogen niet te bazig zijn</a:t>
            </a:r>
            <a:endParaRPr lang="nl-NL" sz="1800" i="1" dirty="0" smtClean="0"/>
          </a:p>
          <a:p>
            <a:pPr lvl="1"/>
            <a:r>
              <a:rPr lang="nl-NL" sz="1800" i="1" dirty="0" smtClean="0"/>
              <a:t>Truwanten – </a:t>
            </a:r>
            <a:r>
              <a:rPr lang="nl-NL" sz="1800" dirty="0" smtClean="0"/>
              <a:t>Schijnheiligheid </a:t>
            </a:r>
            <a:endParaRPr lang="nl-NL" sz="1800" i="1" dirty="0" smtClean="0"/>
          </a:p>
          <a:p>
            <a:pPr lvl="1"/>
            <a:r>
              <a:rPr lang="nl-NL" sz="1800" i="1" dirty="0" smtClean="0"/>
              <a:t>Rubben</a:t>
            </a:r>
            <a:r>
              <a:rPr lang="nl-NL" sz="1800" dirty="0" smtClean="0"/>
              <a:t> – De bedrogen echtgenoot</a:t>
            </a:r>
          </a:p>
          <a:p>
            <a:pPr lvl="1"/>
            <a:r>
              <a:rPr lang="nl-NL" sz="1800" i="1" dirty="0" smtClean="0"/>
              <a:t>Die Buskenblaser</a:t>
            </a:r>
            <a:r>
              <a:rPr lang="nl-NL" sz="1800" dirty="0" smtClean="0"/>
              <a:t> – Neem jezelf zoals je bent</a:t>
            </a:r>
            <a:endParaRPr lang="cs-CZ" sz="1800" dirty="0" smtClean="0"/>
          </a:p>
          <a:p>
            <a:pPr lvl="1"/>
            <a:r>
              <a:rPr lang="nl-NL" sz="1800" i="1" dirty="0" smtClean="0"/>
              <a:t>Die Hexe</a:t>
            </a:r>
            <a:r>
              <a:rPr lang="nl-NL" sz="1800" dirty="0" smtClean="0"/>
              <a:t> – Kwade tongen doen veel kwaad</a:t>
            </a:r>
            <a:endParaRPr lang="nl-NL" sz="1800" i="1" dirty="0" smtClean="0"/>
          </a:p>
          <a:p>
            <a:pPr lvl="1"/>
            <a:r>
              <a:rPr lang="nl-NL" sz="1800" i="1" dirty="0" smtClean="0"/>
              <a:t>Lippijn</a:t>
            </a:r>
            <a:r>
              <a:rPr lang="nl-NL" sz="1800" dirty="0" smtClean="0"/>
              <a:t> – De bedrogen echtgenoot</a:t>
            </a:r>
            <a:endParaRPr lang="cs-CZ" sz="1800" dirty="0" smtClean="0"/>
          </a:p>
          <a:p>
            <a:r>
              <a:rPr lang="nl-NL" sz="2000" dirty="0" smtClean="0"/>
              <a:t>Naast het handschrift van Hulthem kennen we alleen oude drukken voor </a:t>
            </a:r>
            <a:r>
              <a:rPr lang="nl-NL" sz="2000" i="1" dirty="0" smtClean="0"/>
              <a:t>Lanseloet van </a:t>
            </a:r>
            <a:r>
              <a:rPr lang="nl-NL" sz="2000" i="1" dirty="0" smtClean="0"/>
              <a:t>Denemerken – </a:t>
            </a:r>
            <a:r>
              <a:rPr lang="nl-NL" sz="2000" dirty="0" smtClean="0"/>
              <a:t>4 Nederlandse en 3 Nederduitse</a:t>
            </a:r>
            <a:endParaRPr lang="nl-NL" sz="2000" dirty="0" smtClean="0"/>
          </a:p>
          <a:p>
            <a:pPr lvl="1"/>
            <a:endParaRPr lang="cs-CZ" sz="1800" i="1" dirty="0" smtClean="0"/>
          </a:p>
          <a:p>
            <a:pPr lvl="1"/>
            <a:endParaRPr lang="en-US" sz="1800" i="1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2267712" y="338328"/>
            <a:ext cx="6419088" cy="930432"/>
          </a:xfrm>
        </p:spPr>
        <p:txBody>
          <a:bodyPr/>
          <a:lstStyle/>
          <a:p>
            <a:pPr algn="l"/>
            <a:r>
              <a:rPr lang="nl-NL" dirty="0" smtClean="0"/>
              <a:t>Thematiek</a:t>
            </a:r>
            <a:endParaRPr lang="nl-NL" dirty="0"/>
          </a:p>
        </p:txBody>
      </p:sp>
      <p:pic>
        <p:nvPicPr>
          <p:cNvPr id="4" name="obrázek 4" descr="https://www.literatuurgeschiedenis.nl/afbgroot/lg_6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250" y="764508"/>
            <a:ext cx="1917065" cy="3002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1" descr="L:\IGA 2017\Historia van Lanslot ind van de scone Sandrin.png"/>
          <p:cNvPicPr/>
          <p:nvPr/>
        </p:nvPicPr>
        <p:blipFill>
          <a:blip r:embed="rId3" cstate="print"/>
          <a:srcRect l="36292" t="16560" r="36234" b="17628"/>
          <a:stretch>
            <a:fillRect/>
          </a:stretch>
        </p:blipFill>
        <p:spPr bwMode="auto">
          <a:xfrm>
            <a:off x="323527" y="3861048"/>
            <a:ext cx="1810513" cy="2714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691680" y="1484784"/>
            <a:ext cx="7056784" cy="5184576"/>
          </a:xfrm>
        </p:spPr>
        <p:txBody>
          <a:bodyPr>
            <a:normAutofit fontScale="92500" lnSpcReduction="20000"/>
          </a:bodyPr>
          <a:lstStyle/>
          <a:p>
            <a:r>
              <a:rPr lang="nl-NL" sz="1800" dirty="0" smtClean="0"/>
              <a:t>In 1946 wees de Leeuwarder historicus B.H. Peteri erop dat er een historische achtergrond voor de </a:t>
            </a:r>
            <a:r>
              <a:rPr lang="nl-NL" sz="1800" i="1" dirty="0" smtClean="0"/>
              <a:t>Esmoreit </a:t>
            </a:r>
            <a:r>
              <a:rPr lang="nl-NL" sz="1800" dirty="0" smtClean="0"/>
              <a:t>kan zijn.</a:t>
            </a:r>
          </a:p>
          <a:p>
            <a:r>
              <a:rPr lang="nl-NL" sz="1800" dirty="0" smtClean="0"/>
              <a:t>In vers 654-659 en 664-669 wordt naar de herkomst van Esmoreit verwezen door het wapen van zijn vader te noemen:</a:t>
            </a:r>
          </a:p>
          <a:p>
            <a:endParaRPr lang="cs-CZ" sz="2000" dirty="0"/>
          </a:p>
          <a:p>
            <a:endParaRPr lang="cs-CZ" sz="2000" dirty="0" smtClean="0"/>
          </a:p>
          <a:p>
            <a:endParaRPr lang="cs-CZ" sz="2000" dirty="0"/>
          </a:p>
          <a:p>
            <a:endParaRPr lang="cs-CZ" sz="2000" dirty="0" smtClean="0"/>
          </a:p>
          <a:p>
            <a:endParaRPr lang="cs-CZ" sz="1800" dirty="0" smtClean="0"/>
          </a:p>
          <a:p>
            <a:r>
              <a:rPr lang="nl-NL" sz="1800" dirty="0" smtClean="0"/>
              <a:t>In deze discussie mengden zich meer neerlandici als Rolf Italiaander, Leopold Peeters en Antal Sivirsky. In de discussie werd een gegeven in vers 778-781 </a:t>
            </a:r>
            <a:r>
              <a:rPr lang="cs-CZ" sz="1800" dirty="0" smtClean="0"/>
              <a:t> (3</a:t>
            </a:r>
            <a:r>
              <a:rPr lang="cs-CZ" sz="1800" baseline="30000" dirty="0" smtClean="0"/>
              <a:t>e</a:t>
            </a:r>
            <a:r>
              <a:rPr lang="cs-CZ" sz="1800" dirty="0" smtClean="0"/>
              <a:t> </a:t>
            </a:r>
            <a:r>
              <a:rPr lang="cs-CZ" sz="1800" dirty="0" err="1" smtClean="0"/>
              <a:t>blokje</a:t>
            </a:r>
            <a:r>
              <a:rPr lang="cs-CZ" sz="1800" dirty="0" smtClean="0"/>
              <a:t>) </a:t>
            </a:r>
            <a:r>
              <a:rPr lang="nl-NL" sz="1800" dirty="0" smtClean="0"/>
              <a:t>over </a:t>
            </a:r>
            <a:r>
              <a:rPr lang="nl-NL" sz="1800" dirty="0" smtClean="0"/>
              <a:t>het hoofd gezien. Indien we dit letterlijk nemen, is </a:t>
            </a:r>
            <a:r>
              <a:rPr lang="cs-CZ" sz="1800" dirty="0" err="1" smtClean="0"/>
              <a:t>er</a:t>
            </a:r>
            <a:r>
              <a:rPr lang="cs-CZ" sz="1800" dirty="0" smtClean="0"/>
              <a:t> </a:t>
            </a:r>
            <a:r>
              <a:rPr lang="nl-NL" sz="1800" dirty="0" smtClean="0"/>
              <a:t>slechts </a:t>
            </a:r>
            <a:r>
              <a:rPr lang="nl-NL" sz="1800" dirty="0" smtClean="0"/>
              <a:t>één versie van het wapen mogelijk, gevoerd door Andreas van Calabrië (1327-1345</a:t>
            </a:r>
            <a:r>
              <a:rPr lang="nl-NL" sz="1800" dirty="0" smtClean="0"/>
              <a:t>)</a:t>
            </a:r>
            <a:r>
              <a:rPr lang="cs-CZ" sz="1800" dirty="0" smtClean="0"/>
              <a:t> rond 1345</a:t>
            </a:r>
            <a:r>
              <a:rPr lang="nl-NL" sz="1800" dirty="0" smtClean="0"/>
              <a:t>.</a:t>
            </a:r>
            <a:endParaRPr lang="nl-NL" sz="1800" dirty="0" smtClean="0"/>
          </a:p>
          <a:p>
            <a:r>
              <a:rPr lang="nl-NL" sz="1800" dirty="0"/>
              <a:t>Het voorbeeld van de boze oom Robberecht kan Robert I van Anjou (1275-1343) geweest zijn, die dankzij een ingewikkeld machtsspel in 1309 koning van Napels en Sicilië werd. Overigens ging hij de geschiedenis in als vredestichter en mecenas van kunst en wetenschappen.</a:t>
            </a:r>
          </a:p>
          <a:p>
            <a:r>
              <a:rPr lang="nl-NL" sz="1800" dirty="0" smtClean="0"/>
              <a:t>Het motief van de vals beschuldigde koningin zelf zou dan teruggaan op de valselijk beschuldigde Blanca van Bourgondië (1294-1326), vrouw van de Franse koning Karel de Schone (1294-1328</a:t>
            </a:r>
            <a:r>
              <a:rPr lang="cs-CZ" sz="1800" dirty="0" smtClean="0"/>
              <a:t>).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Historische achtergrond - </a:t>
            </a:r>
            <a:r>
              <a:rPr lang="nl-NL" i="1" dirty="0" smtClean="0"/>
              <a:t>Esmoreit</a:t>
            </a:r>
            <a:endParaRPr lang="nl-NL" dirty="0"/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259214532"/>
              </p:ext>
            </p:extLst>
          </p:nvPr>
        </p:nvGraphicFramePr>
        <p:xfrm>
          <a:off x="2048986" y="2478908"/>
          <a:ext cx="2232248" cy="10058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32248">
                  <a:extLst>
                    <a:ext uri="{9D8B030D-6E8A-4147-A177-3AD203B41FA5}">
                      <a16:colId xmlns="" xmlns:a16="http://schemas.microsoft.com/office/drawing/2014/main" val="341276391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l-NL" sz="1100" i="1" dirty="0">
                          <a:solidFill>
                            <a:schemeClr val="tx1"/>
                          </a:solidFill>
                          <a:effectLst/>
                        </a:rPr>
                        <a:t>Esmoreit, ic ben u moeder</a:t>
                      </a:r>
                      <a:endParaRPr lang="cs-CZ" sz="1100" i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l-NL" sz="1100" i="1" dirty="0">
                          <a:solidFill>
                            <a:schemeClr val="tx1"/>
                          </a:solidFill>
                          <a:effectLst/>
                        </a:rPr>
                        <a:t>ende ghi mijn kint, dies sijt vroeder.</a:t>
                      </a:r>
                      <a:endParaRPr lang="cs-CZ" sz="1100" i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l-NL" sz="1100" i="1" dirty="0">
                          <a:solidFill>
                            <a:schemeClr val="tx1"/>
                          </a:solidFill>
                          <a:effectLst/>
                        </a:rPr>
                        <a:t>Want ic maecte metter hant,</a:t>
                      </a:r>
                      <a:endParaRPr lang="cs-CZ" sz="1100" i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l-NL" sz="1100" i="1" dirty="0">
                          <a:solidFill>
                            <a:schemeClr val="tx1"/>
                          </a:solidFill>
                          <a:effectLst/>
                        </a:rPr>
                        <a:t>Esmoreit, selve dien bant</a:t>
                      </a:r>
                      <a:endParaRPr lang="cs-CZ" sz="1100" i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nl-NL" sz="1100" i="1" dirty="0">
                          <a:solidFill>
                            <a:schemeClr val="tx1"/>
                          </a:solidFill>
                          <a:effectLst/>
                        </a:rPr>
                        <a:t>daer in soe haddic u ghewonden</a:t>
                      </a:r>
                      <a:r>
                        <a:rPr lang="nl-NL" sz="1100" i="1" dirty="0" smtClean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cs-CZ" sz="1100" i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277986132"/>
                  </a:ext>
                </a:extLst>
              </a:tr>
            </a:tbl>
          </a:graphicData>
        </a:graphic>
      </p:graphicFrame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660318548"/>
              </p:ext>
            </p:extLst>
          </p:nvPr>
        </p:nvGraphicFramePr>
        <p:xfrm>
          <a:off x="4281234" y="2484778"/>
          <a:ext cx="2448272" cy="12070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48272">
                  <a:extLst>
                    <a:ext uri="{9D8B030D-6E8A-4147-A177-3AD203B41FA5}">
                      <a16:colId xmlns="" xmlns:a16="http://schemas.microsoft.com/office/drawing/2014/main" val="341276391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l-NL" sz="1100" i="1" noProof="0" dirty="0" smtClean="0">
                          <a:solidFill>
                            <a:schemeClr val="tx1"/>
                          </a:solidFill>
                          <a:effectLst/>
                        </a:rPr>
                        <a:t>Dats van Cecilien, die hoghe man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l-NL" sz="1100" i="1" noProof="0" dirty="0" smtClean="0">
                          <a:solidFill>
                            <a:schemeClr val="tx1"/>
                          </a:solidFill>
                          <a:effectLst/>
                        </a:rPr>
                        <a:t>es u vader, scoene jonghelinc,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l-NL" sz="1100" i="1" noProof="0" dirty="0" smtClean="0">
                          <a:solidFill>
                            <a:schemeClr val="tx1"/>
                          </a:solidFill>
                          <a:effectLst/>
                        </a:rPr>
                        <a:t>ende van Hongherien die coninc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l-NL" sz="1100" i="1" noProof="0" dirty="0" smtClean="0">
                          <a:solidFill>
                            <a:schemeClr val="tx1"/>
                          </a:solidFill>
                          <a:effectLst/>
                        </a:rPr>
                        <a:t>es die lieve vader mijn.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l-NL" sz="1100" i="1" noProof="0" dirty="0" smtClean="0">
                          <a:solidFill>
                            <a:schemeClr val="tx1"/>
                          </a:solidFill>
                          <a:effectLst/>
                        </a:rPr>
                        <a:t>Ghi en mocht niet hogher gheboren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nl-NL" sz="1100" i="1" noProof="0" dirty="0" smtClean="0">
                          <a:solidFill>
                            <a:schemeClr val="tx1"/>
                          </a:solidFill>
                          <a:effectLst/>
                        </a:rPr>
                        <a:t>int kerstenrijc verre noch bi.</a:t>
                      </a:r>
                      <a:endParaRPr lang="nl-NL" sz="1100" i="1" noProof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DokChampa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277986132"/>
                  </a:ext>
                </a:extLst>
              </a:tr>
            </a:tbl>
          </a:graphicData>
        </a:graphic>
      </p:graphicFrame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575036156"/>
              </p:ext>
            </p:extLst>
          </p:nvPr>
        </p:nvGraphicFramePr>
        <p:xfrm>
          <a:off x="6513482" y="2489737"/>
          <a:ext cx="2448272" cy="12070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48272">
                  <a:extLst>
                    <a:ext uri="{9D8B030D-6E8A-4147-A177-3AD203B41FA5}">
                      <a16:colId xmlns="" xmlns:a16="http://schemas.microsoft.com/office/drawing/2014/main" val="342732992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180340" indent="-180340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l-NL" sz="1100" i="1" noProof="0" dirty="0" smtClean="0">
                          <a:solidFill>
                            <a:schemeClr val="tx1"/>
                          </a:solidFill>
                          <a:effectLst/>
                        </a:rPr>
                        <a:t>Dits die bant die ic selve wrachte,</a:t>
                      </a:r>
                    </a:p>
                    <a:p>
                      <a:pPr marL="180340" indent="-180340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l-NL" sz="1100" i="1" noProof="0" dirty="0" smtClean="0">
                          <a:solidFill>
                            <a:schemeClr val="tx1"/>
                          </a:solidFill>
                          <a:effectLst/>
                        </a:rPr>
                        <a:t>Esmoreit wel scoene man.</a:t>
                      </a:r>
                    </a:p>
                    <a:p>
                      <a:pPr marL="180340" indent="-180340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l-NL" sz="1100" i="1" noProof="0" dirty="0" smtClean="0">
                          <a:solidFill>
                            <a:schemeClr val="tx1"/>
                          </a:solidFill>
                          <a:effectLst/>
                        </a:rPr>
                        <a:t>Ic setter ws vader wapen an:</a:t>
                      </a:r>
                    </a:p>
                    <a:p>
                      <a:pPr marL="180340" indent="-180340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l-NL" sz="1100" i="1" noProof="0" dirty="0" smtClean="0">
                          <a:solidFill>
                            <a:schemeClr val="tx1"/>
                          </a:solidFill>
                          <a:effectLst/>
                        </a:rPr>
                        <a:t>men mach noch sien in drie paertien</a:t>
                      </a:r>
                    </a:p>
                    <a:p>
                      <a:pPr marL="180340" indent="-180340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l-NL" sz="1100" i="1" noProof="0" dirty="0" smtClean="0">
                          <a:solidFill>
                            <a:schemeClr val="tx1"/>
                          </a:solidFill>
                          <a:effectLst/>
                        </a:rPr>
                        <a:t>ende oec die wapen van Hongherien,</a:t>
                      </a:r>
                    </a:p>
                    <a:p>
                      <a:pPr marL="180340" indent="-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nl-NL" sz="1100" i="1" noProof="0" dirty="0" smtClean="0">
                          <a:solidFill>
                            <a:schemeClr val="tx1"/>
                          </a:solidFill>
                          <a:effectLst/>
                        </a:rPr>
                        <a:t>om dat ghi daer wt sijt gheboren.</a:t>
                      </a:r>
                      <a:endParaRPr lang="nl-NL" sz="1100" i="1" noProof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DokChampa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7703146"/>
                  </a:ext>
                </a:extLst>
              </a:tr>
            </a:tbl>
          </a:graphicData>
        </a:graphic>
      </p:graphicFrame>
      <p:pic>
        <p:nvPicPr>
          <p:cNvPr id="7" name="obrázek 1" descr="Arms of Andre of Hungary and Naples.sv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412776"/>
            <a:ext cx="1099820" cy="1281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Illustration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36" y="5157192"/>
            <a:ext cx="1389714" cy="13784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upload.wikimedia.org/wikipedia/commons/5/5b/Robert1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66" y="2710088"/>
            <a:ext cx="1243754" cy="22343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217075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251520" y="3140968"/>
            <a:ext cx="8640960" cy="3528392"/>
          </a:xfrm>
        </p:spPr>
        <p:txBody>
          <a:bodyPr>
            <a:normAutofit fontScale="92500" lnSpcReduction="20000"/>
          </a:bodyPr>
          <a:lstStyle/>
          <a:p>
            <a:r>
              <a:rPr lang="nl-NL" sz="1700" dirty="0" smtClean="0"/>
              <a:t>Andrzej Dąbrówka wees in zijn dissertatie (1987) op een affaire van de Poolse kroonprins Casimir (later Casimir III, 1310-1370)  in 1330 te Boeda.</a:t>
            </a:r>
          </a:p>
          <a:p>
            <a:r>
              <a:rPr lang="nl-NL" sz="1700" dirty="0" smtClean="0"/>
              <a:t>Karel I Robert van Anjou (1288/91-1342), koning van Hongarije en vader van Andreas van Calabrië, was in derde echt getrouwd met Elisabeth van Polen (1305-1380), een oudere zus van Casimir.</a:t>
            </a:r>
          </a:p>
          <a:p>
            <a:r>
              <a:rPr lang="nl-NL" sz="1700" dirty="0" smtClean="0"/>
              <a:t>Deze was regelmatig in Boeda op bezoek en raakte in 13</a:t>
            </a:r>
            <a:r>
              <a:rPr lang="cs-CZ" sz="1700" dirty="0" smtClean="0"/>
              <a:t>29</a:t>
            </a:r>
            <a:r>
              <a:rPr lang="nl-NL" sz="1700" dirty="0" smtClean="0"/>
              <a:t> smoorverliefd op haar hofdame Klára Záh (</a:t>
            </a:r>
            <a:r>
              <a:rPr lang="cs-CZ" sz="1800" dirty="0" smtClean="0"/>
              <a:t>† </a:t>
            </a:r>
            <a:r>
              <a:rPr lang="nl-NL" sz="1700" dirty="0" smtClean="0"/>
              <a:t>na 1330). Zij wilde echter net als Sanderijn niets van hem weten.</a:t>
            </a:r>
          </a:p>
          <a:p>
            <a:r>
              <a:rPr lang="nl-NL" sz="1700" dirty="0" smtClean="0"/>
              <a:t>Elisabeth lokte haar naar de kamer van Casimir en leverde haar over. Na Casimirs vertrek biechtte Klara alles aan haar vader Felicián Záh (</a:t>
            </a:r>
            <a:r>
              <a:rPr lang="cs-CZ" sz="1800" dirty="0" smtClean="0"/>
              <a:t>† </a:t>
            </a:r>
            <a:r>
              <a:rPr lang="nl-NL" sz="1700" dirty="0" smtClean="0"/>
              <a:t>1330) op die vervolgens trachtte om wraak te nemen, gegrepen werd en werd geëxecuteerd. Elisabeth verloor bij de aanslag vier vingers.</a:t>
            </a:r>
          </a:p>
          <a:p>
            <a:r>
              <a:rPr lang="nl-NL" sz="1700" dirty="0" smtClean="0"/>
              <a:t>Klára werd vervolgens gestraft met afsnijden van neus, oren en borsten en zo als afschrik</a:t>
            </a:r>
            <a:r>
              <a:rPr lang="cs-CZ" sz="1700" dirty="0" smtClean="0"/>
              <a:t>-</a:t>
            </a:r>
            <a:r>
              <a:rPr lang="nl-NL" sz="1700" dirty="0" smtClean="0"/>
              <a:t>wekkend voorbeeld door alle koninklijke steden van Hongarije gevoerd.</a:t>
            </a:r>
          </a:p>
          <a:p>
            <a:r>
              <a:rPr lang="nl-NL" sz="1700" dirty="0" smtClean="0"/>
              <a:t>De Poolse humanistische schrijver Jan Długosz (1415-1480) bracht deze aanslag in verband met de verkrachting van Klára en weet het feit dat Casimir geen mannelijke nakomelingen had en het verlies van </a:t>
            </a:r>
            <a:r>
              <a:rPr lang="cs-CZ" sz="1700" dirty="0" err="1" smtClean="0"/>
              <a:t>een</a:t>
            </a:r>
            <a:r>
              <a:rPr lang="cs-CZ" sz="1700" dirty="0" smtClean="0"/>
              <a:t> </a:t>
            </a:r>
            <a:r>
              <a:rPr lang="nl-NL" sz="1700" dirty="0" smtClean="0"/>
              <a:t>gro</a:t>
            </a:r>
            <a:r>
              <a:rPr lang="cs-CZ" sz="1700" dirty="0" smtClean="0"/>
              <a:t>o</a:t>
            </a:r>
            <a:r>
              <a:rPr lang="nl-NL" sz="1700" dirty="0" smtClean="0"/>
              <a:t>t dee</a:t>
            </a:r>
            <a:r>
              <a:rPr lang="cs-CZ" sz="1700" dirty="0" smtClean="0"/>
              <a:t>l</a:t>
            </a:r>
            <a:r>
              <a:rPr lang="nl-NL" sz="1700" dirty="0" smtClean="0"/>
              <a:t> van Hongarije aan de Turken aan het feit dat Casimirs misdaad nooit werd gestraft.</a:t>
            </a:r>
            <a:endParaRPr lang="nl-NL" sz="1700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79512" y="404664"/>
            <a:ext cx="3240360" cy="792088"/>
          </a:xfrm>
        </p:spPr>
        <p:txBody>
          <a:bodyPr>
            <a:noAutofit/>
          </a:bodyPr>
          <a:lstStyle/>
          <a:p>
            <a:r>
              <a:rPr lang="nl-NL" sz="2800" dirty="0"/>
              <a:t>Historische </a:t>
            </a:r>
            <a:r>
              <a:rPr lang="nl-NL" sz="2800" dirty="0" smtClean="0"/>
              <a:t>achter</a:t>
            </a:r>
            <a:r>
              <a:rPr lang="cs-CZ" sz="2800" dirty="0" smtClean="0"/>
              <a:t>-</a:t>
            </a:r>
            <a:r>
              <a:rPr lang="nl-NL" sz="2800" dirty="0" smtClean="0"/>
              <a:t>grond </a:t>
            </a:r>
            <a:r>
              <a:rPr lang="nl-NL" sz="2800" dirty="0"/>
              <a:t>- </a:t>
            </a:r>
            <a:r>
              <a:rPr lang="cs-CZ" sz="2800" i="1" dirty="0" err="1" smtClean="0"/>
              <a:t>Lanseloet</a:t>
            </a:r>
            <a:endParaRPr lang="cs-CZ" sz="2800" dirty="0"/>
          </a:p>
        </p:txBody>
      </p:sp>
      <p:pic>
        <p:nvPicPr>
          <p:cNvPr id="4" name="obrázek 7" descr="http://mng.hu/data/tms/kepek/mutargyak/2/50/13/1463053603_FEO_607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404664"/>
            <a:ext cx="468052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ástupný symbol pro obsah 1"/>
          <p:cNvSpPr txBox="1">
            <a:spLocks/>
          </p:cNvSpPr>
          <p:nvPr/>
        </p:nvSpPr>
        <p:spPr>
          <a:xfrm>
            <a:off x="457200" y="1412776"/>
            <a:ext cx="2962672" cy="180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1700" dirty="0"/>
          </a:p>
        </p:txBody>
      </p:sp>
      <p:pic>
        <p:nvPicPr>
          <p:cNvPr id="1026" name="Picture 2" descr="https://upload.wikimedia.org/wikipedia/commons/b/b8/Zach_Felician_merenylet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1755739" cy="16642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3095137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203848" y="1556792"/>
            <a:ext cx="5544616" cy="4968552"/>
          </a:xfrm>
        </p:spPr>
        <p:txBody>
          <a:bodyPr>
            <a:normAutofit lnSpcReduction="10000"/>
          </a:bodyPr>
          <a:lstStyle/>
          <a:p>
            <a:r>
              <a:rPr lang="nl-BE" sz="2000" dirty="0" smtClean="0"/>
              <a:t>Totnogtoe  was er geen poging een historische achtergrond voor </a:t>
            </a:r>
            <a:r>
              <a:rPr lang="nl-BE" sz="2000" i="1" dirty="0" smtClean="0"/>
              <a:t>Gloriant</a:t>
            </a:r>
            <a:r>
              <a:rPr lang="nl-BE" sz="2000" dirty="0" smtClean="0"/>
              <a:t> te vinden. Toch is er een mogelijkheid.</a:t>
            </a:r>
          </a:p>
          <a:p>
            <a:r>
              <a:rPr lang="nl-BE" sz="2000" dirty="0" smtClean="0"/>
              <a:t>In 1353 trouwde Otto IV van Brunswijk-Grubenhagen (1320-1398) met Violante de Villagarut (1320-voor 1372), titulair koningin van Mallorca.</a:t>
            </a:r>
          </a:p>
          <a:p>
            <a:r>
              <a:rPr lang="nl-BE" sz="2000" dirty="0" smtClean="0"/>
              <a:t>Het historische paleis van Almudiana was de zetel van de laatste </a:t>
            </a:r>
            <a:r>
              <a:rPr lang="nl-BE" sz="2000" i="1" dirty="0" smtClean="0"/>
              <a:t>Vali</a:t>
            </a:r>
            <a:r>
              <a:rPr lang="nl-BE" sz="2000" dirty="0" smtClean="0"/>
              <a:t> Abu-Yahya Muhammad ibn Ali ibn Abi-Imran at Tinmalali († 1230), bekend als Abulehie.</a:t>
            </a:r>
            <a:br>
              <a:rPr lang="nl-BE" sz="2000" dirty="0" smtClean="0"/>
            </a:br>
            <a:r>
              <a:rPr lang="nl-BE" sz="2000" dirty="0" smtClean="0"/>
              <a:t>Brunswijk trouwde na de dood van zijn vrouw met Johanna I van Napels, weduwe van Andreas van Calabrië.</a:t>
            </a:r>
            <a:endParaRPr lang="cs-CZ" sz="2000" dirty="0" smtClean="0"/>
          </a:p>
          <a:p>
            <a:r>
              <a:rPr lang="nl-BE" sz="2000" dirty="0" smtClean="0"/>
              <a:t>Er lijkt dus een familierelatie tussen de protagonisten van alle spelen te zijn.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Historische achtergrond - </a:t>
            </a:r>
            <a:r>
              <a:rPr lang="cs-CZ" i="1" dirty="0" err="1" smtClean="0"/>
              <a:t>Gloriant</a:t>
            </a:r>
            <a:endParaRPr lang="cs-CZ" dirty="0"/>
          </a:p>
        </p:txBody>
      </p:sp>
      <p:pic>
        <p:nvPicPr>
          <p:cNvPr id="1026" name="Picture 2" descr="Royal Palace of La Almudaina | Mallorca Guide, Tourist Attractions, M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916832"/>
            <a:ext cx="2808312" cy="1927205"/>
          </a:xfrm>
          <a:prstGeom prst="rect">
            <a:avLst/>
          </a:prstGeom>
          <a:noFill/>
        </p:spPr>
      </p:pic>
      <p:pic>
        <p:nvPicPr>
          <p:cNvPr id="1028" name="Picture 4" descr="Post asedio de Madîna Mayûrc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221088"/>
            <a:ext cx="2845386" cy="15841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7294709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 cstate="print"/>
          <a:srcRect t="8001" b="275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lnění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5115</TotalTime>
  <Words>1270</Words>
  <Application>Microsoft Office PowerPoint</Application>
  <PresentationFormat>Předvádění na obrazovce (4:3)</PresentationFormat>
  <Paragraphs>121</Paragraphs>
  <Slides>11</Slides>
  <Notes>3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2" baseType="lpstr">
      <vt:lpstr>Vlnění</vt:lpstr>
      <vt:lpstr>De Abele Spelen en hun moglijke historische achtergrond</vt:lpstr>
      <vt:lpstr>Inleiding</vt:lpstr>
      <vt:lpstr>Oudste overlevering</vt:lpstr>
      <vt:lpstr>Volgorde</vt:lpstr>
      <vt:lpstr>Thematiek</vt:lpstr>
      <vt:lpstr>Historische achtergrond - Esmoreit</vt:lpstr>
      <vt:lpstr>Historische achter-grond - Lanseloet</vt:lpstr>
      <vt:lpstr>Historische achtergrond - Gloriant</vt:lpstr>
      <vt:lpstr>Snímek 9</vt:lpstr>
      <vt:lpstr>Snímek 10</vt:lpstr>
      <vt:lpstr>Ter afsluiting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Geschiedenis van de Nederlanden</dc:title>
  <dc:creator>Wilken</dc:creator>
  <cp:lastModifiedBy>Wilken</cp:lastModifiedBy>
  <cp:revision>314</cp:revision>
  <dcterms:created xsi:type="dcterms:W3CDTF">2015-10-03T19:40:47Z</dcterms:created>
  <dcterms:modified xsi:type="dcterms:W3CDTF">2020-11-11T19:56:13Z</dcterms:modified>
</cp:coreProperties>
</file>