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6" r:id="rId11"/>
    <p:sldId id="272" r:id="rId12"/>
    <p:sldId id="274" r:id="rId13"/>
    <p:sldId id="275" r:id="rId14"/>
    <p:sldId id="276" r:id="rId15"/>
    <p:sldId id="279" r:id="rId16"/>
    <p:sldId id="277" r:id="rId17"/>
    <p:sldId id="280" r:id="rId18"/>
    <p:sldId id="278" r:id="rId19"/>
    <p:sldId id="281" r:id="rId20"/>
    <p:sldId id="282" r:id="rId21"/>
    <p:sldId id="283" r:id="rId22"/>
    <p:sldId id="286" r:id="rId23"/>
    <p:sldId id="285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rousse.fr/dictionnaires/francais-monolingu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7210554" cy="1515533"/>
          </a:xfrm>
        </p:spPr>
        <p:txBody>
          <a:bodyPr/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en-GB" sz="2800" b="1" dirty="0" err="1" smtClean="0">
                <a:solidFill>
                  <a:srgbClr val="C00000"/>
                </a:solidFill>
              </a:rPr>
              <a:t>Literaire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vertaling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als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didactisch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hulpmiddel</a:t>
            </a:r>
            <a:r>
              <a:rPr lang="en-GB" sz="2800" b="1" dirty="0">
                <a:solidFill>
                  <a:srgbClr val="C00000"/>
                </a:solidFill>
              </a:rPr>
              <a:t> in het </a:t>
            </a:r>
            <a:r>
              <a:rPr lang="en-GB" sz="2800" b="1" dirty="0" err="1">
                <a:solidFill>
                  <a:srgbClr val="C00000"/>
                </a:solidFill>
              </a:rPr>
              <a:t>vreemdetalenonderwijs</a:t>
            </a:r>
            <a:r>
              <a:rPr lang="en-GB" sz="2800" b="1" dirty="0">
                <a:solidFill>
                  <a:srgbClr val="C00000"/>
                </a:solidFill>
              </a:rPr>
              <a:t>? </a:t>
            </a:r>
            <a:r>
              <a:rPr lang="pl-PL" sz="2400" b="1" dirty="0" smtClean="0">
                <a:solidFill>
                  <a:srgbClr val="002060"/>
                </a:solidFill>
              </a:rPr>
              <a:t/>
            </a:r>
            <a:br>
              <a:rPr lang="pl-PL" sz="24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C</a:t>
            </a:r>
            <a:r>
              <a:rPr lang="en-GB" sz="2000" b="1" dirty="0" err="1" smtClean="0">
                <a:solidFill>
                  <a:srgbClr val="002060"/>
                </a:solidFill>
              </a:rPr>
              <a:t>asestudy</a:t>
            </a:r>
            <a:r>
              <a:rPr lang="en-GB" sz="2000" b="1" dirty="0">
                <a:solidFill>
                  <a:srgbClr val="002060"/>
                </a:solidFill>
              </a:rPr>
              <a:t>: </a:t>
            </a:r>
            <a:r>
              <a:rPr lang="pl-PL" sz="2000" b="1" i="1" dirty="0" smtClean="0">
                <a:solidFill>
                  <a:srgbClr val="002060"/>
                </a:solidFill>
              </a:rPr>
              <a:t>Przed sklepem jubilera </a:t>
            </a:r>
            <a:r>
              <a:rPr lang="en-GB" sz="2000" b="1" dirty="0" smtClean="0">
                <a:solidFill>
                  <a:srgbClr val="002060"/>
                </a:solidFill>
              </a:rPr>
              <a:t>in T2-vertalin</a:t>
            </a:r>
            <a:r>
              <a:rPr lang="pl-PL" sz="2000" b="1" dirty="0" smtClean="0">
                <a:solidFill>
                  <a:srgbClr val="002060"/>
                </a:solidFill>
              </a:rPr>
              <a:t>g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Dr hab. Muriel </a:t>
            </a:r>
            <a:r>
              <a:rPr lang="pl-PL" sz="1800" b="1" dirty="0" err="1" smtClean="0"/>
              <a:t>Waterlot</a:t>
            </a:r>
            <a:endParaRPr lang="pl-PL" sz="1800" b="1" dirty="0" smtClean="0"/>
          </a:p>
          <a:p>
            <a:r>
              <a:rPr lang="pl-PL" sz="1800" b="1" dirty="0" err="1" smtClean="0"/>
              <a:t>Dagen</a:t>
            </a:r>
            <a:r>
              <a:rPr lang="pl-PL" sz="1800" b="1" dirty="0" smtClean="0"/>
              <a:t> van het </a:t>
            </a:r>
            <a:r>
              <a:rPr lang="pl-PL" sz="1800" b="1" dirty="0" err="1" smtClean="0"/>
              <a:t>Nederlands</a:t>
            </a:r>
            <a:r>
              <a:rPr lang="pl-PL" sz="1800" b="1" dirty="0" smtClean="0"/>
              <a:t> 2020</a:t>
            </a:r>
          </a:p>
          <a:p>
            <a:r>
              <a:rPr lang="pl-PL" sz="1800" b="1" dirty="0" smtClean="0"/>
              <a:t>KUL Lublin</a:t>
            </a: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36765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7030A0"/>
                </a:solidFill>
              </a:rPr>
              <a:t>Onderzoeksinstrument</a:t>
            </a:r>
            <a:r>
              <a:rPr lang="pl-PL" b="1" i="1" dirty="0" smtClean="0">
                <a:solidFill>
                  <a:srgbClr val="7030A0"/>
                </a:solidFill>
              </a:rPr>
              <a:t>?</a:t>
            </a:r>
            <a:endParaRPr lang="pl-PL" b="1" i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6062821" cy="3310128"/>
          </a:xfrm>
        </p:spPr>
        <p:txBody>
          <a:bodyPr/>
          <a:lstStyle/>
          <a:p>
            <a:r>
              <a:rPr lang="pl-PL" dirty="0" err="1"/>
              <a:t>T</a:t>
            </a:r>
            <a:r>
              <a:rPr lang="en-GB" dirty="0" err="1" smtClean="0"/>
              <a:t>axonomie</a:t>
            </a:r>
            <a:r>
              <a:rPr lang="en-GB" dirty="0" smtClean="0"/>
              <a:t> </a:t>
            </a:r>
            <a:r>
              <a:rPr lang="en-GB" dirty="0"/>
              <a:t>van </a:t>
            </a:r>
            <a:r>
              <a:rPr lang="en-GB" dirty="0" err="1"/>
              <a:t>vertaalstrategieen</a:t>
            </a:r>
            <a:r>
              <a:rPr lang="en-GB" dirty="0"/>
              <a:t> van </a:t>
            </a:r>
            <a:r>
              <a:rPr lang="en-GB" b="1" dirty="0"/>
              <a:t>Andrew </a:t>
            </a:r>
            <a:r>
              <a:rPr lang="en-GB" b="1" dirty="0" smtClean="0"/>
              <a:t>Chesterman</a:t>
            </a:r>
            <a:r>
              <a:rPr lang="pl-PL" b="1" dirty="0" smtClean="0"/>
              <a:t> </a:t>
            </a:r>
            <a:r>
              <a:rPr lang="pl-PL" dirty="0" smtClean="0"/>
              <a:t>(2000): </a:t>
            </a:r>
          </a:p>
          <a:p>
            <a:r>
              <a:rPr lang="pl-PL" dirty="0" smtClean="0"/>
              <a:t>30 </a:t>
            </a:r>
            <a:r>
              <a:rPr lang="en-GB" dirty="0" err="1" smtClean="0"/>
              <a:t>vertaalstrategieen</a:t>
            </a:r>
            <a:r>
              <a:rPr lang="pl-PL" dirty="0" smtClean="0"/>
              <a:t>: </a:t>
            </a:r>
            <a:r>
              <a:rPr lang="en-GB" dirty="0" err="1" smtClean="0"/>
              <a:t>drie</a:t>
            </a:r>
            <a:r>
              <a:rPr lang="en-GB" dirty="0" smtClean="0"/>
              <a:t> </a:t>
            </a:r>
            <a:r>
              <a:rPr lang="en-GB" dirty="0" err="1"/>
              <a:t>categorieen</a:t>
            </a:r>
            <a:r>
              <a:rPr lang="en-GB" dirty="0"/>
              <a:t>: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en-GB" dirty="0" smtClean="0"/>
              <a:t>1</a:t>
            </a:r>
            <a:r>
              <a:rPr lang="en-GB" dirty="0"/>
              <a:t>. </a:t>
            </a:r>
            <a:r>
              <a:rPr lang="en-GB" i="1" dirty="0" err="1"/>
              <a:t>syntactische</a:t>
            </a:r>
            <a:r>
              <a:rPr lang="en-GB" dirty="0"/>
              <a:t> </a:t>
            </a:r>
            <a:r>
              <a:rPr lang="pl-PL" dirty="0" smtClean="0"/>
              <a:t>of</a:t>
            </a:r>
            <a:r>
              <a:rPr lang="en-GB" dirty="0" smtClean="0"/>
              <a:t> </a:t>
            </a:r>
            <a:r>
              <a:rPr lang="en-GB" i="1" dirty="0" err="1" smtClean="0"/>
              <a:t>grammaticale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en-GB" dirty="0" smtClean="0"/>
              <a:t>2</a:t>
            </a:r>
            <a:r>
              <a:rPr lang="en-GB" dirty="0"/>
              <a:t>. </a:t>
            </a:r>
            <a:r>
              <a:rPr lang="en-GB" i="1" dirty="0" err="1"/>
              <a:t>semantische</a:t>
            </a:r>
            <a:r>
              <a:rPr lang="en-GB" i="1" dirty="0"/>
              <a:t> </a:t>
            </a:r>
            <a:endParaRPr lang="pl-PL" i="1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en-GB" dirty="0" smtClean="0"/>
              <a:t>3</a:t>
            </a:r>
            <a:r>
              <a:rPr lang="en-GB" dirty="0"/>
              <a:t>. </a:t>
            </a:r>
            <a:r>
              <a:rPr lang="en-GB" i="1" dirty="0" err="1" smtClean="0"/>
              <a:t>pragmatische</a:t>
            </a:r>
            <a:endParaRPr lang="pl-PL" i="1" dirty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69" y="2450910"/>
            <a:ext cx="3392075" cy="3309937"/>
          </a:xfrm>
        </p:spPr>
      </p:pic>
    </p:spTree>
    <p:extLst>
      <p:ext uri="{BB962C8B-B14F-4D97-AF65-F5344CB8AC3E}">
        <p14:creationId xmlns:p14="http://schemas.microsoft.com/office/powerpoint/2010/main" val="348759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12" y="475488"/>
            <a:ext cx="4315968" cy="59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7030A0"/>
                </a:solidFill>
              </a:rPr>
              <a:t>De </a:t>
            </a:r>
            <a:r>
              <a:rPr lang="pl-PL" b="1" i="1" dirty="0" err="1" smtClean="0">
                <a:solidFill>
                  <a:srgbClr val="7030A0"/>
                </a:solidFill>
              </a:rPr>
              <a:t>analyse</a:t>
            </a:r>
            <a:r>
              <a:rPr lang="pl-PL" b="1" i="1" dirty="0" smtClean="0">
                <a:solidFill>
                  <a:srgbClr val="7030A0"/>
                </a:solidFill>
              </a:rPr>
              <a:t> </a:t>
            </a:r>
            <a:r>
              <a:rPr lang="pl-PL" b="1" i="1" dirty="0" err="1" smtClean="0">
                <a:solidFill>
                  <a:srgbClr val="7030A0"/>
                </a:solidFill>
              </a:rPr>
              <a:t>zelf</a:t>
            </a:r>
            <a:endParaRPr lang="pl-PL" b="1" i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824729" cy="3310128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 smtClean="0"/>
              <a:t>Wanneer</a:t>
            </a:r>
            <a:r>
              <a:rPr lang="pl-PL" dirty="0" smtClean="0"/>
              <a:t>? </a:t>
            </a:r>
            <a:r>
              <a:rPr lang="pl-PL" b="1" dirty="0" smtClean="0"/>
              <a:t>2018-19</a:t>
            </a:r>
          </a:p>
          <a:p>
            <a:r>
              <a:rPr lang="pl-PL" dirty="0" smtClean="0"/>
              <a:t>Wie? </a:t>
            </a:r>
            <a:r>
              <a:rPr lang="pl-PL" b="1" dirty="0"/>
              <a:t>M</a:t>
            </a:r>
            <a:r>
              <a:rPr lang="en-GB" b="1" dirty="0" err="1" smtClean="0"/>
              <a:t>asterstudenten</a:t>
            </a:r>
            <a:r>
              <a:rPr lang="en-GB" b="1" dirty="0" smtClean="0"/>
              <a:t> </a:t>
            </a:r>
            <a:r>
              <a:rPr lang="en-GB" b="1" dirty="0" err="1"/>
              <a:t>neerlandistiek</a:t>
            </a:r>
            <a:r>
              <a:rPr lang="en-GB" b="1" dirty="0"/>
              <a:t> (</a:t>
            </a:r>
            <a:r>
              <a:rPr lang="en-GB" b="1" dirty="0" err="1"/>
              <a:t>niveau</a:t>
            </a:r>
            <a:r>
              <a:rPr lang="en-GB" b="1" dirty="0"/>
              <a:t> B2-C1) </a:t>
            </a:r>
            <a:endParaRPr lang="pl-PL" b="1" dirty="0" smtClean="0"/>
          </a:p>
          <a:p>
            <a:r>
              <a:rPr lang="pl-PL" dirty="0" smtClean="0"/>
              <a:t>Wat? </a:t>
            </a:r>
            <a:r>
              <a:rPr lang="pl-PL" b="1" dirty="0" err="1" smtClean="0"/>
              <a:t>Frequentieanalyse</a:t>
            </a:r>
            <a:r>
              <a:rPr lang="pl-PL" dirty="0" smtClean="0"/>
              <a:t> van</a:t>
            </a:r>
            <a:r>
              <a:rPr lang="en-GB" dirty="0" smtClean="0"/>
              <a:t> </a:t>
            </a:r>
            <a:r>
              <a:rPr lang="en-GB" dirty="0" err="1"/>
              <a:t>vertaalstrategieën</a:t>
            </a:r>
            <a:r>
              <a:rPr lang="en-GB" dirty="0"/>
              <a:t> </a:t>
            </a:r>
            <a:r>
              <a:rPr lang="en-GB" dirty="0" smtClean="0"/>
              <a:t>in </a:t>
            </a:r>
            <a:r>
              <a:rPr lang="en-GB" dirty="0"/>
              <a:t>de T2-vertaling </a:t>
            </a:r>
            <a:r>
              <a:rPr lang="en-GB" dirty="0" smtClean="0"/>
              <a:t>van </a:t>
            </a:r>
            <a:r>
              <a:rPr lang="en-GB" dirty="0"/>
              <a:t>‘De </a:t>
            </a:r>
            <a:r>
              <a:rPr lang="en-GB" dirty="0" err="1"/>
              <a:t>winkel</a:t>
            </a:r>
            <a:r>
              <a:rPr lang="en-GB" dirty="0"/>
              <a:t> van de </a:t>
            </a:r>
            <a:r>
              <a:rPr lang="en-GB" dirty="0" err="1"/>
              <a:t>juwelier</a:t>
            </a:r>
            <a:r>
              <a:rPr lang="en-GB" dirty="0" smtClean="0"/>
              <a:t>’</a:t>
            </a:r>
            <a:endParaRPr lang="pl-PL" dirty="0"/>
          </a:p>
          <a:p>
            <a:r>
              <a:rPr lang="pl-PL" dirty="0" err="1" smtClean="0"/>
              <a:t>Hoe</a:t>
            </a:r>
            <a:r>
              <a:rPr lang="pl-PL" dirty="0" smtClean="0"/>
              <a:t>? </a:t>
            </a:r>
            <a:r>
              <a:rPr lang="pl-PL" b="1" dirty="0" err="1" smtClean="0"/>
              <a:t>Taxonomie</a:t>
            </a:r>
            <a:r>
              <a:rPr lang="pl-PL" b="1" dirty="0" smtClean="0"/>
              <a:t> </a:t>
            </a:r>
            <a:r>
              <a:rPr lang="en-GB" b="1" dirty="0" smtClean="0"/>
              <a:t>van </a:t>
            </a:r>
            <a:r>
              <a:rPr lang="en-GB" b="1" dirty="0"/>
              <a:t>Chesterman.</a:t>
            </a:r>
            <a:endParaRPr lang="pl-PL" b="1" dirty="0"/>
          </a:p>
          <a:p>
            <a:pPr lvl="1"/>
            <a:r>
              <a:rPr lang="pl-PL" b="1" dirty="0" err="1"/>
              <a:t>T</a:t>
            </a:r>
            <a:r>
              <a:rPr lang="pl-PL" b="1" dirty="0" err="1" smtClean="0"/>
              <a:t>ellingen</a:t>
            </a:r>
            <a:r>
              <a:rPr lang="pl-PL" dirty="0" smtClean="0"/>
              <a:t> </a:t>
            </a:r>
            <a:r>
              <a:rPr lang="en-GB" dirty="0" smtClean="0"/>
              <a:t>per </a:t>
            </a:r>
            <a:r>
              <a:rPr lang="en-GB" dirty="0" err="1"/>
              <a:t>categorie</a:t>
            </a:r>
            <a:r>
              <a:rPr lang="en-GB" dirty="0"/>
              <a:t> </a:t>
            </a:r>
            <a:r>
              <a:rPr lang="pl-PL" dirty="0" smtClean="0"/>
              <a:t>+ </a:t>
            </a:r>
            <a:r>
              <a:rPr lang="pl-PL" b="1" dirty="0" err="1" smtClean="0"/>
              <a:t>percentageberekening</a:t>
            </a:r>
            <a:endParaRPr lang="pl-PL" b="1" dirty="0" smtClean="0"/>
          </a:p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8" y="2883588"/>
            <a:ext cx="4050792" cy="2389716"/>
          </a:xfrm>
        </p:spPr>
      </p:pic>
    </p:spTree>
    <p:extLst>
      <p:ext uri="{BB962C8B-B14F-4D97-AF65-F5344CB8AC3E}">
        <p14:creationId xmlns:p14="http://schemas.microsoft.com/office/powerpoint/2010/main" val="39723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7030A0"/>
                </a:solidFill>
              </a:rPr>
              <a:t>Onderzoeksresultaten</a:t>
            </a:r>
            <a:endParaRPr lang="pl-PL" b="1" i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chemeClr val="tx1"/>
                </a:solidFill>
              </a:rPr>
              <a:t>Grammaticale</a:t>
            </a:r>
            <a:r>
              <a:rPr lang="pl-PL" b="1" i="1" dirty="0" smtClean="0">
                <a:solidFill>
                  <a:schemeClr val="tx1"/>
                </a:solidFill>
              </a:rPr>
              <a:t> </a:t>
            </a:r>
            <a:r>
              <a:rPr lang="pl-PL" b="1" i="1" dirty="0" err="1" smtClean="0">
                <a:solidFill>
                  <a:schemeClr val="tx1"/>
                </a:solidFill>
              </a:rPr>
              <a:t>strategieën</a:t>
            </a:r>
            <a:endParaRPr lang="pl-PL" b="1" i="1" dirty="0" smtClean="0">
              <a:solidFill>
                <a:schemeClr val="tx1"/>
              </a:solidFill>
            </a:endParaRPr>
          </a:p>
          <a:p>
            <a:r>
              <a:rPr lang="pl-PL" b="1" i="1" dirty="0" err="1" smtClean="0">
                <a:solidFill>
                  <a:schemeClr val="tx1"/>
                </a:solidFill>
              </a:rPr>
              <a:t>Semantische</a:t>
            </a:r>
            <a:r>
              <a:rPr lang="pl-PL" b="1" i="1" dirty="0" smtClean="0">
                <a:solidFill>
                  <a:schemeClr val="tx1"/>
                </a:solidFill>
              </a:rPr>
              <a:t> </a:t>
            </a:r>
            <a:r>
              <a:rPr lang="pl-PL" b="1" i="1" dirty="0" err="1" smtClean="0">
                <a:solidFill>
                  <a:schemeClr val="tx1"/>
                </a:solidFill>
              </a:rPr>
              <a:t>strategieën</a:t>
            </a:r>
            <a:r>
              <a:rPr lang="pl-PL" b="1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pl-PL" b="1" i="1" dirty="0" err="1" smtClean="0">
                <a:solidFill>
                  <a:schemeClr val="tx1"/>
                </a:solidFill>
              </a:rPr>
              <a:t>Syntactische</a:t>
            </a:r>
            <a:r>
              <a:rPr lang="pl-PL" b="1" i="1" dirty="0" smtClean="0">
                <a:solidFill>
                  <a:schemeClr val="tx1"/>
                </a:solidFill>
              </a:rPr>
              <a:t> </a:t>
            </a:r>
            <a:r>
              <a:rPr lang="pl-PL" b="1" i="1" dirty="0" err="1" smtClean="0">
                <a:solidFill>
                  <a:schemeClr val="tx1"/>
                </a:solidFill>
              </a:rPr>
              <a:t>strategieën</a:t>
            </a:r>
            <a:endParaRPr lang="pl-PL" b="1" i="1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40" y="2463218"/>
            <a:ext cx="4088676" cy="3407230"/>
          </a:xfrm>
        </p:spPr>
      </p:pic>
    </p:spTree>
    <p:extLst>
      <p:ext uri="{BB962C8B-B14F-4D97-AF65-F5344CB8AC3E}">
        <p14:creationId xmlns:p14="http://schemas.microsoft.com/office/powerpoint/2010/main" val="421039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en-GB" sz="3600" b="1" dirty="0" smtClean="0">
                <a:solidFill>
                  <a:srgbClr val="002060"/>
                </a:solidFill>
              </a:rPr>
              <a:t>Totaal </a:t>
            </a:r>
            <a:r>
              <a:rPr lang="en-GB" sz="3600" b="1" dirty="0">
                <a:solidFill>
                  <a:srgbClr val="002060"/>
                </a:solidFill>
              </a:rPr>
              <a:t>G-</a:t>
            </a:r>
            <a:r>
              <a:rPr lang="en-GB" sz="3600" b="1" dirty="0" err="1">
                <a:solidFill>
                  <a:srgbClr val="002060"/>
                </a:solidFill>
              </a:rPr>
              <a:t>vertaalstrategieën</a:t>
            </a:r>
            <a:r>
              <a:rPr lang="en-GB" sz="3600" b="1" dirty="0">
                <a:solidFill>
                  <a:srgbClr val="002060"/>
                </a:solidFill>
              </a:rPr>
              <a:t> in </a:t>
            </a:r>
            <a:r>
              <a:rPr lang="en-GB" sz="3600" b="1" dirty="0" smtClean="0">
                <a:solidFill>
                  <a:srgbClr val="002060"/>
                </a:solidFill>
              </a:rPr>
              <a:t>T2-vertaling</a:t>
            </a:r>
            <a:r>
              <a:rPr lang="pl-PL" sz="3600" b="1" dirty="0" smtClean="0">
                <a:solidFill>
                  <a:srgbClr val="002060"/>
                </a:solidFill>
              </a:rPr>
              <a:t>en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>
                <a:solidFill>
                  <a:srgbClr val="002060"/>
                </a:solidFill>
              </a:rPr>
              <a:t>MA-</a:t>
            </a:r>
            <a:r>
              <a:rPr lang="en-GB" sz="3600" b="1" dirty="0" err="1">
                <a:solidFill>
                  <a:srgbClr val="002060"/>
                </a:solidFill>
              </a:rPr>
              <a:t>studenten</a:t>
            </a:r>
            <a:r>
              <a:rPr lang="en-GB" sz="3600" b="1" dirty="0">
                <a:solidFill>
                  <a:srgbClr val="002060"/>
                </a:solidFill>
              </a:rPr>
              <a:t> (in </a:t>
            </a:r>
            <a:r>
              <a:rPr lang="en-GB" sz="3600" b="1" dirty="0" err="1">
                <a:solidFill>
                  <a:srgbClr val="002060"/>
                </a:solidFill>
              </a:rPr>
              <a:t>aantal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en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percenten</a:t>
            </a:r>
            <a:r>
              <a:rPr lang="en-GB" sz="3600" b="1" dirty="0">
                <a:solidFill>
                  <a:srgbClr val="002060"/>
                </a:solidFill>
              </a:rPr>
              <a:t>)</a:t>
            </a:r>
            <a:r>
              <a:rPr lang="pl-PL" sz="3600" b="1" dirty="0">
                <a:solidFill>
                  <a:srgbClr val="002060"/>
                </a:solidFill>
              </a:rPr>
              <a:t/>
            </a:r>
            <a:br>
              <a:rPr lang="pl-PL" sz="3600" b="1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endParaRPr lang="pl-PL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211595"/>
              </p:ext>
            </p:extLst>
          </p:nvPr>
        </p:nvGraphicFramePr>
        <p:xfrm>
          <a:off x="2139696" y="2999231"/>
          <a:ext cx="7644384" cy="1261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1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1,3%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1,3%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79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002060"/>
                </a:solidFill>
              </a:rPr>
              <a:t>Voorbeeld</a:t>
            </a:r>
            <a:endParaRPr lang="pl-PL" b="1" i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b="1" dirty="0" err="1" smtClean="0"/>
              <a:t>Voorbeeld</a:t>
            </a:r>
            <a:r>
              <a:rPr lang="pl-PL" b="1" dirty="0" smtClean="0"/>
              <a:t>en</a:t>
            </a:r>
            <a:r>
              <a:rPr lang="en-GB" b="1" dirty="0" smtClean="0"/>
              <a:t> </a:t>
            </a:r>
            <a:r>
              <a:rPr lang="en-GB" b="1" dirty="0"/>
              <a:t>van </a:t>
            </a:r>
            <a:r>
              <a:rPr lang="en-GB" b="1" dirty="0" err="1"/>
              <a:t>een</a:t>
            </a:r>
            <a:r>
              <a:rPr lang="en-GB" b="1" dirty="0"/>
              <a:t> G1 – </a:t>
            </a:r>
            <a:r>
              <a:rPr lang="en-GB" b="1" dirty="0" err="1"/>
              <a:t>letterlijke</a:t>
            </a:r>
            <a:r>
              <a:rPr lang="en-GB" b="1" dirty="0"/>
              <a:t> </a:t>
            </a:r>
            <a:r>
              <a:rPr lang="en-GB" b="1" dirty="0" err="1"/>
              <a:t>vertaling</a:t>
            </a:r>
            <a:endParaRPr lang="pl-PL" b="1" dirty="0"/>
          </a:p>
          <a:p>
            <a:r>
              <a:rPr lang="en-GB" dirty="0"/>
              <a:t>	</a:t>
            </a:r>
            <a:r>
              <a:rPr lang="pl-PL" dirty="0"/>
              <a:t>Szukałam </a:t>
            </a:r>
            <a:r>
              <a:rPr lang="pl-PL" i="1" dirty="0"/>
              <a:t>wzrokiem</a:t>
            </a:r>
            <a:r>
              <a:rPr lang="pl-PL" dirty="0"/>
              <a:t> butów </a:t>
            </a:r>
            <a:r>
              <a:rPr lang="pl-PL" i="1" dirty="0"/>
              <a:t>z wysokim </a:t>
            </a:r>
            <a:r>
              <a:rPr lang="pl-PL" i="1" dirty="0" smtClean="0"/>
              <a:t>obcasem</a:t>
            </a:r>
            <a:r>
              <a:rPr lang="pl-PL" dirty="0" smtClean="0"/>
              <a:t>.</a:t>
            </a:r>
          </a:p>
          <a:p>
            <a:pPr lvl="1"/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zocht</a:t>
            </a:r>
            <a:r>
              <a:rPr lang="en-GB" dirty="0"/>
              <a:t> </a:t>
            </a:r>
            <a:r>
              <a:rPr lang="en-GB" i="1" dirty="0"/>
              <a:t>met </a:t>
            </a:r>
            <a:r>
              <a:rPr lang="en-GB" i="1" dirty="0" err="1"/>
              <a:t>mijn</a:t>
            </a:r>
            <a:r>
              <a:rPr lang="en-GB" i="1" dirty="0"/>
              <a:t> </a:t>
            </a:r>
            <a:r>
              <a:rPr lang="en-GB" i="1" dirty="0" err="1"/>
              <a:t>blik</a:t>
            </a:r>
            <a:r>
              <a:rPr lang="en-GB" i="1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schoenen</a:t>
            </a:r>
            <a:r>
              <a:rPr lang="en-GB" dirty="0"/>
              <a:t> met </a:t>
            </a:r>
            <a:r>
              <a:rPr lang="en-GB" dirty="0" err="1"/>
              <a:t>hoge</a:t>
            </a:r>
            <a:r>
              <a:rPr lang="en-GB" dirty="0"/>
              <a:t> </a:t>
            </a:r>
            <a:r>
              <a:rPr lang="en-GB" dirty="0" err="1"/>
              <a:t>hakken</a:t>
            </a:r>
            <a:r>
              <a:rPr lang="en-GB" dirty="0"/>
              <a:t>. </a:t>
            </a:r>
            <a:endParaRPr lang="pl-PL" dirty="0"/>
          </a:p>
          <a:p>
            <a:pPr lvl="1"/>
            <a:r>
              <a:rPr lang="pl-PL" dirty="0" err="1"/>
              <a:t>Ik</a:t>
            </a:r>
            <a:r>
              <a:rPr lang="pl-PL" dirty="0"/>
              <a:t> </a:t>
            </a:r>
            <a:r>
              <a:rPr lang="pl-PL" dirty="0" err="1"/>
              <a:t>zoch</a:t>
            </a:r>
            <a:r>
              <a:rPr lang="pl-PL" dirty="0"/>
              <a:t> met </a:t>
            </a:r>
            <a:r>
              <a:rPr lang="pl-PL" dirty="0" err="1"/>
              <a:t>mijn</a:t>
            </a:r>
            <a:r>
              <a:rPr lang="pl-PL" dirty="0"/>
              <a:t> blik </a:t>
            </a:r>
            <a:r>
              <a:rPr lang="pl-PL" dirty="0" err="1"/>
              <a:t>naar</a:t>
            </a:r>
            <a:r>
              <a:rPr lang="pl-PL" dirty="0"/>
              <a:t> </a:t>
            </a:r>
            <a:r>
              <a:rPr lang="pl-PL" dirty="0" err="1"/>
              <a:t>schoenen</a:t>
            </a:r>
            <a:r>
              <a:rPr lang="pl-PL" dirty="0"/>
              <a:t> </a:t>
            </a:r>
            <a:r>
              <a:rPr lang="pl-PL" i="1" dirty="0"/>
              <a:t>met </a:t>
            </a:r>
            <a:r>
              <a:rPr lang="pl-PL" i="1" dirty="0" err="1"/>
              <a:t>een</a:t>
            </a:r>
            <a:r>
              <a:rPr lang="pl-PL" i="1" dirty="0"/>
              <a:t> </a:t>
            </a:r>
            <a:r>
              <a:rPr lang="pl-PL" i="1" dirty="0" err="1"/>
              <a:t>hoge</a:t>
            </a:r>
            <a:r>
              <a:rPr lang="pl-PL" i="1" dirty="0"/>
              <a:t> </a:t>
            </a:r>
            <a:r>
              <a:rPr lang="pl-PL" i="1" dirty="0" smtClean="0"/>
              <a:t>hak.</a:t>
            </a:r>
            <a:endParaRPr lang="pl-PL" dirty="0" smtClean="0"/>
          </a:p>
          <a:p>
            <a:r>
              <a:rPr lang="pl-PL" dirty="0" smtClean="0"/>
              <a:t>Zapytałem o to prawie szeptem</a:t>
            </a:r>
          </a:p>
          <a:p>
            <a:pPr lvl="1"/>
            <a:r>
              <a:rPr lang="pl-PL" dirty="0" err="1" smtClean="0"/>
              <a:t>Ik</a:t>
            </a:r>
            <a:r>
              <a:rPr lang="pl-PL" dirty="0" smtClean="0"/>
              <a:t> </a:t>
            </a:r>
            <a:r>
              <a:rPr lang="pl-PL" dirty="0" err="1" smtClean="0"/>
              <a:t>vroeg</a:t>
            </a:r>
            <a:r>
              <a:rPr lang="pl-PL" dirty="0" smtClean="0"/>
              <a:t> </a:t>
            </a:r>
            <a:r>
              <a:rPr lang="pl-PL" dirty="0" err="1" smtClean="0"/>
              <a:t>ernaar</a:t>
            </a:r>
            <a:r>
              <a:rPr lang="pl-PL" dirty="0" smtClean="0"/>
              <a:t> </a:t>
            </a:r>
            <a:r>
              <a:rPr lang="pl-PL" dirty="0" err="1" smtClean="0"/>
              <a:t>bijna</a:t>
            </a:r>
            <a:r>
              <a:rPr lang="pl-PL" dirty="0" smtClean="0"/>
              <a:t> met </a:t>
            </a:r>
            <a:r>
              <a:rPr lang="pl-PL" dirty="0" err="1" smtClean="0"/>
              <a:t>een</a:t>
            </a:r>
            <a:r>
              <a:rPr lang="pl-PL" dirty="0" smtClean="0"/>
              <a:t> </a:t>
            </a:r>
            <a:r>
              <a:rPr lang="pl-PL" dirty="0" err="1" smtClean="0"/>
              <a:t>fluistering</a:t>
            </a:r>
            <a:r>
              <a:rPr lang="pl-PL" dirty="0" smtClean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9910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/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en-GB" sz="3600" b="1" dirty="0" smtClean="0">
                <a:solidFill>
                  <a:srgbClr val="002060"/>
                </a:solidFill>
              </a:rPr>
              <a:t>Totaal </a:t>
            </a:r>
            <a:r>
              <a:rPr lang="pl-PL" sz="3600" b="1" dirty="0" smtClean="0">
                <a:solidFill>
                  <a:srgbClr val="002060"/>
                </a:solidFill>
              </a:rPr>
              <a:t>S</a:t>
            </a:r>
            <a:r>
              <a:rPr lang="en-GB" sz="3600" b="1" dirty="0" smtClean="0">
                <a:solidFill>
                  <a:srgbClr val="002060"/>
                </a:solidFill>
              </a:rPr>
              <a:t>-</a:t>
            </a:r>
            <a:r>
              <a:rPr lang="en-GB" sz="3600" b="1" dirty="0" err="1" smtClean="0">
                <a:solidFill>
                  <a:srgbClr val="002060"/>
                </a:solidFill>
              </a:rPr>
              <a:t>vertaalstrategieën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>
                <a:solidFill>
                  <a:srgbClr val="002060"/>
                </a:solidFill>
              </a:rPr>
              <a:t>in T2-vertaling</a:t>
            </a:r>
            <a:r>
              <a:rPr lang="pl-PL" sz="3600" b="1" dirty="0">
                <a:solidFill>
                  <a:srgbClr val="002060"/>
                </a:solidFill>
              </a:rPr>
              <a:t>en</a:t>
            </a:r>
            <a:r>
              <a:rPr lang="en-GB" sz="3600" b="1" dirty="0">
                <a:solidFill>
                  <a:srgbClr val="002060"/>
                </a:solidFill>
              </a:rPr>
              <a:t> MA-</a:t>
            </a:r>
            <a:r>
              <a:rPr lang="en-GB" sz="3600" b="1" dirty="0" err="1">
                <a:solidFill>
                  <a:srgbClr val="002060"/>
                </a:solidFill>
              </a:rPr>
              <a:t>studenten</a:t>
            </a:r>
            <a:r>
              <a:rPr lang="en-GB" sz="3600" b="1" dirty="0">
                <a:solidFill>
                  <a:srgbClr val="002060"/>
                </a:solidFill>
              </a:rPr>
              <a:t> (in </a:t>
            </a:r>
            <a:r>
              <a:rPr lang="en-GB" sz="3600" b="1" dirty="0" err="1">
                <a:solidFill>
                  <a:srgbClr val="002060"/>
                </a:solidFill>
              </a:rPr>
              <a:t>aantal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en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percenten</a:t>
            </a:r>
            <a:r>
              <a:rPr lang="en-GB" sz="3600" b="1" dirty="0">
                <a:solidFill>
                  <a:srgbClr val="002060"/>
                </a:solidFill>
              </a:rPr>
              <a:t>)</a:t>
            </a:r>
            <a:r>
              <a:rPr lang="pl-PL" sz="3600" b="1" dirty="0">
                <a:solidFill>
                  <a:srgbClr val="002060"/>
                </a:solidFill>
              </a:rPr>
              <a:t/>
            </a:r>
            <a:br>
              <a:rPr lang="pl-PL" sz="3600" b="1" dirty="0">
                <a:solidFill>
                  <a:srgbClr val="002060"/>
                </a:solidFill>
              </a:rPr>
            </a:br>
            <a:endParaRPr lang="pl-PL" sz="3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60958"/>
              </p:ext>
            </p:extLst>
          </p:nvPr>
        </p:nvGraphicFramePr>
        <p:xfrm>
          <a:off x="2139696" y="3017521"/>
          <a:ext cx="8494776" cy="1325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1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0,6%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1,3%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21,3%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676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002060"/>
                </a:solidFill>
              </a:rPr>
              <a:t>Voorbeeld</a:t>
            </a:r>
            <a:endParaRPr lang="pl-PL" b="1" i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 smtClean="0"/>
              <a:t>Voorbeeld</a:t>
            </a:r>
            <a:r>
              <a:rPr lang="en-GB" b="1" dirty="0" smtClean="0"/>
              <a:t> </a:t>
            </a:r>
            <a:r>
              <a:rPr lang="en-GB" b="1" dirty="0"/>
              <a:t>van </a:t>
            </a:r>
            <a:r>
              <a:rPr lang="pl-PL" b="1" dirty="0" err="1" smtClean="0"/>
              <a:t>een</a:t>
            </a:r>
            <a:r>
              <a:rPr lang="pl-PL" b="1" dirty="0" smtClean="0"/>
              <a:t> </a:t>
            </a:r>
            <a:r>
              <a:rPr lang="en-GB" b="1" dirty="0" smtClean="0"/>
              <a:t>S8-strategie </a:t>
            </a:r>
            <a:r>
              <a:rPr lang="en-GB" b="1" dirty="0"/>
              <a:t>– </a:t>
            </a:r>
            <a:r>
              <a:rPr lang="en-GB" b="1" dirty="0" err="1"/>
              <a:t>parafrase</a:t>
            </a:r>
            <a:r>
              <a:rPr lang="en-GB" b="1" dirty="0" smtClean="0"/>
              <a:t>:</a:t>
            </a:r>
            <a:r>
              <a:rPr lang="pl-PL" b="1" dirty="0"/>
              <a:t> </a:t>
            </a:r>
          </a:p>
          <a:p>
            <a:r>
              <a:rPr lang="pl-PL" dirty="0"/>
              <a:t>	(...) lecz najbardziej wodziłam wzrokiem</a:t>
            </a:r>
          </a:p>
          <a:p>
            <a:r>
              <a:rPr lang="pl-PL" dirty="0"/>
              <a:t>	za butami na wysokim obcasie. </a:t>
            </a:r>
            <a:r>
              <a:rPr lang="en-GB" dirty="0"/>
              <a:t>(p.6)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en-GB" dirty="0"/>
              <a:t>	</a:t>
            </a:r>
            <a:r>
              <a:rPr lang="pl-PL" dirty="0" smtClean="0"/>
              <a:t>(…) </a:t>
            </a:r>
            <a:r>
              <a:rPr lang="en-GB" dirty="0" smtClean="0"/>
              <a:t>maar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zocht</a:t>
            </a:r>
            <a:r>
              <a:rPr lang="en-GB" dirty="0"/>
              <a:t> </a:t>
            </a:r>
            <a:r>
              <a:rPr lang="en-GB" dirty="0" err="1"/>
              <a:t>vooral</a:t>
            </a:r>
            <a:endParaRPr lang="pl-PL" dirty="0"/>
          </a:p>
          <a:p>
            <a:r>
              <a:rPr lang="en-GB" dirty="0"/>
              <a:t>	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hoge</a:t>
            </a:r>
            <a:r>
              <a:rPr lang="en-GB" dirty="0"/>
              <a:t> </a:t>
            </a:r>
            <a:r>
              <a:rPr lang="en-GB" dirty="0" err="1"/>
              <a:t>hakken</a:t>
            </a:r>
            <a:r>
              <a:rPr lang="en-GB" dirty="0"/>
              <a:t>. [RK]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2389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Totaal </a:t>
            </a:r>
            <a:r>
              <a:rPr lang="pl-PL" sz="3600" b="1" dirty="0" smtClean="0">
                <a:solidFill>
                  <a:srgbClr val="002060"/>
                </a:solidFill>
              </a:rPr>
              <a:t>P</a:t>
            </a:r>
            <a:r>
              <a:rPr lang="en-GB" sz="3600" b="1" dirty="0" smtClean="0">
                <a:solidFill>
                  <a:srgbClr val="002060"/>
                </a:solidFill>
              </a:rPr>
              <a:t>-</a:t>
            </a:r>
            <a:r>
              <a:rPr lang="en-GB" sz="3600" b="1" dirty="0" err="1" smtClean="0">
                <a:solidFill>
                  <a:srgbClr val="002060"/>
                </a:solidFill>
              </a:rPr>
              <a:t>vertaalstrategieën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>
                <a:solidFill>
                  <a:srgbClr val="002060"/>
                </a:solidFill>
              </a:rPr>
              <a:t>in T2-vertaling</a:t>
            </a:r>
            <a:r>
              <a:rPr lang="pl-PL" sz="3600" b="1" dirty="0">
                <a:solidFill>
                  <a:srgbClr val="002060"/>
                </a:solidFill>
              </a:rPr>
              <a:t>en</a:t>
            </a:r>
            <a:r>
              <a:rPr lang="en-GB" sz="3600" b="1" dirty="0">
                <a:solidFill>
                  <a:srgbClr val="002060"/>
                </a:solidFill>
              </a:rPr>
              <a:t> MA-</a:t>
            </a:r>
            <a:r>
              <a:rPr lang="en-GB" sz="3600" b="1" dirty="0" err="1">
                <a:solidFill>
                  <a:srgbClr val="002060"/>
                </a:solidFill>
              </a:rPr>
              <a:t>studenten</a:t>
            </a:r>
            <a:r>
              <a:rPr lang="en-GB" sz="3600" b="1" dirty="0">
                <a:solidFill>
                  <a:srgbClr val="002060"/>
                </a:solidFill>
              </a:rPr>
              <a:t> (in </a:t>
            </a:r>
            <a:r>
              <a:rPr lang="en-GB" sz="3600" b="1" dirty="0" err="1">
                <a:solidFill>
                  <a:srgbClr val="002060"/>
                </a:solidFill>
              </a:rPr>
              <a:t>aantal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en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percenten</a:t>
            </a:r>
            <a:r>
              <a:rPr lang="en-GB" sz="3600" b="1" dirty="0">
                <a:solidFill>
                  <a:srgbClr val="002060"/>
                </a:solidFill>
              </a:rPr>
              <a:t>)</a:t>
            </a:r>
            <a:r>
              <a:rPr lang="pl-PL" sz="3600" b="1" dirty="0">
                <a:solidFill>
                  <a:srgbClr val="002060"/>
                </a:solidFill>
              </a:rPr>
              <a:t/>
            </a:r>
            <a:br>
              <a:rPr lang="pl-PL" sz="3600" b="1" dirty="0">
                <a:solidFill>
                  <a:srgbClr val="002060"/>
                </a:solidFill>
              </a:rPr>
            </a:br>
            <a:endParaRPr lang="pl-PL" sz="3600" b="1" i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279591"/>
              </p:ext>
            </p:extLst>
          </p:nvPr>
        </p:nvGraphicFramePr>
        <p:xfrm>
          <a:off x="2378964" y="2843784"/>
          <a:ext cx="7434072" cy="1395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P10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2,6%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2,6%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3,3%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47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002060"/>
                </a:solidFill>
              </a:rPr>
              <a:t>Voorbeeld</a:t>
            </a:r>
            <a:endParaRPr lang="pl-PL" b="1" i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/>
              <a:t>Voorbeeld</a:t>
            </a:r>
            <a:r>
              <a:rPr lang="en-GB" b="1" dirty="0"/>
              <a:t> van </a:t>
            </a:r>
            <a:r>
              <a:rPr lang="en-GB" b="1" dirty="0" err="1"/>
              <a:t>een</a:t>
            </a:r>
            <a:r>
              <a:rPr lang="en-GB" b="1" dirty="0"/>
              <a:t> P2 </a:t>
            </a:r>
            <a:r>
              <a:rPr lang="en-GB" b="1" dirty="0" err="1"/>
              <a:t>gecombineerd</a:t>
            </a:r>
            <a:r>
              <a:rPr lang="en-GB" b="1" dirty="0"/>
              <a:t> met </a:t>
            </a:r>
            <a:r>
              <a:rPr lang="en-GB" b="1" dirty="0" err="1"/>
              <a:t>een</a:t>
            </a:r>
            <a:r>
              <a:rPr lang="en-GB" b="1" dirty="0"/>
              <a:t> P3:</a:t>
            </a:r>
            <a:endParaRPr lang="pl-PL" b="1" dirty="0"/>
          </a:p>
          <a:p>
            <a:r>
              <a:rPr lang="pl-PL" dirty="0"/>
              <a:t>- a więc </a:t>
            </a:r>
            <a:r>
              <a:rPr lang="pl-PL" b="1" dirty="0"/>
              <a:t>jednak</a:t>
            </a:r>
            <a:r>
              <a:rPr lang="pl-PL" dirty="0"/>
              <a:t> myślałam o Andrzeju,</a:t>
            </a:r>
          </a:p>
          <a:p>
            <a:r>
              <a:rPr lang="pl-PL" dirty="0"/>
              <a:t>o Andrzeju i o sobie samej</a:t>
            </a:r>
          </a:p>
          <a:p>
            <a:endParaRPr lang="pl-PL" dirty="0"/>
          </a:p>
          <a:p>
            <a:r>
              <a:rPr lang="pl-PL" dirty="0"/>
              <a:t>- </a:t>
            </a:r>
            <a:r>
              <a:rPr lang="pl-PL" b="1" dirty="0" err="1"/>
              <a:t>dus</a:t>
            </a:r>
            <a:r>
              <a:rPr lang="pl-PL" dirty="0"/>
              <a:t> </a:t>
            </a:r>
            <a:r>
              <a:rPr lang="pl-PL" dirty="0" err="1"/>
              <a:t>ik</a:t>
            </a:r>
            <a:r>
              <a:rPr lang="pl-PL" dirty="0"/>
              <a:t> </a:t>
            </a:r>
            <a:r>
              <a:rPr lang="pl-PL" dirty="0" err="1"/>
              <a:t>dacht</a:t>
            </a:r>
            <a:r>
              <a:rPr lang="pl-PL" dirty="0"/>
              <a:t> </a:t>
            </a:r>
            <a:r>
              <a:rPr lang="pl-PL" dirty="0" err="1"/>
              <a:t>aan</a:t>
            </a:r>
            <a:r>
              <a:rPr lang="pl-PL" dirty="0"/>
              <a:t> Andrzej,</a:t>
            </a:r>
          </a:p>
          <a:p>
            <a:r>
              <a:rPr lang="fr-FR" dirty="0"/>
              <a:t>aan ons </a:t>
            </a:r>
            <a:r>
              <a:rPr lang="fr-FR" b="1" dirty="0" smtClean="0"/>
              <a:t>beiden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797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ERK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486400" cy="3310128"/>
          </a:xfrm>
        </p:spPr>
        <p:txBody>
          <a:bodyPr/>
          <a:lstStyle/>
          <a:p>
            <a:r>
              <a:rPr lang="en-GB" dirty="0" smtClean="0"/>
              <a:t>2001</a:t>
            </a:r>
            <a:r>
              <a:rPr lang="pl-PL" dirty="0" smtClean="0"/>
              <a:t>:</a:t>
            </a:r>
            <a:r>
              <a:rPr lang="en-GB" dirty="0" smtClean="0"/>
              <a:t> </a:t>
            </a:r>
            <a:r>
              <a:rPr lang="en-GB" dirty="0"/>
              <a:t>het ERK </a:t>
            </a:r>
            <a:r>
              <a:rPr lang="pl-PL" dirty="0" err="1" smtClean="0"/>
              <a:t>introduceert</a:t>
            </a:r>
            <a:r>
              <a:rPr lang="pl-PL" dirty="0" smtClean="0"/>
              <a:t> </a:t>
            </a:r>
            <a:r>
              <a:rPr lang="en-GB" dirty="0" smtClean="0"/>
              <a:t>het </a:t>
            </a:r>
            <a:r>
              <a:rPr lang="en-GB" dirty="0" err="1"/>
              <a:t>vertalen</a:t>
            </a:r>
            <a:r>
              <a:rPr lang="en-GB" dirty="0"/>
              <a:t> </a:t>
            </a:r>
            <a:r>
              <a:rPr lang="en-GB" dirty="0" err="1"/>
              <a:t>onder</a:t>
            </a:r>
            <a:r>
              <a:rPr lang="en-GB" dirty="0"/>
              <a:t> de </a:t>
            </a:r>
            <a:r>
              <a:rPr lang="en-GB" dirty="0" err="1"/>
              <a:t>benaming</a:t>
            </a:r>
            <a:r>
              <a:rPr lang="en-GB" dirty="0"/>
              <a:t>  </a:t>
            </a:r>
            <a:r>
              <a:rPr lang="en-GB" b="1" dirty="0"/>
              <a:t>‘</a:t>
            </a:r>
            <a:r>
              <a:rPr lang="en-GB" b="1" dirty="0" err="1"/>
              <a:t>bemiddeling</a:t>
            </a:r>
            <a:r>
              <a:rPr lang="en-GB" b="1" dirty="0"/>
              <a:t>’</a:t>
            </a:r>
            <a:r>
              <a:rPr lang="en-GB" dirty="0"/>
              <a:t>.</a:t>
            </a:r>
            <a:r>
              <a:rPr lang="nl-NL" dirty="0"/>
              <a:t> </a:t>
            </a:r>
            <a:r>
              <a:rPr lang="nl-NL" dirty="0" smtClean="0"/>
              <a:t>(Engels</a:t>
            </a:r>
            <a:r>
              <a:rPr lang="nl-NL" dirty="0"/>
              <a:t>: </a:t>
            </a:r>
            <a:r>
              <a:rPr lang="nl-NL" i="1" dirty="0"/>
              <a:t>mediation</a:t>
            </a:r>
            <a:r>
              <a:rPr lang="nl-NL" dirty="0"/>
              <a:t>).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96" y="2560320"/>
            <a:ext cx="3948402" cy="3309937"/>
          </a:xfrm>
        </p:spPr>
      </p:pic>
    </p:spTree>
    <p:extLst>
      <p:ext uri="{BB962C8B-B14F-4D97-AF65-F5344CB8AC3E}">
        <p14:creationId xmlns:p14="http://schemas.microsoft.com/office/powerpoint/2010/main" val="21729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P</a:t>
            </a:r>
            <a:r>
              <a:rPr lang="fr-FR" b="1" dirty="0" smtClean="0">
                <a:solidFill>
                  <a:srgbClr val="002060"/>
                </a:solidFill>
              </a:rPr>
              <a:t>rocentuele </a:t>
            </a:r>
            <a:r>
              <a:rPr lang="fr-FR" b="1" dirty="0">
                <a:solidFill>
                  <a:srgbClr val="002060"/>
                </a:solidFill>
              </a:rPr>
              <a:t>verdeling </a:t>
            </a:r>
            <a:r>
              <a:rPr lang="fr-FR" b="1" dirty="0" smtClean="0">
                <a:solidFill>
                  <a:srgbClr val="002060"/>
                </a:solidFill>
              </a:rPr>
              <a:t>van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fr-FR" b="1" dirty="0" smtClean="0">
                <a:solidFill>
                  <a:srgbClr val="002060"/>
                </a:solidFill>
              </a:rPr>
              <a:t>drie </a:t>
            </a:r>
            <a:r>
              <a:rPr lang="fr-FR" b="1" dirty="0">
                <a:solidFill>
                  <a:srgbClr val="002060"/>
                </a:solidFill>
              </a:rPr>
              <a:t>strategieën </a:t>
            </a:r>
            <a:r>
              <a:rPr lang="fr-FR" b="1" dirty="0" smtClean="0">
                <a:solidFill>
                  <a:srgbClr val="002060"/>
                </a:solidFill>
              </a:rPr>
              <a:t>in </a:t>
            </a:r>
            <a:r>
              <a:rPr lang="fr-FR" b="1" dirty="0">
                <a:solidFill>
                  <a:srgbClr val="002060"/>
                </a:solidFill>
              </a:rPr>
              <a:t>de </a:t>
            </a:r>
            <a:r>
              <a:rPr lang="fr-FR" b="1" dirty="0" smtClean="0">
                <a:solidFill>
                  <a:srgbClr val="002060"/>
                </a:solidFill>
              </a:rPr>
              <a:t>T2-vertaling</a:t>
            </a:r>
            <a:endParaRPr lang="pl-PL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674717"/>
              </p:ext>
            </p:extLst>
          </p:nvPr>
        </p:nvGraphicFramePr>
        <p:xfrm>
          <a:off x="2304288" y="2843784"/>
          <a:ext cx="7525512" cy="93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8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G-strategieën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S-strategieën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P-strategieën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68%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23,33%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8,6%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615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002060"/>
                </a:solidFill>
              </a:rPr>
              <a:t>Conclusie</a:t>
            </a:r>
            <a:endParaRPr lang="pl-PL" b="1" i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>
                <a:solidFill>
                  <a:srgbClr val="00B050"/>
                </a:solidFill>
              </a:rPr>
              <a:t>Geldigheid</a:t>
            </a:r>
            <a:r>
              <a:rPr lang="pl-PL" b="1" dirty="0" smtClean="0">
                <a:solidFill>
                  <a:srgbClr val="00B050"/>
                </a:solidFill>
              </a:rPr>
              <a:t> van </a:t>
            </a:r>
            <a:r>
              <a:rPr lang="pl-PL" b="1" dirty="0" err="1" smtClean="0">
                <a:solidFill>
                  <a:srgbClr val="00B050"/>
                </a:solidFill>
              </a:rPr>
              <a:t>hypothese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bevestigd</a:t>
            </a:r>
            <a:r>
              <a:rPr lang="pl-PL" b="1" dirty="0" smtClean="0">
                <a:solidFill>
                  <a:srgbClr val="00B050"/>
                </a:solidFill>
              </a:rPr>
              <a:t> (!)</a:t>
            </a:r>
          </a:p>
          <a:p>
            <a:r>
              <a:rPr lang="pl-PL" dirty="0" err="1" smtClean="0"/>
              <a:t>Poolse</a:t>
            </a:r>
            <a:r>
              <a:rPr lang="pl-PL" dirty="0" smtClean="0"/>
              <a:t> </a:t>
            </a:r>
            <a:r>
              <a:rPr lang="pl-PL" dirty="0" err="1" smtClean="0"/>
              <a:t>gevorderde</a:t>
            </a:r>
            <a:r>
              <a:rPr lang="pl-PL" dirty="0" smtClean="0"/>
              <a:t> NVT-</a:t>
            </a:r>
            <a:r>
              <a:rPr lang="pl-PL" dirty="0" err="1" smtClean="0"/>
              <a:t>studenten</a:t>
            </a:r>
            <a:r>
              <a:rPr lang="pl-PL" dirty="0" smtClean="0"/>
              <a:t> </a:t>
            </a:r>
            <a:r>
              <a:rPr lang="pl-PL" dirty="0" err="1" smtClean="0"/>
              <a:t>aan</a:t>
            </a:r>
            <a:r>
              <a:rPr lang="pl-PL" dirty="0" smtClean="0"/>
              <a:t> KUL: </a:t>
            </a:r>
            <a:r>
              <a:rPr lang="fr-FR" dirty="0" smtClean="0"/>
              <a:t>vooral </a:t>
            </a:r>
            <a:r>
              <a:rPr lang="fr-FR" b="1" dirty="0"/>
              <a:t>grammaticale strategieën</a:t>
            </a:r>
            <a:r>
              <a:rPr lang="fr-FR" dirty="0"/>
              <a:t> </a:t>
            </a:r>
            <a:r>
              <a:rPr lang="pl-PL" dirty="0" smtClean="0"/>
              <a:t>in T2-vertalingen van drama – </a:t>
            </a:r>
            <a:r>
              <a:rPr lang="pl-PL" dirty="0" err="1" smtClean="0"/>
              <a:t>letterlijke</a:t>
            </a:r>
            <a:r>
              <a:rPr lang="pl-PL" dirty="0" smtClean="0"/>
              <a:t> </a:t>
            </a:r>
            <a:r>
              <a:rPr lang="pl-PL" dirty="0" err="1" smtClean="0"/>
              <a:t>vertalingen</a:t>
            </a:r>
            <a:r>
              <a:rPr lang="pl-PL" dirty="0" smtClean="0"/>
              <a:t> </a:t>
            </a:r>
          </a:p>
          <a:p>
            <a:r>
              <a:rPr lang="pl-PL" dirty="0" smtClean="0"/>
              <a:t>= </a:t>
            </a:r>
            <a:r>
              <a:rPr lang="pl-PL" b="1" dirty="0" err="1" smtClean="0">
                <a:solidFill>
                  <a:srgbClr val="00B050"/>
                </a:solidFill>
              </a:rPr>
              <a:t>weinig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i="1" dirty="0" err="1" smtClean="0">
                <a:solidFill>
                  <a:srgbClr val="00B050"/>
                </a:solidFill>
              </a:rPr>
              <a:t>bemiddelingsstrategieën</a:t>
            </a:r>
            <a:endParaRPr lang="pl-PL" b="1" i="1" dirty="0" smtClean="0">
              <a:solidFill>
                <a:srgbClr val="00B050"/>
              </a:solidFill>
            </a:endParaRPr>
          </a:p>
          <a:p>
            <a:r>
              <a:rPr lang="pl-PL" b="1" dirty="0" smtClean="0">
                <a:solidFill>
                  <a:srgbClr val="00B050"/>
                </a:solidFill>
              </a:rPr>
              <a:t>Maar</a:t>
            </a:r>
            <a:r>
              <a:rPr lang="pl-PL" dirty="0" smtClean="0"/>
              <a:t> </a:t>
            </a:r>
            <a:r>
              <a:rPr lang="pl-PL" dirty="0" err="1" smtClean="0"/>
              <a:t>aanwezigheid</a:t>
            </a:r>
            <a:r>
              <a:rPr lang="pl-PL" dirty="0" smtClean="0"/>
              <a:t> van </a:t>
            </a:r>
            <a:r>
              <a:rPr lang="nl-NL" dirty="0" smtClean="0"/>
              <a:t>S-strategieën</a:t>
            </a:r>
            <a:r>
              <a:rPr lang="pl-PL" dirty="0" smtClean="0"/>
              <a:t> = </a:t>
            </a:r>
            <a:r>
              <a:rPr lang="pl-PL" dirty="0" err="1" smtClean="0"/>
              <a:t>een</a:t>
            </a:r>
            <a:r>
              <a:rPr lang="pl-PL" dirty="0" smtClean="0"/>
              <a:t> </a:t>
            </a:r>
            <a:r>
              <a:rPr lang="nl-NL" dirty="0" smtClean="0"/>
              <a:t>zekere </a:t>
            </a:r>
            <a:r>
              <a:rPr lang="nl-NL" dirty="0">
                <a:solidFill>
                  <a:srgbClr val="00B050"/>
                </a:solidFill>
              </a:rPr>
              <a:t>‘</a:t>
            </a:r>
            <a:r>
              <a:rPr lang="nl-NL" b="1" dirty="0">
                <a:solidFill>
                  <a:srgbClr val="00B050"/>
                </a:solidFill>
              </a:rPr>
              <a:t>zin voor bemiddeling</a:t>
            </a:r>
            <a:r>
              <a:rPr lang="nl-NL" b="1" dirty="0" smtClean="0">
                <a:solidFill>
                  <a:srgbClr val="00B050"/>
                </a:solidFill>
              </a:rPr>
              <a:t>’</a:t>
            </a:r>
            <a:endParaRPr lang="pl-PL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 smtClean="0">
                <a:solidFill>
                  <a:srgbClr val="00B050"/>
                </a:solidFill>
              </a:rPr>
              <a:t>= </a:t>
            </a:r>
            <a:r>
              <a:rPr lang="pl-PL" b="1" dirty="0" err="1" smtClean="0">
                <a:solidFill>
                  <a:srgbClr val="00B050"/>
                </a:solidFill>
              </a:rPr>
              <a:t>aanzet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voor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verder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onderzoek</a:t>
            </a:r>
            <a:r>
              <a:rPr lang="nl-NL" b="1" dirty="0" smtClean="0">
                <a:solidFill>
                  <a:srgbClr val="00B050"/>
                </a:solidFill>
              </a:rPr>
              <a:t> </a:t>
            </a:r>
            <a:endParaRPr lang="pl-PL" b="1" dirty="0" smtClean="0">
              <a:solidFill>
                <a:srgbClr val="00B050"/>
              </a:solidFill>
            </a:endParaRPr>
          </a:p>
          <a:p>
            <a:endParaRPr lang="pl-PL" b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181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002060"/>
                </a:solidFill>
              </a:rPr>
              <a:t>Bibiliografie</a:t>
            </a:r>
            <a:endParaRPr lang="pl-PL" b="1" i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2487168"/>
            <a:ext cx="9601196" cy="4471416"/>
          </a:xfrm>
        </p:spPr>
        <p:txBody>
          <a:bodyPr>
            <a:noAutofit/>
          </a:bodyPr>
          <a:lstStyle/>
          <a:p>
            <a:r>
              <a:rPr lang="en-GB" sz="800" dirty="0" err="1"/>
              <a:t>Carreres</a:t>
            </a:r>
            <a:r>
              <a:rPr lang="en-GB" sz="800" dirty="0"/>
              <a:t>, A (2006). “Strange Bedfellows: Translation and Language Teaching.” Paper delivered at the Sixth Symposium on Translation, Terminology and Interpretation in Cuba and Canada, 1–21. http://cttic.org/ACTI</a:t>
            </a:r>
            <a:r>
              <a:rPr lang="en-GB" sz="800" i="1" dirty="0"/>
              <a:t>/</a:t>
            </a:r>
            <a:r>
              <a:rPr lang="en-GB" sz="800" dirty="0"/>
              <a:t>2006/papers/Carreres.pdf. (04.2020</a:t>
            </a:r>
            <a:r>
              <a:rPr lang="en-GB" sz="800" dirty="0" smtClean="0"/>
              <a:t>)</a:t>
            </a:r>
            <a:endParaRPr lang="pl-PL" sz="800" dirty="0"/>
          </a:p>
          <a:p>
            <a:r>
              <a:rPr lang="en-GB" sz="800" dirty="0" err="1"/>
              <a:t>Carreres</a:t>
            </a:r>
            <a:r>
              <a:rPr lang="en-GB" sz="800" dirty="0"/>
              <a:t>, A (2014). “Translation as a means and as an end: reassessing the divide.” The Interpreter  and Translator Trainer Volume 8. Issue 1: Translation in the Language Classroom: Theory, Research and Practice. </a:t>
            </a:r>
            <a:r>
              <a:rPr lang="fr-FR" sz="800" dirty="0"/>
              <a:t>123-135</a:t>
            </a:r>
            <a:r>
              <a:rPr lang="fr-FR" sz="800" dirty="0" smtClean="0"/>
              <a:t>.</a:t>
            </a:r>
            <a:endParaRPr lang="pl-PL" sz="800" dirty="0"/>
          </a:p>
          <a:p>
            <a:r>
              <a:rPr lang="fr-FR" sz="800" dirty="0"/>
              <a:t>Conseil de l’Europe (2001).  </a:t>
            </a:r>
            <a:r>
              <a:rPr lang="fr-FR" sz="800" i="1" dirty="0"/>
              <a:t>Le Cadre européen commun de référence pour les langues - Apprendre, Enseigner, Évaluer </a:t>
            </a:r>
            <a:r>
              <a:rPr lang="fr-FR" sz="800" dirty="0"/>
              <a:t>. Strasbourg: Unité des Politiques linguistiques</a:t>
            </a:r>
            <a:r>
              <a:rPr lang="fr-FR" sz="800" dirty="0" smtClean="0"/>
              <a:t>.</a:t>
            </a:r>
            <a:endParaRPr lang="pl-PL" sz="800" dirty="0"/>
          </a:p>
          <a:p>
            <a:r>
              <a:rPr lang="fr-FR" sz="800" dirty="0"/>
              <a:t>Conseil de l’Europe (2018).  </a:t>
            </a:r>
            <a:r>
              <a:rPr lang="fr-FR" sz="800" i="1" dirty="0"/>
              <a:t>Le Cadre européen commun de référence pour les langues - Apprendre, Enseigner, Évaluer. Volume complémentaire avec de nouveaux descriptifs</a:t>
            </a:r>
            <a:r>
              <a:rPr lang="fr-FR" sz="800" dirty="0"/>
              <a:t>. Strasbourg: Unité des Politiques linguistiques.</a:t>
            </a:r>
            <a:endParaRPr lang="pl-PL" sz="800" dirty="0"/>
          </a:p>
          <a:p>
            <a:r>
              <a:rPr lang="en-GB" sz="800" dirty="0"/>
              <a:t>Chesterman, A (2000).  </a:t>
            </a:r>
            <a:r>
              <a:rPr lang="en-GB" sz="800" i="1" dirty="0"/>
              <a:t>Memes of translation. The spread of ideas in translation theory</a:t>
            </a:r>
            <a:r>
              <a:rPr lang="en-GB" sz="800" dirty="0"/>
              <a:t>. Amsterdam – Philadelphia: </a:t>
            </a:r>
            <a:r>
              <a:rPr lang="en-GB" sz="800" dirty="0" err="1"/>
              <a:t>Benjamins</a:t>
            </a:r>
            <a:r>
              <a:rPr lang="en-GB" sz="800" dirty="0"/>
              <a:t> Translation Library, 2e </a:t>
            </a:r>
            <a:r>
              <a:rPr lang="en-GB" sz="800" dirty="0" err="1"/>
              <a:t>édition</a:t>
            </a:r>
            <a:r>
              <a:rPr lang="en-GB" sz="800" dirty="0" smtClean="0"/>
              <a:t>.</a:t>
            </a:r>
            <a:endParaRPr lang="pl-PL" sz="800" dirty="0"/>
          </a:p>
          <a:p>
            <a:r>
              <a:rPr lang="en-GB" sz="800" dirty="0"/>
              <a:t>Cook, G (2010). </a:t>
            </a:r>
            <a:r>
              <a:rPr lang="en-GB" sz="800" i="1" dirty="0"/>
              <a:t>Translation in Language Teaching</a:t>
            </a:r>
            <a:r>
              <a:rPr lang="en-GB" sz="800" dirty="0"/>
              <a:t>. Oxford: Oxford University Press</a:t>
            </a:r>
            <a:r>
              <a:rPr lang="en-GB" sz="800" dirty="0" smtClean="0"/>
              <a:t>.</a:t>
            </a:r>
            <a:endParaRPr lang="pl-PL" sz="800" dirty="0"/>
          </a:p>
          <a:p>
            <a:r>
              <a:rPr lang="en-GB" sz="800" dirty="0"/>
              <a:t>Council of Europe (2001).  </a:t>
            </a:r>
            <a:r>
              <a:rPr lang="en-GB" sz="800" i="1" dirty="0"/>
              <a:t>The Common European Framework Of Reference For Languages: Learning, Teaching, Assessment</a:t>
            </a:r>
            <a:r>
              <a:rPr lang="en-GB" sz="800" dirty="0"/>
              <a:t>. Strasbourg: Language Policy Unit</a:t>
            </a:r>
            <a:r>
              <a:rPr lang="en-GB" sz="800" dirty="0" smtClean="0"/>
              <a:t>.</a:t>
            </a:r>
            <a:endParaRPr lang="pl-PL" sz="800" dirty="0"/>
          </a:p>
          <a:p>
            <a:r>
              <a:rPr lang="en-GB" sz="800" dirty="0"/>
              <a:t>Duff, A (1989). </a:t>
            </a:r>
            <a:r>
              <a:rPr lang="en-GB" sz="800" i="1" dirty="0"/>
              <a:t>Translation.</a:t>
            </a:r>
            <a:r>
              <a:rPr lang="en-GB" sz="800" dirty="0"/>
              <a:t> Oxford: Oxford University Press</a:t>
            </a:r>
            <a:r>
              <a:rPr lang="en-GB" sz="800" dirty="0" smtClean="0"/>
              <a:t>.</a:t>
            </a:r>
            <a:endParaRPr lang="pl-PL" sz="800" dirty="0"/>
          </a:p>
          <a:p>
            <a:r>
              <a:rPr lang="nl-BE" sz="800" dirty="0"/>
              <a:t>Grit, D. (1997). «De vertaling van Realia». </a:t>
            </a:r>
            <a:r>
              <a:rPr lang="en-GB" sz="800" dirty="0"/>
              <a:t>Filter 4. 42-48</a:t>
            </a:r>
            <a:r>
              <a:rPr lang="en-GB" sz="800" dirty="0" smtClean="0"/>
              <a:t>.</a:t>
            </a:r>
            <a:endParaRPr lang="pl-PL" sz="800" dirty="0"/>
          </a:p>
          <a:p>
            <a:r>
              <a:rPr lang="en-GB" sz="800" dirty="0" err="1"/>
              <a:t>Howatt</a:t>
            </a:r>
            <a:r>
              <a:rPr lang="en-GB" sz="800" dirty="0"/>
              <a:t>, A. P. R. (1984). </a:t>
            </a:r>
            <a:r>
              <a:rPr lang="en-GB" sz="800" i="1" dirty="0"/>
              <a:t>A History of English Language Teaching</a:t>
            </a:r>
            <a:r>
              <a:rPr lang="en-GB" sz="800" dirty="0"/>
              <a:t>. </a:t>
            </a:r>
            <a:r>
              <a:rPr lang="fr-FR" sz="800" dirty="0"/>
              <a:t>Oxford: Oxford University Press</a:t>
            </a:r>
            <a:r>
              <a:rPr lang="fr-FR" sz="800" dirty="0" smtClean="0"/>
              <a:t>.</a:t>
            </a:r>
            <a:endParaRPr lang="pl-PL" sz="800" dirty="0"/>
          </a:p>
          <a:p>
            <a:r>
              <a:rPr lang="fr-FR" sz="800" dirty="0"/>
              <a:t>Jęzierska, B (2020). « La valeur sémantique ajoutée dans la traduction en italien du drame polonais </a:t>
            </a:r>
            <a:r>
              <a:rPr lang="fr-FR" sz="800" i="1" dirty="0"/>
              <a:t>Przed sklepem jubilera </a:t>
            </a:r>
            <a:r>
              <a:rPr lang="fr-FR" sz="800" dirty="0"/>
              <a:t>de Karol Wojtyła. » </a:t>
            </a:r>
            <a:r>
              <a:rPr lang="fr-FR" sz="800" i="1" dirty="0"/>
              <a:t>Roczniki Humanistyczne</a:t>
            </a:r>
            <a:r>
              <a:rPr lang="fr-FR" sz="800" dirty="0"/>
              <a:t> 68 Zeszyt xxx</a:t>
            </a:r>
            <a:r>
              <a:rPr lang="fr-FR" sz="800" dirty="0" smtClean="0"/>
              <a:t>.</a:t>
            </a:r>
            <a:endParaRPr lang="pl-PL" sz="800" dirty="0"/>
          </a:p>
          <a:p>
            <a:r>
              <a:rPr lang="fr-FR" sz="800" dirty="0"/>
              <a:t>Larousse, Dictionnaire français en ligne, </a:t>
            </a:r>
            <a:r>
              <a:rPr lang="fr-FR" sz="800" u="sng" dirty="0">
                <a:hlinkClick r:id="rId2"/>
              </a:rPr>
              <a:t>https://www.larousse.fr/dictionnaires/francais-monolingue/</a:t>
            </a:r>
            <a:r>
              <a:rPr lang="fr-FR" sz="800" dirty="0"/>
              <a:t> (05.2020</a:t>
            </a:r>
            <a:r>
              <a:rPr lang="fr-FR" sz="800" dirty="0" smtClean="0"/>
              <a:t>)</a:t>
            </a:r>
            <a:endParaRPr lang="pl-PL" sz="800" dirty="0"/>
          </a:p>
          <a:p>
            <a:r>
              <a:rPr lang="en-GB" sz="800" dirty="0" err="1"/>
              <a:t>Laviosa</a:t>
            </a:r>
            <a:r>
              <a:rPr lang="en-GB" sz="800" dirty="0"/>
              <a:t>, S. (2014). </a:t>
            </a:r>
            <a:r>
              <a:rPr lang="en-GB" sz="800" i="1" dirty="0"/>
              <a:t>Translation and Language Education</a:t>
            </a:r>
            <a:r>
              <a:rPr lang="en-GB" sz="800" dirty="0"/>
              <a:t>. London and New York: Routledge</a:t>
            </a:r>
            <a:r>
              <a:rPr lang="en-GB" sz="800" dirty="0" smtClean="0"/>
              <a:t>.</a:t>
            </a:r>
            <a:endParaRPr lang="pl-PL" sz="800" dirty="0"/>
          </a:p>
          <a:p>
            <a:r>
              <a:rPr lang="nl-BE" sz="800" dirty="0"/>
              <a:t>Missinne, L (2001). “Vertalen als hulpmiddel bij het literatuuronderwijs”. Colloquium Neerlandicum (2000). Perspectieven voor de internationale neerlandistiek in de 21ste eeuw. Handelingen Veertiende Colloquium Neerlandicum. Woubrugge: Internationale Vereniging voor Neerlandistiek. 411-418</a:t>
            </a:r>
            <a:r>
              <a:rPr lang="nl-BE" sz="800" dirty="0" smtClean="0"/>
              <a:t>.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3890337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50" y="2551176"/>
            <a:ext cx="6796258" cy="3334414"/>
          </a:xfrm>
        </p:spPr>
      </p:pic>
    </p:spTree>
    <p:extLst>
      <p:ext uri="{BB962C8B-B14F-4D97-AF65-F5344CB8AC3E}">
        <p14:creationId xmlns:p14="http://schemas.microsoft.com/office/powerpoint/2010/main" val="2613124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C00000"/>
                </a:solidFill>
              </a:rPr>
              <a:t>Vragen</a:t>
            </a:r>
            <a:r>
              <a:rPr lang="pl-PL" b="1" dirty="0" smtClean="0">
                <a:solidFill>
                  <a:srgbClr val="C00000"/>
                </a:solidFill>
              </a:rPr>
              <a:t>?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12" y="2562289"/>
            <a:ext cx="4312539" cy="3191279"/>
          </a:xfrm>
        </p:spPr>
      </p:pic>
    </p:spTree>
    <p:extLst>
      <p:ext uri="{BB962C8B-B14F-4D97-AF65-F5344CB8AC3E}">
        <p14:creationId xmlns:p14="http://schemas.microsoft.com/office/powerpoint/2010/main" val="143436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C00000"/>
                </a:solidFill>
              </a:rPr>
              <a:t>Bemiddelingsactiviteiten</a:t>
            </a:r>
            <a:r>
              <a:rPr lang="pl-PL" b="1" i="1" dirty="0" smtClean="0">
                <a:solidFill>
                  <a:srgbClr val="C00000"/>
                </a:solidFill>
              </a:rPr>
              <a:t>?</a:t>
            </a:r>
            <a:endParaRPr lang="pl-PL" b="1" i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5402" y="2505763"/>
            <a:ext cx="5388862" cy="344728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„</a:t>
            </a:r>
            <a:r>
              <a:rPr lang="nl-NL" b="1" dirty="0" smtClean="0"/>
              <a:t>Vertaal- </a:t>
            </a:r>
            <a:r>
              <a:rPr lang="nl-NL" b="1" dirty="0"/>
              <a:t>of tolkwerk </a:t>
            </a:r>
            <a:r>
              <a:rPr lang="pl-PL" dirty="0" smtClean="0"/>
              <a:t>(…) </a:t>
            </a:r>
            <a:r>
              <a:rPr lang="nl-NL" dirty="0" smtClean="0"/>
              <a:t>verschaft </a:t>
            </a:r>
            <a:r>
              <a:rPr lang="nl-NL" dirty="0"/>
              <a:t>de </a:t>
            </a:r>
            <a:r>
              <a:rPr lang="nl-NL" dirty="0" smtClean="0"/>
              <a:t>andere </a:t>
            </a:r>
            <a:r>
              <a:rPr lang="nl-NL" dirty="0"/>
              <a:t>partij </a:t>
            </a:r>
            <a:r>
              <a:rPr lang="nl-NL" b="1" dirty="0"/>
              <a:t>een </a:t>
            </a:r>
            <a:r>
              <a:rPr lang="pl-PL" b="1" dirty="0"/>
              <a:t>(</a:t>
            </a:r>
            <a:r>
              <a:rPr lang="nl-NL" b="1" dirty="0" smtClean="0"/>
              <a:t>her</a:t>
            </a:r>
            <a:r>
              <a:rPr lang="pl-PL" b="1" dirty="0" smtClean="0"/>
              <a:t>)</a:t>
            </a:r>
            <a:r>
              <a:rPr lang="nl-NL" b="1" dirty="0" smtClean="0"/>
              <a:t>formulering </a:t>
            </a:r>
            <a:r>
              <a:rPr lang="nl-NL" b="1" dirty="0"/>
              <a:t>van een brontekst </a:t>
            </a:r>
            <a:r>
              <a:rPr lang="nl-NL" dirty="0"/>
              <a:t>waartoe deze partij niet rechtstreeks toegang </a:t>
            </a:r>
            <a:r>
              <a:rPr lang="nl-NL" dirty="0" smtClean="0"/>
              <a:t>heeft.</a:t>
            </a:r>
            <a:r>
              <a:rPr lang="pl-PL" dirty="0" smtClean="0"/>
              <a:t> </a:t>
            </a:r>
            <a:r>
              <a:rPr lang="nl-NL" b="1" dirty="0" smtClean="0"/>
              <a:t>Bemiddelende </a:t>
            </a:r>
            <a:r>
              <a:rPr lang="nl-NL" b="1" dirty="0"/>
              <a:t>taalactiviteiten – waarbij een bestaande tekst wordt verwerkt </a:t>
            </a:r>
            <a:r>
              <a:rPr lang="nl-NL" dirty="0"/>
              <a:t>– spelen een </a:t>
            </a:r>
            <a:r>
              <a:rPr lang="nl-NL" dirty="0" smtClean="0"/>
              <a:t>belangrijke </a:t>
            </a:r>
            <a:r>
              <a:rPr lang="nl-NL" dirty="0"/>
              <a:t>rol in het normale talige functioneren van de </a:t>
            </a:r>
            <a:r>
              <a:rPr lang="nl-NL" dirty="0" smtClean="0"/>
              <a:t>samenleving</a:t>
            </a:r>
            <a:r>
              <a:rPr lang="pl-PL" dirty="0" smtClean="0"/>
              <a:t>.</a:t>
            </a:r>
            <a:r>
              <a:rPr lang="nl-NL" dirty="0" smtClean="0"/>
              <a:t> </a:t>
            </a:r>
            <a:r>
              <a:rPr lang="pl-PL" dirty="0" smtClean="0"/>
              <a:t>„ </a:t>
            </a:r>
            <a:r>
              <a:rPr lang="nl-NL" dirty="0" smtClean="0"/>
              <a:t>(</a:t>
            </a:r>
            <a:r>
              <a:rPr lang="nl-NL" dirty="0"/>
              <a:t>paragraaf 2.1.3, ERK)</a:t>
            </a:r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13" y="250576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38164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C00000"/>
                </a:solidFill>
              </a:rPr>
              <a:t>Schriftelijke</a:t>
            </a:r>
            <a:r>
              <a:rPr lang="pl-PL" b="1" i="1" dirty="0">
                <a:solidFill>
                  <a:srgbClr val="C00000"/>
                </a:solidFill>
              </a:rPr>
              <a:t> </a:t>
            </a:r>
            <a:r>
              <a:rPr lang="pl-PL" b="1" i="1" dirty="0" err="1" smtClean="0">
                <a:solidFill>
                  <a:srgbClr val="C00000"/>
                </a:solidFill>
              </a:rPr>
              <a:t>bemiddelingsactiviteiten</a:t>
            </a:r>
            <a:r>
              <a:rPr lang="pl-PL" b="1" i="1" dirty="0" smtClean="0">
                <a:solidFill>
                  <a:srgbClr val="C00000"/>
                </a:solidFill>
              </a:rPr>
              <a:t>?</a:t>
            </a:r>
            <a:endParaRPr lang="pl-PL" b="1" i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394960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• </a:t>
            </a:r>
            <a:r>
              <a:rPr lang="pl-PL" dirty="0" smtClean="0"/>
              <a:t>	</a:t>
            </a:r>
            <a:r>
              <a:rPr lang="fr-FR" b="1" dirty="0" smtClean="0"/>
              <a:t>literair </a:t>
            </a:r>
            <a:r>
              <a:rPr lang="fr-FR" b="1" dirty="0"/>
              <a:t>vertalen </a:t>
            </a:r>
            <a:r>
              <a:rPr lang="fr-FR" dirty="0"/>
              <a:t>(romans, </a:t>
            </a:r>
            <a:r>
              <a:rPr lang="fr-FR" b="1" dirty="0"/>
              <a:t>drama</a:t>
            </a:r>
            <a:r>
              <a:rPr lang="fr-FR" dirty="0"/>
              <a:t>, </a:t>
            </a:r>
            <a:r>
              <a:rPr lang="pl-PL" dirty="0" smtClean="0"/>
              <a:t>	</a:t>
            </a:r>
            <a:r>
              <a:rPr lang="fr-FR" dirty="0" smtClean="0"/>
              <a:t>poëzie</a:t>
            </a:r>
            <a:r>
              <a:rPr lang="fr-FR" dirty="0"/>
              <a:t>, libretto’s, enz</a:t>
            </a:r>
            <a:r>
              <a:rPr lang="fr-FR" dirty="0" smtClean="0"/>
              <a:t>.)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	…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98" y="2638044"/>
            <a:ext cx="3962400" cy="2971800"/>
          </a:xfrm>
        </p:spPr>
      </p:pic>
    </p:spTree>
    <p:extLst>
      <p:ext uri="{BB962C8B-B14F-4D97-AF65-F5344CB8AC3E}">
        <p14:creationId xmlns:p14="http://schemas.microsoft.com/office/powerpoint/2010/main" val="16509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/>
            </a:r>
            <a:br>
              <a:rPr lang="pl-PL" b="1" dirty="0"/>
            </a:br>
            <a:r>
              <a:rPr lang="pl-PL" b="1" i="1" dirty="0" err="1" smtClean="0">
                <a:solidFill>
                  <a:srgbClr val="7030A0"/>
                </a:solidFill>
              </a:rPr>
              <a:t>Onderzoeksh</a:t>
            </a:r>
            <a:r>
              <a:rPr lang="en-GB" b="1" i="1" dirty="0" err="1" smtClean="0">
                <a:solidFill>
                  <a:srgbClr val="7030A0"/>
                </a:solidFill>
              </a:rPr>
              <a:t>ypothese</a:t>
            </a:r>
            <a:r>
              <a:rPr lang="en-GB" b="1" i="1" dirty="0" smtClean="0">
                <a:solidFill>
                  <a:srgbClr val="7030A0"/>
                </a:solidFill>
              </a:rPr>
              <a:t> </a:t>
            </a:r>
            <a:r>
              <a:rPr lang="pl-PL" i="1" dirty="0">
                <a:solidFill>
                  <a:srgbClr val="7030A0"/>
                </a:solidFill>
              </a:rPr>
              <a:t/>
            </a:r>
            <a:br>
              <a:rPr lang="pl-PL" i="1" dirty="0">
                <a:solidFill>
                  <a:srgbClr val="7030A0"/>
                </a:solidFill>
              </a:rPr>
            </a:br>
            <a:endParaRPr lang="pl-PL" i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6291072" cy="3310128"/>
          </a:xfrm>
        </p:spPr>
        <p:txBody>
          <a:bodyPr/>
          <a:lstStyle/>
          <a:p>
            <a:pPr marL="0" indent="0">
              <a:buNone/>
            </a:pPr>
            <a:r>
              <a:rPr lang="pl-PL" b="1" i="1" dirty="0" smtClean="0"/>
              <a:t>„</a:t>
            </a:r>
            <a:r>
              <a:rPr lang="en-GB" b="1" i="1" dirty="0" err="1" smtClean="0"/>
              <a:t>Gevorderde</a:t>
            </a:r>
            <a:r>
              <a:rPr lang="en-GB" b="1" i="1" dirty="0" smtClean="0"/>
              <a:t> </a:t>
            </a:r>
            <a:r>
              <a:rPr lang="en-GB" b="1" i="1" dirty="0" err="1"/>
              <a:t>Poolse</a:t>
            </a:r>
            <a:r>
              <a:rPr lang="en-GB" b="1" i="1" dirty="0"/>
              <a:t> </a:t>
            </a:r>
            <a:r>
              <a:rPr lang="en-GB" b="1" i="1" dirty="0" err="1"/>
              <a:t>leerders</a:t>
            </a:r>
            <a:r>
              <a:rPr lang="en-GB" b="1" i="1" dirty="0"/>
              <a:t> van het </a:t>
            </a:r>
            <a:r>
              <a:rPr lang="en-GB" b="1" i="1" dirty="0" err="1"/>
              <a:t>Nederlands</a:t>
            </a:r>
            <a:r>
              <a:rPr lang="en-GB" b="1" i="1" dirty="0"/>
              <a:t> </a:t>
            </a:r>
            <a:r>
              <a:rPr lang="en-GB" b="1" i="1" dirty="0" err="1"/>
              <a:t>als</a:t>
            </a:r>
            <a:r>
              <a:rPr lang="en-GB" b="1" i="1" dirty="0"/>
              <a:t> </a:t>
            </a:r>
            <a:r>
              <a:rPr lang="en-GB" b="1" i="1" dirty="0" err="1"/>
              <a:t>vreemde</a:t>
            </a:r>
            <a:r>
              <a:rPr lang="en-GB" b="1" i="1" dirty="0"/>
              <a:t> </a:t>
            </a:r>
            <a:r>
              <a:rPr lang="en-GB" b="1" i="1" dirty="0" err="1"/>
              <a:t>taal</a:t>
            </a:r>
            <a:r>
              <a:rPr lang="en-GB" b="1" i="1" dirty="0"/>
              <a:t> </a:t>
            </a:r>
            <a:r>
              <a:rPr lang="en-GB" b="1" i="1" dirty="0" err="1"/>
              <a:t>maken</a:t>
            </a:r>
            <a:r>
              <a:rPr lang="en-GB" b="1" i="1" dirty="0"/>
              <a:t> </a:t>
            </a:r>
            <a:r>
              <a:rPr lang="en-GB" b="1" i="1" dirty="0" err="1"/>
              <a:t>weinig</a:t>
            </a:r>
            <a:r>
              <a:rPr lang="en-GB" b="1" i="1" dirty="0"/>
              <a:t> </a:t>
            </a:r>
            <a:r>
              <a:rPr lang="en-GB" b="1" i="1" dirty="0" err="1" smtClean="0"/>
              <a:t>gebruik</a:t>
            </a:r>
            <a:r>
              <a:rPr lang="en-GB" b="1" i="1" dirty="0" smtClean="0"/>
              <a:t> </a:t>
            </a:r>
            <a:r>
              <a:rPr lang="en-GB" b="1" i="1" dirty="0"/>
              <a:t>van </a:t>
            </a:r>
            <a:r>
              <a:rPr lang="en-GB" b="1" i="1" dirty="0" err="1"/>
              <a:t>bemiddelingsstrategieën</a:t>
            </a:r>
            <a:r>
              <a:rPr lang="en-GB" b="1" i="1" dirty="0"/>
              <a:t> in de T2-vertaling van drama</a:t>
            </a:r>
            <a:r>
              <a:rPr lang="en-GB" b="1" i="1" dirty="0" smtClean="0"/>
              <a:t>.</a:t>
            </a:r>
            <a:r>
              <a:rPr lang="pl-PL" b="1" i="1" dirty="0" smtClean="0"/>
              <a:t>”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30" y="2679510"/>
            <a:ext cx="3821671" cy="3309937"/>
          </a:xfrm>
        </p:spPr>
      </p:pic>
    </p:spTree>
    <p:extLst>
      <p:ext uri="{BB962C8B-B14F-4D97-AF65-F5344CB8AC3E}">
        <p14:creationId xmlns:p14="http://schemas.microsoft.com/office/powerpoint/2010/main" val="19599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7030A0"/>
                </a:solidFill>
              </a:rPr>
              <a:t>Toneel</a:t>
            </a:r>
            <a:r>
              <a:rPr lang="pl-PL" b="1" i="1" dirty="0" smtClean="0">
                <a:solidFill>
                  <a:srgbClr val="7030A0"/>
                </a:solidFill>
              </a:rPr>
              <a:t> van Karol Wojtyła?</a:t>
            </a:r>
            <a:endParaRPr lang="pl-PL" b="1" i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7004304" cy="331012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2018-2019: </a:t>
            </a:r>
            <a:r>
              <a:rPr lang="pl-PL" dirty="0" err="1" smtClean="0"/>
              <a:t>viering</a:t>
            </a:r>
            <a:r>
              <a:rPr lang="pl-PL" dirty="0" smtClean="0"/>
              <a:t> </a:t>
            </a:r>
            <a:r>
              <a:rPr lang="nl-NL" dirty="0" smtClean="0"/>
              <a:t>100e </a:t>
            </a:r>
            <a:r>
              <a:rPr lang="nl-NL" dirty="0"/>
              <a:t>verjaardag </a:t>
            </a:r>
            <a:r>
              <a:rPr lang="pl-PL" dirty="0" smtClean="0"/>
              <a:t>KUL</a:t>
            </a:r>
            <a:endParaRPr lang="pl-PL" dirty="0"/>
          </a:p>
          <a:p>
            <a:r>
              <a:rPr lang="pl-PL" dirty="0" smtClean="0"/>
              <a:t>2020: </a:t>
            </a:r>
            <a:r>
              <a:rPr lang="nl-NL" dirty="0" smtClean="0"/>
              <a:t>100e verjaardag geboorte</a:t>
            </a:r>
            <a:r>
              <a:rPr lang="pl-PL" dirty="0" smtClean="0"/>
              <a:t> Karol Wojtyła (</a:t>
            </a:r>
            <a:r>
              <a:rPr lang="nl-NL" dirty="0" smtClean="0"/>
              <a:t>Johannes </a:t>
            </a:r>
            <a:r>
              <a:rPr lang="nl-NL" dirty="0"/>
              <a:t>Paulus </a:t>
            </a:r>
            <a:r>
              <a:rPr lang="nl-NL" dirty="0" smtClean="0"/>
              <a:t>II</a:t>
            </a:r>
            <a:r>
              <a:rPr lang="pl-PL" dirty="0" smtClean="0"/>
              <a:t>)</a:t>
            </a:r>
            <a:r>
              <a:rPr lang="nl-NL" dirty="0" smtClean="0"/>
              <a:t> </a:t>
            </a:r>
            <a:r>
              <a:rPr lang="nl-NL" dirty="0"/>
              <a:t>de patroonheilige van onze universiteit. </a:t>
            </a:r>
            <a:endParaRPr lang="pl-PL" dirty="0" smtClean="0"/>
          </a:p>
          <a:p>
            <a:r>
              <a:rPr lang="pl-PL" dirty="0" err="1" smtClean="0"/>
              <a:t>Studenten</a:t>
            </a:r>
            <a:r>
              <a:rPr lang="pl-PL" dirty="0" smtClean="0"/>
              <a:t> </a:t>
            </a:r>
            <a:r>
              <a:rPr lang="nl-NL" dirty="0" smtClean="0"/>
              <a:t>vertrouwd </a:t>
            </a:r>
            <a:r>
              <a:rPr lang="nl-NL" dirty="0"/>
              <a:t>maken met het literaire oeuvre van Johannes Paul II in Nederlandse vertaling en met zijn ideeën over de verantwoordelijke liefde in het huwelijk. 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76" y="2560320"/>
            <a:ext cx="2383750" cy="3309937"/>
          </a:xfrm>
        </p:spPr>
      </p:pic>
    </p:spTree>
    <p:extLst>
      <p:ext uri="{BB962C8B-B14F-4D97-AF65-F5344CB8AC3E}">
        <p14:creationId xmlns:p14="http://schemas.microsoft.com/office/powerpoint/2010/main" val="29489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C00000"/>
                </a:solidFill>
              </a:rPr>
              <a:t>Over</a:t>
            </a:r>
            <a:r>
              <a:rPr lang="pl-PL" b="1" i="1" dirty="0" smtClean="0">
                <a:solidFill>
                  <a:srgbClr val="C00000"/>
                </a:solidFill>
              </a:rPr>
              <a:t> de </a:t>
            </a:r>
            <a:r>
              <a:rPr lang="pl-PL" b="1" i="1" dirty="0" err="1" smtClean="0">
                <a:solidFill>
                  <a:srgbClr val="C00000"/>
                </a:solidFill>
              </a:rPr>
              <a:t>publicatie</a:t>
            </a:r>
            <a:r>
              <a:rPr lang="pl-PL" b="1" i="1" dirty="0" smtClean="0">
                <a:solidFill>
                  <a:srgbClr val="C00000"/>
                </a:solidFill>
              </a:rPr>
              <a:t> &amp; het </a:t>
            </a:r>
            <a:r>
              <a:rPr lang="pl-PL" b="1" i="1" dirty="0" err="1" smtClean="0">
                <a:solidFill>
                  <a:srgbClr val="C00000"/>
                </a:solidFill>
              </a:rPr>
              <a:t>toneelstuk</a:t>
            </a:r>
            <a:r>
              <a:rPr lang="pl-PL" b="1" i="1" smtClean="0">
                <a:solidFill>
                  <a:srgbClr val="C00000"/>
                </a:solidFill>
              </a:rPr>
              <a:t>…</a:t>
            </a:r>
            <a:endParaRPr lang="pl-PL" b="1" i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7214616" cy="3310128"/>
          </a:xfrm>
        </p:spPr>
        <p:txBody>
          <a:bodyPr>
            <a:normAutofit/>
          </a:bodyPr>
          <a:lstStyle/>
          <a:p>
            <a:r>
              <a:rPr lang="en-GB" dirty="0" smtClean="0"/>
              <a:t>1960</a:t>
            </a:r>
            <a:r>
              <a:rPr lang="pl-PL" dirty="0" smtClean="0"/>
              <a:t>: </a:t>
            </a:r>
            <a:r>
              <a:rPr lang="en-GB" i="1" dirty="0" smtClean="0"/>
              <a:t>Andrzej </a:t>
            </a:r>
            <a:r>
              <a:rPr lang="en-GB" i="1" dirty="0" err="1" smtClean="0"/>
              <a:t>Jawien</a:t>
            </a:r>
            <a:r>
              <a:rPr lang="pl-PL" dirty="0"/>
              <a:t> </a:t>
            </a:r>
            <a:r>
              <a:rPr lang="pl-PL" dirty="0" smtClean="0"/>
              <a:t>- </a:t>
            </a:r>
            <a:r>
              <a:rPr lang="en-GB" dirty="0" err="1" smtClean="0"/>
              <a:t>pseudoniem</a:t>
            </a:r>
            <a:r>
              <a:rPr lang="en-GB" dirty="0" smtClean="0"/>
              <a:t> van </a:t>
            </a:r>
            <a:r>
              <a:rPr lang="en-GB" dirty="0" err="1" smtClean="0"/>
              <a:t>Wojtyla</a:t>
            </a:r>
            <a:r>
              <a:rPr lang="en-GB" dirty="0" smtClean="0"/>
              <a:t>, de </a:t>
            </a:r>
            <a:r>
              <a:rPr lang="en-GB" dirty="0" err="1" smtClean="0"/>
              <a:t>toenmalige</a:t>
            </a:r>
            <a:r>
              <a:rPr lang="en-GB" dirty="0" smtClean="0"/>
              <a:t> </a:t>
            </a:r>
            <a:r>
              <a:rPr lang="en-GB" dirty="0" err="1" smtClean="0"/>
              <a:t>bisschop</a:t>
            </a:r>
            <a:r>
              <a:rPr lang="en-GB" dirty="0" smtClean="0"/>
              <a:t> van </a:t>
            </a:r>
            <a:r>
              <a:rPr lang="en-GB" dirty="0" err="1" smtClean="0"/>
              <a:t>Krakau</a:t>
            </a:r>
            <a:r>
              <a:rPr lang="en-GB" dirty="0" smtClean="0"/>
              <a:t>. </a:t>
            </a:r>
            <a:endParaRPr lang="pl-PL" dirty="0" smtClean="0"/>
          </a:p>
          <a:p>
            <a:r>
              <a:rPr lang="pl-PL" dirty="0" err="1" smtClean="0"/>
              <a:t>Vertaald</a:t>
            </a:r>
            <a:r>
              <a:rPr lang="pl-PL" dirty="0" smtClean="0"/>
              <a:t> in </a:t>
            </a:r>
            <a:r>
              <a:rPr lang="en-GB" dirty="0" smtClean="0"/>
              <a:t>15 </a:t>
            </a:r>
            <a:r>
              <a:rPr lang="en-GB" dirty="0" err="1" smtClean="0"/>
              <a:t>talen</a:t>
            </a:r>
            <a:r>
              <a:rPr lang="en-GB" dirty="0" smtClean="0"/>
              <a:t> </a:t>
            </a:r>
            <a:endParaRPr lang="pl-PL" dirty="0" smtClean="0"/>
          </a:p>
          <a:p>
            <a:r>
              <a:rPr lang="pl-PL" dirty="0"/>
              <a:t>H</a:t>
            </a:r>
            <a:r>
              <a:rPr lang="en-GB" dirty="0" err="1" smtClean="0"/>
              <a:t>onderd</a:t>
            </a:r>
            <a:r>
              <a:rPr lang="en-GB" dirty="0" smtClean="0"/>
              <a:t> </a:t>
            </a:r>
            <a:r>
              <a:rPr lang="en-GB" dirty="0" err="1" smtClean="0"/>
              <a:t>miljoen</a:t>
            </a:r>
            <a:r>
              <a:rPr lang="en-GB" dirty="0" smtClean="0"/>
              <a:t> </a:t>
            </a:r>
            <a:r>
              <a:rPr lang="en-GB" dirty="0" err="1" smtClean="0"/>
              <a:t>exemplaren</a:t>
            </a:r>
            <a:r>
              <a:rPr lang="en-GB" dirty="0" smtClean="0"/>
              <a:t> </a:t>
            </a:r>
            <a:r>
              <a:rPr lang="en-GB" dirty="0" err="1" smtClean="0"/>
              <a:t>verkocht</a:t>
            </a:r>
            <a:r>
              <a:rPr lang="en-GB" dirty="0" smtClean="0"/>
              <a:t>.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77" y="2560320"/>
            <a:ext cx="2169858" cy="3344698"/>
          </a:xfrm>
        </p:spPr>
      </p:pic>
    </p:spTree>
    <p:extLst>
      <p:ext uri="{BB962C8B-B14F-4D97-AF65-F5344CB8AC3E}">
        <p14:creationId xmlns:p14="http://schemas.microsoft.com/office/powerpoint/2010/main" val="34882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C00000"/>
                </a:solidFill>
              </a:rPr>
              <a:t>Film</a:t>
            </a:r>
            <a:endParaRPr lang="pl-PL" b="1" i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961888" cy="3310128"/>
          </a:xfrm>
        </p:spPr>
        <p:txBody>
          <a:bodyPr/>
          <a:lstStyle/>
          <a:p>
            <a:r>
              <a:rPr lang="en-GB" dirty="0" smtClean="0"/>
              <a:t>1988</a:t>
            </a:r>
            <a:r>
              <a:rPr lang="pl-PL" dirty="0" smtClean="0"/>
              <a:t>:</a:t>
            </a:r>
            <a:r>
              <a:rPr lang="en-GB" dirty="0" smtClean="0"/>
              <a:t> het </a:t>
            </a:r>
            <a:r>
              <a:rPr lang="en-GB" dirty="0" err="1"/>
              <a:t>stuk</a:t>
            </a:r>
            <a:r>
              <a:rPr lang="en-GB" dirty="0"/>
              <a:t> </a:t>
            </a:r>
            <a:r>
              <a:rPr lang="pl-PL" dirty="0" err="1" smtClean="0"/>
              <a:t>werd</a:t>
            </a:r>
            <a:r>
              <a:rPr lang="pl-PL" dirty="0" smtClean="0"/>
              <a:t> </a:t>
            </a:r>
            <a:r>
              <a:rPr lang="en-GB" dirty="0" err="1" smtClean="0"/>
              <a:t>verfilmd</a:t>
            </a:r>
            <a:r>
              <a:rPr lang="en-GB" dirty="0" smtClean="0"/>
              <a:t> </a:t>
            </a:r>
            <a:endParaRPr lang="pl-PL" dirty="0" smtClean="0"/>
          </a:p>
          <a:p>
            <a:r>
              <a:rPr lang="en-GB" dirty="0" smtClean="0"/>
              <a:t>Burt </a:t>
            </a:r>
            <a:r>
              <a:rPr lang="en-GB" dirty="0"/>
              <a:t>Lancaster in </a:t>
            </a:r>
            <a:r>
              <a:rPr lang="en-GB" dirty="0" err="1" smtClean="0"/>
              <a:t>één</a:t>
            </a:r>
            <a:r>
              <a:rPr lang="en-GB" dirty="0" smtClean="0"/>
              <a:t> </a:t>
            </a:r>
            <a:r>
              <a:rPr lang="en-GB" dirty="0"/>
              <a:t>van de </a:t>
            </a:r>
            <a:r>
              <a:rPr lang="en-GB" dirty="0" err="1"/>
              <a:t>hoofdrollen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66" y="2560320"/>
            <a:ext cx="2498826" cy="3552646"/>
          </a:xfrm>
        </p:spPr>
      </p:pic>
    </p:spTree>
    <p:extLst>
      <p:ext uri="{BB962C8B-B14F-4D97-AF65-F5344CB8AC3E}">
        <p14:creationId xmlns:p14="http://schemas.microsoft.com/office/powerpoint/2010/main" val="5069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>
                <a:solidFill>
                  <a:srgbClr val="C00000"/>
                </a:solidFill>
              </a:rPr>
              <a:t>Nederlandse</a:t>
            </a:r>
            <a:r>
              <a:rPr lang="pl-PL" b="1" i="1" dirty="0" smtClean="0">
                <a:solidFill>
                  <a:srgbClr val="C00000"/>
                </a:solidFill>
              </a:rPr>
              <a:t> </a:t>
            </a:r>
            <a:r>
              <a:rPr lang="pl-PL" b="1" i="1" dirty="0" err="1" smtClean="0">
                <a:solidFill>
                  <a:srgbClr val="C00000"/>
                </a:solidFill>
              </a:rPr>
              <a:t>vertaling</a:t>
            </a:r>
            <a:endParaRPr lang="pl-PL" b="1" i="1" dirty="0">
              <a:solidFill>
                <a:srgbClr val="C00000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2"/>
          </p:nvPr>
        </p:nvSpPr>
        <p:spPr>
          <a:xfrm>
            <a:off x="4197096" y="2560320"/>
            <a:ext cx="5650992" cy="3310128"/>
          </a:xfrm>
        </p:spPr>
        <p:txBody>
          <a:bodyPr/>
          <a:lstStyle/>
          <a:p>
            <a:r>
              <a:rPr lang="en-GB" b="1" dirty="0" err="1"/>
              <a:t>Frans</a:t>
            </a:r>
            <a:r>
              <a:rPr lang="en-GB" b="1" dirty="0"/>
              <a:t> van </a:t>
            </a:r>
            <a:r>
              <a:rPr lang="en-GB" b="1" dirty="0" err="1"/>
              <a:t>Dooren</a:t>
            </a:r>
            <a:r>
              <a:rPr lang="pl-PL" b="1" dirty="0"/>
              <a:t> </a:t>
            </a:r>
            <a:r>
              <a:rPr lang="pl-PL" dirty="0"/>
              <a:t>- </a:t>
            </a:r>
            <a:r>
              <a:rPr lang="en-GB" dirty="0" err="1"/>
              <a:t>Nederlandse</a:t>
            </a:r>
            <a:r>
              <a:rPr lang="en-GB" dirty="0"/>
              <a:t> </a:t>
            </a:r>
            <a:r>
              <a:rPr lang="en-GB" dirty="0" err="1"/>
              <a:t>vertaler</a:t>
            </a:r>
            <a:r>
              <a:rPr lang="en-GB" dirty="0"/>
              <a:t> </a:t>
            </a:r>
            <a:r>
              <a:rPr lang="en-GB" b="1" dirty="0" err="1"/>
              <a:t>baseerde</a:t>
            </a:r>
            <a:r>
              <a:rPr lang="en-GB" b="1" dirty="0"/>
              <a:t> </a:t>
            </a:r>
            <a:r>
              <a:rPr lang="en-GB" b="1" dirty="0" err="1"/>
              <a:t>zich</a:t>
            </a:r>
            <a:r>
              <a:rPr lang="en-GB" b="1" dirty="0"/>
              <a:t> op </a:t>
            </a:r>
            <a:r>
              <a:rPr lang="en-GB" b="1" dirty="0" err="1"/>
              <a:t>een</a:t>
            </a:r>
            <a:r>
              <a:rPr lang="en-GB" dirty="0"/>
              <a:t> </a:t>
            </a:r>
            <a:r>
              <a:rPr lang="en-GB" b="1" dirty="0" err="1"/>
              <a:t>Italiaanse</a:t>
            </a:r>
            <a:r>
              <a:rPr lang="en-GB" b="1" dirty="0"/>
              <a:t> </a:t>
            </a:r>
            <a:r>
              <a:rPr lang="en-GB" b="1" dirty="0" err="1"/>
              <a:t>uitgave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1979</a:t>
            </a:r>
            <a:r>
              <a:rPr lang="en-GB" dirty="0" smtClean="0"/>
              <a:t>.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Vertaling</a:t>
            </a:r>
            <a:r>
              <a:rPr lang="pl-PL" dirty="0" smtClean="0"/>
              <a:t>: 1996</a:t>
            </a:r>
            <a:endParaRPr lang="pl-PL" dirty="0"/>
          </a:p>
          <a:p>
            <a:endParaRPr lang="pl-PL" dirty="0"/>
          </a:p>
        </p:txBody>
      </p:sp>
      <p:pic>
        <p:nvPicPr>
          <p:cNvPr id="10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15" y="2560511"/>
            <a:ext cx="1888021" cy="3309937"/>
          </a:xfrm>
        </p:spPr>
      </p:pic>
    </p:spTree>
    <p:extLst>
      <p:ext uri="{BB962C8B-B14F-4D97-AF65-F5344CB8AC3E}">
        <p14:creationId xmlns:p14="http://schemas.microsoft.com/office/powerpoint/2010/main" val="134226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368</TotalTime>
  <Words>757</Words>
  <Application>Microsoft Office PowerPoint</Application>
  <PresentationFormat>Širokoúhlá obrazovka</PresentationFormat>
  <Paragraphs>126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Organiczny</vt:lpstr>
      <vt:lpstr>           Literaire vertaling als didactisch hulpmiddel in het vreemdetalenonderwijs?  Casestudy: Przed sklepem jubilera in T2-vertaling</vt:lpstr>
      <vt:lpstr>ERK</vt:lpstr>
      <vt:lpstr>Bemiddelingsactiviteiten?</vt:lpstr>
      <vt:lpstr>Schriftelijke bemiddelingsactiviteiten?</vt:lpstr>
      <vt:lpstr> Onderzoekshypothese  </vt:lpstr>
      <vt:lpstr>Toneel van Karol Wojtyła?</vt:lpstr>
      <vt:lpstr>Over de publicatie &amp; het toneelstuk…</vt:lpstr>
      <vt:lpstr>Film</vt:lpstr>
      <vt:lpstr>Nederlandse vertaling</vt:lpstr>
      <vt:lpstr>Onderzoeksinstrument?</vt:lpstr>
      <vt:lpstr>Prezentace aplikace PowerPoint</vt:lpstr>
      <vt:lpstr>De analyse zelf</vt:lpstr>
      <vt:lpstr>Onderzoeksresultaten</vt:lpstr>
      <vt:lpstr>  Totaal G-vertaalstrategieën in T2-vertalingen MA-studenten (in aantal en percenten)   </vt:lpstr>
      <vt:lpstr>Voorbeeld</vt:lpstr>
      <vt:lpstr> Totaal S-vertaalstrategieën in T2-vertalingen MA-studenten (in aantal en percenten) </vt:lpstr>
      <vt:lpstr>Voorbeeld</vt:lpstr>
      <vt:lpstr>Totaal P-vertaalstrategieën in T2-vertalingen MA-studenten (in aantal en percenten) </vt:lpstr>
      <vt:lpstr>Voorbeeld</vt:lpstr>
      <vt:lpstr>Procentuele verdeling van drie strategieën in de T2-vertaling</vt:lpstr>
      <vt:lpstr>Conclusie</vt:lpstr>
      <vt:lpstr>Bibiliografie</vt:lpstr>
      <vt:lpstr>Prezentace aplikace PowerPoint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Literaire vertaling als didactisch hulpmiddel in het vreemdetalenonderwijs?   Casestudy: De winkel van de juwelier in T2-vertaling</dc:title>
  <dc:creator>Muriel</dc:creator>
  <cp:lastModifiedBy>Engelbrecht Wilken</cp:lastModifiedBy>
  <cp:revision>44</cp:revision>
  <dcterms:created xsi:type="dcterms:W3CDTF">2020-11-09T15:49:23Z</dcterms:created>
  <dcterms:modified xsi:type="dcterms:W3CDTF">2020-11-13T14:08:42Z</dcterms:modified>
</cp:coreProperties>
</file>