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82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3" r:id="rId28"/>
    <p:sldId id="284" r:id="rId29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61" d="100"/>
          <a:sy n="61" d="100"/>
        </p:scale>
        <p:origin x="62" y="5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021CA-207B-4C57-83CD-BBD4254E5744}" type="datetimeFigureOut">
              <a:rPr lang="pl-PL" smtClean="0"/>
              <a:t>2015-05-19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F090B-D9BD-41BB-AF58-B66AB16F982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0009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021CA-207B-4C57-83CD-BBD4254E5744}" type="datetimeFigureOut">
              <a:rPr lang="pl-PL" smtClean="0"/>
              <a:t>2015-05-19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F090B-D9BD-41BB-AF58-B66AB16F982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45846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021CA-207B-4C57-83CD-BBD4254E5744}" type="datetimeFigureOut">
              <a:rPr lang="pl-PL" smtClean="0"/>
              <a:t>2015-05-19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F090B-D9BD-41BB-AF58-B66AB16F982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40257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021CA-207B-4C57-83CD-BBD4254E5744}" type="datetimeFigureOut">
              <a:rPr lang="pl-PL" smtClean="0"/>
              <a:t>2015-05-19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F090B-D9BD-41BB-AF58-B66AB16F982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10315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021CA-207B-4C57-83CD-BBD4254E5744}" type="datetimeFigureOut">
              <a:rPr lang="pl-PL" smtClean="0"/>
              <a:t>2015-05-19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F090B-D9BD-41BB-AF58-B66AB16F982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36843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021CA-207B-4C57-83CD-BBD4254E5744}" type="datetimeFigureOut">
              <a:rPr lang="pl-PL" smtClean="0"/>
              <a:t>2015-05-19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F090B-D9BD-41BB-AF58-B66AB16F982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68292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021CA-207B-4C57-83CD-BBD4254E5744}" type="datetimeFigureOut">
              <a:rPr lang="pl-PL" smtClean="0"/>
              <a:t>2015-05-19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F090B-D9BD-41BB-AF58-B66AB16F982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743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021CA-207B-4C57-83CD-BBD4254E5744}" type="datetimeFigureOut">
              <a:rPr lang="pl-PL" smtClean="0"/>
              <a:t>2015-05-19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F090B-D9BD-41BB-AF58-B66AB16F982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59451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021CA-207B-4C57-83CD-BBD4254E5744}" type="datetimeFigureOut">
              <a:rPr lang="pl-PL" smtClean="0"/>
              <a:t>2015-05-19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F090B-D9BD-41BB-AF58-B66AB16F982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52097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021CA-207B-4C57-83CD-BBD4254E5744}" type="datetimeFigureOut">
              <a:rPr lang="pl-PL" smtClean="0"/>
              <a:t>2015-05-19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F090B-D9BD-41BB-AF58-B66AB16F982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6691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021CA-207B-4C57-83CD-BBD4254E5744}" type="datetimeFigureOut">
              <a:rPr lang="pl-PL" smtClean="0"/>
              <a:t>2015-05-19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F090B-D9BD-41BB-AF58-B66AB16F982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48073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5021CA-207B-4C57-83CD-BBD4254E5744}" type="datetimeFigureOut">
              <a:rPr lang="pl-PL" smtClean="0"/>
              <a:t>2015-05-19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2F090B-D9BD-41BB-AF58-B66AB16F982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04864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bilety@kul.pl" TargetMode="External"/><Relationship Id="rId2" Type="http://schemas.openxmlformats.org/officeDocument/2006/relationships/hyperlink" Target="http://www.kul.pl/files/1147/Zapotrzebowanie-bilety_zalacznik_nr_2.doc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ul.pl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Dotacja statutowa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27090"/>
            <a:ext cx="9144000" cy="1655762"/>
          </a:xfrm>
        </p:spPr>
        <p:txBody>
          <a:bodyPr>
            <a:normAutofit/>
          </a:bodyPr>
          <a:lstStyle/>
          <a:p>
            <a:r>
              <a:rPr lang="pl-PL" sz="4800" dirty="0" smtClean="0"/>
              <a:t>Procedury </a:t>
            </a:r>
            <a:endParaRPr lang="pl-PL" sz="4800" dirty="0"/>
          </a:p>
        </p:txBody>
      </p:sp>
    </p:spTree>
    <p:extLst>
      <p:ext uri="{BB962C8B-B14F-4D97-AF65-F5344CB8AC3E}">
        <p14:creationId xmlns:p14="http://schemas.microsoft.com/office/powerpoint/2010/main" val="1598164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Wyjazdy naukowe - delegacje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Cel wyjazdu musi być wyłącznie naukowy (np. konferencja, kwerenda naukowa)</a:t>
            </a:r>
          </a:p>
          <a:p>
            <a:endParaRPr lang="pl-PL" dirty="0" smtClean="0"/>
          </a:p>
          <a:p>
            <a:pPr marL="228600" lvl="1">
              <a:spcBef>
                <a:spcPts val="1000"/>
              </a:spcBef>
            </a:pPr>
            <a:r>
              <a:rPr lang="pl-PL" b="1" dirty="0" smtClean="0"/>
              <a:t>Rozliczamy</a:t>
            </a:r>
            <a:r>
              <a:rPr lang="pl-PL" dirty="0" smtClean="0"/>
              <a:t>: </a:t>
            </a:r>
            <a:r>
              <a:rPr lang="pl-PL" dirty="0"/>
              <a:t>bilet I lub II klasa, diety wg. stawek, noclegi -  wg. stawek lub </a:t>
            </a:r>
            <a:r>
              <a:rPr lang="pl-PL" dirty="0" smtClean="0"/>
              <a:t>faktur/rachunków </a:t>
            </a:r>
            <a:r>
              <a:rPr lang="pl-PL" dirty="0"/>
              <a:t>.  Przy wyjeździe samochodem rozlicza się ryczałtem za kilometr (80% stawki ustalonej przez Ministerstwo</a:t>
            </a:r>
            <a:r>
              <a:rPr lang="pl-PL" dirty="0" smtClean="0"/>
              <a:t>)</a:t>
            </a:r>
          </a:p>
          <a:p>
            <a:pPr marL="228600" lvl="1">
              <a:spcBef>
                <a:spcPts val="1000"/>
              </a:spcBef>
            </a:pPr>
            <a:endParaRPr lang="pl-PL" dirty="0" smtClean="0"/>
          </a:p>
          <a:p>
            <a:pPr marL="228600" lvl="1">
              <a:spcBef>
                <a:spcPts val="1000"/>
              </a:spcBef>
            </a:pPr>
            <a:r>
              <a:rPr lang="pl-PL" b="1" dirty="0" smtClean="0"/>
              <a:t>Wymóg potwierdzeń </a:t>
            </a:r>
            <a:r>
              <a:rPr lang="pl-PL" dirty="0" smtClean="0"/>
              <a:t>- każda </a:t>
            </a:r>
            <a:r>
              <a:rPr lang="pl-PL" dirty="0"/>
              <a:t>delegacja musi być potwierdzona przez Instytucję do której udaje się </a:t>
            </a:r>
            <a:r>
              <a:rPr lang="pl-PL" dirty="0" smtClean="0"/>
              <a:t>delegowany </a:t>
            </a:r>
            <a:r>
              <a:rPr lang="pl-PL" dirty="0"/>
              <a:t>oraz po powrocie przez </a:t>
            </a:r>
            <a:r>
              <a:rPr lang="pl-PL" dirty="0" smtClean="0"/>
              <a:t>Promotora , Kierownika Katedry lub Dziekana</a:t>
            </a:r>
          </a:p>
          <a:p>
            <a:pPr marL="228600" lvl="1">
              <a:spcBef>
                <a:spcPts val="1000"/>
              </a:spcBef>
            </a:pPr>
            <a:r>
              <a:rPr lang="pl-PL" dirty="0"/>
              <a:t>Możliwe jest pobranie zaliczki w związku z wyjazdem</a:t>
            </a:r>
          </a:p>
          <a:p>
            <a:pPr marL="228600" lvl="1">
              <a:spcBef>
                <a:spcPts val="1000"/>
              </a:spcBef>
            </a:pPr>
            <a:endParaRPr lang="pl-PL" dirty="0" smtClean="0"/>
          </a:p>
          <a:p>
            <a:pPr marL="228600" lvl="1">
              <a:spcBef>
                <a:spcPts val="1000"/>
              </a:spcBef>
            </a:pP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63219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Delegacje – wnioski i rozliczanie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dirty="0" smtClean="0"/>
              <a:t>Ścieżka dla pracownika naukowego zatrudnionego na KUL: </a:t>
            </a:r>
          </a:p>
          <a:p>
            <a:r>
              <a:rPr lang="pl-PL" b="1" dirty="0" smtClean="0"/>
              <a:t>przed wyjazdem </a:t>
            </a:r>
            <a:r>
              <a:rPr lang="pl-PL" dirty="0" smtClean="0"/>
              <a:t>pracownik wypełnia wniosek na platformie e-kul. Wnioski dostępne w Zakładce : Moje Web S4A/ Wnioski. Istnieje możliwość uzyskania zaliczki przed wyjazdem</a:t>
            </a:r>
          </a:p>
          <a:p>
            <a:r>
              <a:rPr lang="pl-PL" b="1" dirty="0" smtClean="0"/>
              <a:t>po przyjeździe </a:t>
            </a:r>
            <a:r>
              <a:rPr lang="pl-PL" dirty="0" smtClean="0"/>
              <a:t>dostarcza wypełnioną i podpisaną delegację wraz z kartą przebiegu pojazdu lub biletami i kwalifikowalnymi fakturami do </a:t>
            </a:r>
            <a:r>
              <a:rPr lang="pl-PL" dirty="0" err="1" smtClean="0"/>
              <a:t>SOBiKNP</a:t>
            </a:r>
            <a:endParaRPr lang="pl-PL" dirty="0" smtClean="0"/>
          </a:p>
          <a:p>
            <a:endParaRPr lang="pl-PL" dirty="0" smtClean="0"/>
          </a:p>
          <a:p>
            <a:pPr marL="0" lvl="0" indent="0">
              <a:buNone/>
            </a:pPr>
            <a:r>
              <a:rPr lang="pl-PL" dirty="0" smtClean="0"/>
              <a:t>Ścieżka dla osoby nie będącej pracownikiem naukowym (Zarządzenie </a:t>
            </a:r>
            <a:r>
              <a:rPr lang="pl-PL" dirty="0"/>
              <a:t>Prorektora ds. Administracji i Finansów z dnia 24 stycznia 2011 r. </a:t>
            </a:r>
            <a:r>
              <a:rPr lang="pl-PL" dirty="0" smtClean="0"/>
              <a:t>ROP-010-21/10),</a:t>
            </a:r>
          </a:p>
          <a:p>
            <a:r>
              <a:rPr lang="pl-PL" b="1" dirty="0" smtClean="0"/>
              <a:t>Przed wyjazdem </a:t>
            </a:r>
            <a:r>
              <a:rPr lang="pl-PL" dirty="0" smtClean="0"/>
              <a:t>kierownik zadania badawczego wypełnia :  </a:t>
            </a:r>
          </a:p>
          <a:p>
            <a:pPr marL="0" lvl="0" indent="0">
              <a:buNone/>
            </a:pPr>
            <a:r>
              <a:rPr lang="pl-PL" dirty="0"/>
              <a:t> </a:t>
            </a:r>
            <a:r>
              <a:rPr lang="pl-PL" dirty="0" smtClean="0"/>
              <a:t>  UMOWĘ ZLECENIE </a:t>
            </a:r>
          </a:p>
          <a:p>
            <a:pPr marL="0" lvl="0" indent="0">
              <a:buNone/>
            </a:pPr>
            <a:r>
              <a:rPr lang="pl-PL" dirty="0" smtClean="0"/>
              <a:t>   FORMULARZ ROZLICZENIA – WYJAZD KRAJOWY LUB ZAGRANICZNY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47539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152183"/>
            <a:ext cx="8205592" cy="524222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Delegacja cd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814192"/>
            <a:ext cx="10515600" cy="5362771"/>
          </a:xfrm>
        </p:spPr>
        <p:txBody>
          <a:bodyPr>
            <a:normAutofit/>
          </a:bodyPr>
          <a:lstStyle/>
          <a:p>
            <a:r>
              <a:rPr lang="pl-PL" dirty="0" smtClean="0"/>
              <a:t>W przypadku wyjazdu prywatnym samochodem – wymagana jest dodatkowa zgoda Prorektora ds. Nauki (pismo z akceptacją pracownika SOBIKPN składane do Sekretariatu Prorektora)</a:t>
            </a:r>
          </a:p>
          <a:p>
            <a:pPr marL="0" indent="0">
              <a:buNone/>
            </a:pPr>
            <a:r>
              <a:rPr lang="pl-PL" dirty="0" smtClean="0"/>
              <a:t>    </a:t>
            </a:r>
            <a:r>
              <a:rPr lang="pl-PL" b="1" dirty="0" smtClean="0"/>
              <a:t>PO PRZYJEŹDZIE</a:t>
            </a:r>
          </a:p>
          <a:p>
            <a:r>
              <a:rPr lang="pl-PL" dirty="0" smtClean="0"/>
              <a:t>Należy dostarczyć wypełniony i podpisany przez wszystkie upoważnione osoby druk rozliczenia wraz z kwalifikowalnymi fakturami, biletami lub ewidencją przejazdu samochodem. </a:t>
            </a:r>
          </a:p>
          <a:p>
            <a:pPr marL="0" indent="0">
              <a:buNone/>
            </a:pPr>
            <a:r>
              <a:rPr lang="pl-PL" dirty="0" smtClean="0"/>
              <a:t>  Oprócz niezbędnych podpisów (osoby delegowanej i Promotora)     istotne jest podanie numeru konta bankowego na które powinna być przelana kwota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94831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Wyjazdy zagraniczne - bilety lotnicze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Możliwe jest sfinansowanie faktury za </a:t>
            </a:r>
            <a:r>
              <a:rPr lang="pl-PL" b="1" dirty="0"/>
              <a:t>bilet lotniczy</a:t>
            </a:r>
            <a:r>
              <a:rPr lang="pl-PL" dirty="0"/>
              <a:t> </a:t>
            </a:r>
            <a:endParaRPr lang="pl-PL" dirty="0" smtClean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smtClean="0"/>
              <a:t>PROCEDURA</a:t>
            </a:r>
          </a:p>
          <a:p>
            <a:pPr marL="0" indent="0">
              <a:buNone/>
            </a:pPr>
            <a:r>
              <a:rPr lang="pl-PL" b="1" dirty="0" smtClean="0"/>
              <a:t>Realizacja </a:t>
            </a:r>
            <a:r>
              <a:rPr lang="pl-PL" b="1" dirty="0"/>
              <a:t>zakupu biletów lotniczych dla pracowników i studentów KUL, rozliczanych ze środków </a:t>
            </a:r>
            <a:r>
              <a:rPr lang="pl-PL" b="1" dirty="0" smtClean="0"/>
              <a:t>KUL odbywa </a:t>
            </a:r>
            <a:r>
              <a:rPr lang="pl-PL" b="1" dirty="0"/>
              <a:t>się wyłącznie za pośrednictwem Działu Współpracy z Zagranicą KUL.</a:t>
            </a:r>
            <a:r>
              <a:rPr lang="pl-PL" dirty="0"/>
              <a:t> </a:t>
            </a: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Wszelkie szczegółowe informacje na stronie Działu Współpracy z Zagranicą.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55064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Zakup biletu lotniczego - procedura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b="1" dirty="0"/>
              <a:t>Kroki rezerwacji i realizacji zakupu biletu</a:t>
            </a:r>
            <a:endParaRPr lang="pl-PL" dirty="0" smtClean="0">
              <a:effectLst/>
            </a:endParaRPr>
          </a:p>
          <a:p>
            <a:r>
              <a:rPr lang="pl-PL" dirty="0" smtClean="0"/>
              <a:t>Należy złożyć w DWZ, w godz. 11–14, druk </a:t>
            </a:r>
            <a:r>
              <a:rPr lang="pl-PL" dirty="0" smtClean="0">
                <a:hlinkClick r:id="rId2"/>
              </a:rPr>
              <a:t>ZAPOTRZEBOWANIA</a:t>
            </a:r>
            <a:r>
              <a:rPr lang="pl-PL" dirty="0" smtClean="0"/>
              <a:t> zawierający wszystkie niezbędne podpisy. Na tej podstawie DWZ dokonuje rezerwacji.</a:t>
            </a:r>
          </a:p>
          <a:p>
            <a:r>
              <a:rPr lang="pl-PL" dirty="0" smtClean="0"/>
              <a:t>Almatur przesyła na adres e-mailowy osoby zainteresowanej propozycje połączenia lotniczego do wyboru.</a:t>
            </a:r>
          </a:p>
          <a:p>
            <a:r>
              <a:rPr lang="pl-PL" dirty="0" smtClean="0"/>
              <a:t>Po dokonaniu wyboru pasażer przesyła na adres e-mailowy </a:t>
            </a:r>
            <a:r>
              <a:rPr lang="pl-PL" dirty="0" smtClean="0">
                <a:hlinkClick r:id="rId3"/>
              </a:rPr>
              <a:t>bilety@kul.pl</a:t>
            </a:r>
            <a:r>
              <a:rPr lang="pl-PL" dirty="0" smtClean="0"/>
              <a:t> potwierdzenie zgodności rezerwacji z zapotrzebowaniem, co jest jednocześnie </a:t>
            </a:r>
            <a:r>
              <a:rPr lang="pl-PL" b="1" dirty="0" smtClean="0"/>
              <a:t>ostateczną akceptacją wszelkich danych w niej zamieszczonych</a:t>
            </a:r>
            <a:r>
              <a:rPr lang="pl-PL" dirty="0" smtClean="0"/>
              <a:t> i dopiero wówczas, DWZ ma prawo zlecić zakup biletu, który pasażer otrzyma drogą e-mailową.</a:t>
            </a:r>
          </a:p>
          <a:p>
            <a:r>
              <a:rPr lang="pl-PL" dirty="0" smtClean="0"/>
              <a:t>DWZ poinformuje zainteresowanego o nadejściu faktury za bilet, którą dysponent centrum budżetowego zobligowany jest podpisać w celu dalszej jej rejestracji przez DWZ oraz rozliczenia przez właściwą agendę KUL.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87668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Opłata konferencyjna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smtClean="0"/>
              <a:t>Dwie możliwości sfinansowania opłat za konferencję:</a:t>
            </a:r>
          </a:p>
          <a:p>
            <a:r>
              <a:rPr lang="pl-PL" dirty="0" smtClean="0"/>
              <a:t>Pracownik/doktorant płaci samodzielnie i dostarcza do </a:t>
            </a:r>
            <a:r>
              <a:rPr lang="pl-PL" dirty="0" err="1" smtClean="0"/>
              <a:t>SOBiKPN</a:t>
            </a:r>
            <a:r>
              <a:rPr lang="pl-PL" dirty="0" smtClean="0"/>
              <a:t> fakturę wystawioną na Katolicki Uniwersytet Lubelski Jana Pawła II, opisaną zgodnie z Zarządzeniem oraz wydruk przelewu ze swojego konta bankowego</a:t>
            </a:r>
          </a:p>
          <a:p>
            <a:r>
              <a:rPr lang="pl-PL" dirty="0" smtClean="0"/>
              <a:t>Pracownik /doktorant dostarcza do </a:t>
            </a:r>
            <a:r>
              <a:rPr lang="pl-PL" dirty="0" err="1" smtClean="0"/>
              <a:t>SOBiKPN</a:t>
            </a:r>
            <a:r>
              <a:rPr lang="pl-PL" dirty="0" smtClean="0"/>
              <a:t> druk przedpłaty krajowej lub zagranicznej (dostępne na stronie Sekcji)</a:t>
            </a:r>
          </a:p>
          <a:p>
            <a:pPr marL="0" indent="0">
              <a:buNone/>
            </a:pPr>
            <a:r>
              <a:rPr lang="pl-PL" dirty="0"/>
              <a:t>	</a:t>
            </a:r>
            <a:r>
              <a:rPr lang="pl-PL" dirty="0" smtClean="0"/>
              <a:t>W przypadku osób nie zatrudnionych na KUL przedpłata musi być podpisana przez Promotora.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61895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Konferencje organizowane na KUL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Nie są refundowane koszty noclegu czy wyżywienia prelegentów konferencji organizowanych na </a:t>
            </a:r>
            <a:r>
              <a:rPr lang="pl-PL" dirty="0" smtClean="0"/>
              <a:t>KUL</a:t>
            </a:r>
          </a:p>
          <a:p>
            <a:endParaRPr lang="pl-PL" dirty="0" smtClean="0"/>
          </a:p>
          <a:p>
            <a:r>
              <a:rPr lang="pl-PL" dirty="0" smtClean="0"/>
              <a:t>Możliwe jest jedynie sfinansowane pobytu prelegenta zagranicznego</a:t>
            </a:r>
          </a:p>
          <a:p>
            <a:endParaRPr lang="pl-PL" dirty="0" smtClean="0"/>
          </a:p>
          <a:p>
            <a:pPr lvl="0"/>
            <a:r>
              <a:rPr lang="pl-PL" dirty="0" smtClean="0"/>
              <a:t>Z działalności statutowej finansuje </a:t>
            </a:r>
            <a:r>
              <a:rPr lang="pl-PL" dirty="0"/>
              <a:t>się opłaty konferencyjne pracowników naszej </a:t>
            </a:r>
            <a:r>
              <a:rPr lang="pl-PL" dirty="0" smtClean="0"/>
              <a:t>Uczelni (druk przedpłaty wewnętrzne na stronie </a:t>
            </a:r>
            <a:r>
              <a:rPr lang="pl-PL" dirty="0" err="1" smtClean="0"/>
              <a:t>SOBiKPN</a:t>
            </a:r>
            <a:r>
              <a:rPr lang="pl-PL" dirty="0" smtClean="0"/>
              <a:t>)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20379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Zapotrzebowania , zamówienia a zakup materiałów biurowych i sprzętu komputerowego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W </a:t>
            </a:r>
            <a:r>
              <a:rPr lang="pl-PL" dirty="0"/>
              <a:t>związku z Zarządzeniem Prorektora ds. administracji i finansów z dnia 21 listopada 2014 r. określającym ogólne zasady i terminy składania </a:t>
            </a:r>
            <a:r>
              <a:rPr lang="pl-PL" dirty="0" err="1"/>
              <a:t>zapotrzebowań</a:t>
            </a:r>
            <a:r>
              <a:rPr lang="pl-PL" dirty="0"/>
              <a:t> na dostawy, usługi i roboty budowlane na rok 2015, </a:t>
            </a:r>
            <a:r>
              <a:rPr lang="pl-PL" dirty="0" smtClean="0"/>
              <a:t>na </a:t>
            </a:r>
            <a:r>
              <a:rPr lang="pl-PL" dirty="0"/>
              <a:t>e-KUL dostępny jest formularz przygotowania wniosku zapotrzebowania na rok 2015. </a:t>
            </a:r>
            <a:br>
              <a:rPr lang="pl-PL" dirty="0"/>
            </a:br>
            <a:r>
              <a:rPr lang="pl-PL" dirty="0"/>
              <a:t>Z</a:t>
            </a:r>
            <a:r>
              <a:rPr lang="pl-PL" dirty="0" smtClean="0"/>
              <a:t>apotrzebowania </a:t>
            </a:r>
            <a:r>
              <a:rPr lang="pl-PL" dirty="0"/>
              <a:t>mogą być składane w sposób ciągły , po otrzymaniu każdej transzy finansowej z działalności statutowej a także po otrzymaniu dofinansowania działalności badawczej z każdego innego źródła np. z usług naukowo-badawczych, nowych grantów itp., jednak nie później niż do 15 czerwca 2015 </a:t>
            </a:r>
          </a:p>
        </p:txBody>
      </p:sp>
    </p:spTree>
    <p:extLst>
      <p:ext uri="{BB962C8B-B14F-4D97-AF65-F5344CB8AC3E}">
        <p14:creationId xmlns:p14="http://schemas.microsoft.com/office/powerpoint/2010/main" val="4131174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75159"/>
          </a:xfrm>
        </p:spPr>
        <p:txBody>
          <a:bodyPr>
            <a:normAutofit fontScale="90000"/>
          </a:bodyPr>
          <a:lstStyle/>
          <a:p>
            <a:r>
              <a:rPr lang="pl-PL" dirty="0"/>
              <a:t>Zapotrzebowania , zamówienia a zakup materiałów biurowych i sprzętu komputerowego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540701"/>
            <a:ext cx="10515600" cy="4636262"/>
          </a:xfrm>
        </p:spPr>
        <p:txBody>
          <a:bodyPr/>
          <a:lstStyle/>
          <a:p>
            <a:r>
              <a:rPr lang="pl-PL" dirty="0"/>
              <a:t>W </a:t>
            </a:r>
            <a:r>
              <a:rPr lang="pl-PL" dirty="0" err="1"/>
              <a:t>zapotrzebowaniach</a:t>
            </a:r>
            <a:r>
              <a:rPr lang="pl-PL" dirty="0"/>
              <a:t> należy uwzględnić aktualne saldo zadania badawczego. Dostęp do sald badawczych znajduje się na e-KUL w zakładce: </a:t>
            </a:r>
            <a:r>
              <a:rPr lang="pl-PL" dirty="0" smtClean="0"/>
              <a:t>Moje Web S4A/Informator</a:t>
            </a:r>
          </a:p>
          <a:p>
            <a:r>
              <a:rPr lang="pl-PL" dirty="0"/>
              <a:t>Aktualności opisujące sposób składania zapotrzebowani i zamawianie towarów z magazynu ukazały się na e-</a:t>
            </a:r>
            <a:r>
              <a:rPr lang="pl-PL" dirty="0" err="1"/>
              <a:t>kulu</a:t>
            </a:r>
            <a:r>
              <a:rPr lang="pl-PL" dirty="0"/>
              <a:t> w dniach 6 marca (2 aktualności: Robert Toruj i Ewa Kieliszek), 9 marca (Sekcja Zaopatrzenia – Ewa Kieliszek)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24249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Sprzęt komputerowy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Sprzęt komputerowy może być finansowany z działalności statutowej bazowej i dla młodych. Odpowiedzialność materialna za sprzęt musi zostać powierzona osobie zatrudnionej na KUL-u</a:t>
            </a:r>
          </a:p>
          <a:p>
            <a:r>
              <a:rPr lang="pl-PL" dirty="0" smtClean="0"/>
              <a:t>Procedura wnioskowania o zakup: wniosek na platformie e-kul w zakładce Zamówienia. Pozostałe formalności poprzez DTI</a:t>
            </a:r>
          </a:p>
          <a:p>
            <a:r>
              <a:rPr lang="pl-PL" dirty="0"/>
              <a:t>Wydatki na aparaturę naukowo-badawczą niezbędną do realizacji zadania badawczego nie mogą obejmować zakupu sprzętu wyposażenia biurowego, kserokopiarek, sprzętu audiowizualnego (faksów, rzutników) oraz budowy lokalnych sieci informatycznych i ich wyposażenia oraz napraw sprzętu i urządzeń.</a:t>
            </a:r>
          </a:p>
          <a:p>
            <a:endParaRPr lang="pl-PL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191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Platforma e-kul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Profil pracownik umożliwia korzystanie z funkcjonalności: Zamówienia, Zadania badawcze oraz dostępu do Bazy Wiedzy DBN</a:t>
            </a:r>
          </a:p>
          <a:p>
            <a:endParaRPr lang="pl-PL" dirty="0"/>
          </a:p>
          <a:p>
            <a:endParaRPr lang="pl-PL" dirty="0" smtClean="0"/>
          </a:p>
          <a:p>
            <a:r>
              <a:rPr lang="pl-PL" dirty="0" smtClean="0"/>
              <a:t>Uzyskanie profilu pracownik możliwe poprzez zawarcie umowy o dostęp do platformy e-kul jako status pracownik </a:t>
            </a:r>
          </a:p>
          <a:p>
            <a:pPr marL="0" indent="0">
              <a:buNone/>
            </a:pPr>
            <a:endParaRPr lang="pl-PL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2471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Zakup książek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Możliwy jest zakup książek w ramach prowadzonego zadania badawczego. Książka do momentu prowadzenia zadania pozostaje w dyspozycji pracownika, po zakończeniu zadania badawczego książka zwracana jest do biblioteki.</a:t>
            </a:r>
          </a:p>
          <a:p>
            <a:r>
              <a:rPr lang="pl-PL" dirty="0" smtClean="0"/>
              <a:t>Sposób ewidencji książek reguluje </a:t>
            </a:r>
            <a:r>
              <a:rPr lang="pl-PL" b="1" dirty="0" smtClean="0"/>
              <a:t> </a:t>
            </a:r>
            <a:r>
              <a:rPr lang="pl-PL" dirty="0"/>
              <a:t>Zarządzenie Prorektora ds. nauki i rozwoju z dnia 28 lutego 2014 r. w sprawie określenia zasad prowadzenia i ewidencjonowania księgozbiorów poza zasobami Biblioteki Uniwersyteckiej </a:t>
            </a:r>
            <a:r>
              <a:rPr lang="pl-PL" dirty="0" smtClean="0"/>
              <a:t>KUL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64393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816274" y="-1049149"/>
            <a:ext cx="7327726" cy="82516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>
                <a:latin typeface="ArialMT"/>
              </a:rPr>
              <a:t>instytuty i ośrodki badań, które samodzielnie prowadzą</a:t>
            </a:r>
          </a:p>
          <a:p>
            <a:r>
              <a:rPr lang="pl-PL" dirty="0">
                <a:latin typeface="ArialMT"/>
              </a:rPr>
              <a:t>księgozbiór pochodzący z zakupów dokonanych na potrzeby realizacji zadań badawczych</a:t>
            </a:r>
          </a:p>
          <a:p>
            <a:r>
              <a:rPr lang="pl-PL" dirty="0">
                <a:latin typeface="ArialMT"/>
              </a:rPr>
              <a:t>lub projektów W swoich jednostkach, są zobowiązane do:</a:t>
            </a:r>
          </a:p>
          <a:p>
            <a:r>
              <a:rPr lang="pl-PL" dirty="0">
                <a:latin typeface="ArialMT"/>
              </a:rPr>
              <a:t>1) wskazania osoby odpowiedzialnej za prowadzenie rejestru księgozbioru;</a:t>
            </a:r>
          </a:p>
          <a:p>
            <a:r>
              <a:rPr lang="pl-PL" dirty="0">
                <a:latin typeface="ArialMT"/>
              </a:rPr>
              <a:t>2) prowadzenia rejestru w formie elektronicznej na platformie e-KUL, a do czasu</a:t>
            </a:r>
          </a:p>
          <a:p>
            <a:r>
              <a:rPr lang="pl-PL" dirty="0">
                <a:latin typeface="ArialMT"/>
              </a:rPr>
              <a:t>udostępnienia aplikacji przez Dział Teleinformatyczny W formie arkusza</a:t>
            </a:r>
          </a:p>
          <a:p>
            <a:r>
              <a:rPr lang="pl-PL" dirty="0">
                <a:latin typeface="ArialMT"/>
              </a:rPr>
              <a:t>kalkulacyjnego uwzględniającej następujące informacje: autor publikacji, tytuł</a:t>
            </a:r>
          </a:p>
          <a:p>
            <a:r>
              <a:rPr lang="pl-PL" dirty="0">
                <a:latin typeface="ArialMT"/>
              </a:rPr>
              <a:t>publikacji, wystawca faktury za publikację, numer faktury i data wystawienia,</a:t>
            </a:r>
          </a:p>
          <a:p>
            <a:r>
              <a:rPr lang="pl-PL" dirty="0">
                <a:latin typeface="ArialMT"/>
              </a:rPr>
              <a:t>wartość publikacji w PLN, nazwa zadania badawczego, kod SWIF zadania, numer</a:t>
            </a:r>
          </a:p>
          <a:p>
            <a:r>
              <a:rPr lang="pl-PL" dirty="0">
                <a:latin typeface="ArialMT"/>
              </a:rPr>
              <a:t>akcesji, osoba odpowiedzialna, podpis osoby prowadzącej rejestr.</a:t>
            </a:r>
          </a:p>
          <a:p>
            <a:r>
              <a:rPr lang="pl-PL" dirty="0">
                <a:latin typeface="ArialMT"/>
              </a:rPr>
              <a:t>3) opisywania książek i faktur zakupu według następującego schematu opisu nadania</a:t>
            </a:r>
          </a:p>
          <a:p>
            <a:r>
              <a:rPr lang="pl-PL" dirty="0">
                <a:latin typeface="ArialMT"/>
              </a:rPr>
              <a:t>numeru akcesji:</a:t>
            </a:r>
          </a:p>
          <a:p>
            <a:r>
              <a:rPr lang="pl-PL" dirty="0">
                <a:latin typeface="ArialMT"/>
              </a:rPr>
              <a:t>Książki ~ zakupiono na cele naukowe i zaewidencjonowano</a:t>
            </a:r>
          </a:p>
          <a:p>
            <a:r>
              <a:rPr lang="pl-PL" dirty="0">
                <a:latin typeface="ArialMT"/>
              </a:rPr>
              <a:t>w ................................................................................................................................ .. (nazwa</a:t>
            </a:r>
          </a:p>
          <a:p>
            <a:r>
              <a:rPr lang="pl-PL" dirty="0">
                <a:latin typeface="ArialMT"/>
              </a:rPr>
              <a:t>jednostki) pod następującymi numerami akcesji ..................................... .. .</a:t>
            </a:r>
          </a:p>
          <a:p>
            <a:r>
              <a:rPr lang="pl-PL" dirty="0">
                <a:latin typeface="ArialMT"/>
              </a:rPr>
              <a:t>(podpis osoby odpowiedzialnej)</a:t>
            </a:r>
          </a:p>
          <a:p>
            <a:r>
              <a:rPr lang="pl-PL" dirty="0">
                <a:latin typeface="ArialMT"/>
              </a:rPr>
              <a:t>(wzór numeru akcesji: 1/DB/2013/KTM, czyli numer/Działalność</a:t>
            </a:r>
          </a:p>
          <a:p>
            <a:r>
              <a:rPr lang="pl-PL" dirty="0">
                <a:latin typeface="ArialMT"/>
              </a:rPr>
              <a:t>Badawcza/rok/Katedra Teologii Moralnej)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84043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Zakup innych usług – np. xero, skanowanie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Każda usługa finansowana z działalności statutowej musi być celowa i dotyczyć realizacji zadania badawczego</a:t>
            </a:r>
          </a:p>
          <a:p>
            <a:endParaRPr lang="pl-PL" dirty="0" smtClean="0"/>
          </a:p>
          <a:p>
            <a:r>
              <a:rPr lang="pl-PL" dirty="0" smtClean="0"/>
              <a:t>Usługi xero i skanowania dokonane na wyjeździe delegacyjnym lub w bibliotece, czy archiwum są zwolniona z procedury PZP</a:t>
            </a:r>
          </a:p>
          <a:p>
            <a:endParaRPr lang="pl-PL" dirty="0" smtClean="0"/>
          </a:p>
          <a:p>
            <a:r>
              <a:rPr lang="pl-PL" dirty="0" smtClean="0"/>
              <a:t>W pozostałych przypadkach powinna być spełniona procedura PZP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22186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Zakup innych </a:t>
            </a:r>
            <a:r>
              <a:rPr lang="pl-PL" dirty="0" smtClean="0"/>
              <a:t>usług - procedura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/>
              <a:t>Przed dokonaniem zakupu </a:t>
            </a:r>
            <a:r>
              <a:rPr lang="pl-PL" dirty="0"/>
              <a:t>: załącznik nr 1 oraz załącznik nr 2, który po uzyskaniu wszystkim podpisów </a:t>
            </a:r>
            <a:r>
              <a:rPr lang="pl-PL" dirty="0" smtClean="0"/>
              <a:t>(w tym </a:t>
            </a:r>
            <a:r>
              <a:rPr lang="pl-PL" dirty="0" err="1"/>
              <a:t>SOBiKPN</a:t>
            </a:r>
            <a:r>
              <a:rPr lang="pl-PL" dirty="0"/>
              <a:t>) powinien być dostarczony  do Działu Gospodarki </a:t>
            </a:r>
            <a:r>
              <a:rPr lang="pl-PL" dirty="0" smtClean="0"/>
              <a:t>Mieniem lub innego odpowiedniego realizatora</a:t>
            </a:r>
            <a:endParaRPr lang="pl-PL" dirty="0"/>
          </a:p>
          <a:p>
            <a:r>
              <a:rPr lang="pl-PL" b="1" dirty="0"/>
              <a:t>Po uzyskaniu zgody </a:t>
            </a:r>
            <a:r>
              <a:rPr lang="pl-PL" dirty="0"/>
              <a:t>– </a:t>
            </a:r>
            <a:r>
              <a:rPr lang="pl-PL" dirty="0" smtClean="0"/>
              <a:t>można dokonać </a:t>
            </a:r>
            <a:r>
              <a:rPr lang="pl-PL" dirty="0"/>
              <a:t>zakupu.</a:t>
            </a:r>
          </a:p>
          <a:p>
            <a:r>
              <a:rPr lang="pl-PL" dirty="0"/>
              <a:t>Fakturę/rachunek wystawiony przez uprawnioną instytucję z poprawnymi danymi nabywcy (Katolicki Uniwersytet Lubelski Jana Pawła II) dostarcza się opisaną według Zarządzenia z dnia 21 września 2012 (ROP-0101-180/12)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62473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 czym trzeba pamiętać ?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  <a:p>
            <a:r>
              <a:rPr lang="pl-PL" dirty="0"/>
              <a:t>Dane do </a:t>
            </a:r>
            <a:r>
              <a:rPr lang="pl-PL" dirty="0" smtClean="0"/>
              <a:t>faktury/rachunku</a:t>
            </a:r>
            <a:r>
              <a:rPr lang="pl-PL" dirty="0"/>
              <a:t>:</a:t>
            </a:r>
          </a:p>
          <a:p>
            <a:r>
              <a:rPr lang="pl-PL" b="1" dirty="0"/>
              <a:t>Katolicki Uniwersytet Lubelski Jana Pawła II</a:t>
            </a:r>
            <a:endParaRPr lang="pl-PL" dirty="0"/>
          </a:p>
          <a:p>
            <a:r>
              <a:rPr lang="pl-PL" b="1" dirty="0"/>
              <a:t>Al. Racławickie 14</a:t>
            </a:r>
            <a:endParaRPr lang="pl-PL" dirty="0"/>
          </a:p>
          <a:p>
            <a:r>
              <a:rPr lang="pl-PL" b="1" dirty="0"/>
              <a:t>20-950 Lublin</a:t>
            </a:r>
            <a:endParaRPr lang="pl-PL" dirty="0"/>
          </a:p>
          <a:p>
            <a:r>
              <a:rPr lang="pl-PL" b="1" dirty="0"/>
              <a:t>NIP 712-016-10-05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44130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62842"/>
          </a:xfrm>
        </p:spPr>
        <p:txBody>
          <a:bodyPr/>
          <a:lstStyle/>
          <a:p>
            <a:r>
              <a:rPr lang="pl-PL" dirty="0"/>
              <a:t>O czym trzeba pamiętać ?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691014"/>
            <a:ext cx="10515600" cy="4485949"/>
          </a:xfrm>
        </p:spPr>
        <p:txBody>
          <a:bodyPr/>
          <a:lstStyle/>
          <a:p>
            <a:r>
              <a:rPr lang="pl-PL" b="1" dirty="0"/>
              <a:t>Wszystkie faktury muszą być opisane słownikiem SWIF (Rozporządzenie Rektora)</a:t>
            </a:r>
            <a:endParaRPr lang="pl-PL" dirty="0"/>
          </a:p>
          <a:p>
            <a:r>
              <a:rPr lang="pl-PL" b="1" dirty="0"/>
              <a:t>Wszystkie faktury zagraniczne muszą być przetłumaczone na polski (wymóg z Ustawy o rachunkowości)</a:t>
            </a:r>
            <a:endParaRPr lang="pl-PL" dirty="0"/>
          </a:p>
          <a:p>
            <a:r>
              <a:rPr lang="pl-PL" b="1" dirty="0" smtClean="0"/>
              <a:t>Dokument powinien posiadać wszystkie wymagane podpisy</a:t>
            </a:r>
          </a:p>
          <a:p>
            <a:endParaRPr lang="pl-PL" b="1" dirty="0"/>
          </a:p>
          <a:p>
            <a:pPr marL="0" indent="0">
              <a:buNone/>
            </a:pPr>
            <a:r>
              <a:rPr lang="pl-PL" b="1" dirty="0"/>
              <a:t> </a:t>
            </a:r>
            <a:r>
              <a:rPr lang="pl-PL" b="1" dirty="0" smtClean="0"/>
              <a:t>Zakup zawsze powinien być celowy i z zachowaniem gospodarności.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620227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Do kiedy wydajemy?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Środki na realizację badań winny być wykorzystane </a:t>
            </a:r>
            <a:r>
              <a:rPr lang="pl-PL" b="1" dirty="0"/>
              <a:t>do dnia 30 listopada</a:t>
            </a:r>
            <a:r>
              <a:rPr lang="pl-PL" dirty="0"/>
              <a:t> każdego roku, gdyż po tym terminie przestają być dostępne dla wykonawców zadań </a:t>
            </a:r>
            <a:r>
              <a:rPr lang="pl-PL" dirty="0" smtClean="0"/>
              <a:t>badawczych</a:t>
            </a:r>
          </a:p>
          <a:p>
            <a:r>
              <a:rPr lang="pl-PL" dirty="0" smtClean="0"/>
              <a:t>Środków </a:t>
            </a:r>
            <a:r>
              <a:rPr lang="pl-PL" dirty="0"/>
              <a:t>wydatkowanych w formie przedpłat nie można uznać za wykorzystane. Kosztem pracy naukowo-badawczej jest wyłącznie faktura za już zrealizowaną dostawę. Nie jest kosztem </a:t>
            </a:r>
            <a:r>
              <a:rPr lang="pl-PL" dirty="0" smtClean="0"/>
              <a:t>przedpłata </a:t>
            </a:r>
            <a:r>
              <a:rPr lang="pl-PL" dirty="0"/>
              <a:t>na wyjazdy krajowe i </a:t>
            </a:r>
            <a:r>
              <a:rPr lang="pl-PL" dirty="0" smtClean="0"/>
              <a:t>zagraniczne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15996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Rozliczenie merytoryczne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/>
              <a:t>Każdy pracownik naukowo-dydaktyczny oraz student doktorant jest zobowiązany do dostarczania raportu z prowadzonych zadań badawczych (termin uzależniony od Wydziału – wniosek na statutową) oraz do  przedstawienia raportu z zakończonego zadania badawczego do dnia 30 kwietnia każdego roku </a:t>
            </a:r>
            <a:r>
              <a:rPr lang="pl-PL" b="1" dirty="0" smtClean="0"/>
              <a:t>.</a:t>
            </a:r>
          </a:p>
          <a:p>
            <a:r>
              <a:rPr lang="pl-PL" b="1" dirty="0" smtClean="0"/>
              <a:t>Sprawozdania/raporty </a:t>
            </a:r>
            <a:r>
              <a:rPr lang="pl-PL" b="1" dirty="0"/>
              <a:t>składane są na Wydziały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29561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smtClean="0"/>
              <a:t>			</a:t>
            </a:r>
            <a:r>
              <a:rPr lang="pl-PL" sz="4000" dirty="0" smtClean="0"/>
              <a:t>Dziękujemy za uwagę</a:t>
            </a:r>
            <a:endParaRPr lang="pl-PL" sz="4000" dirty="0"/>
          </a:p>
        </p:txBody>
      </p:sp>
    </p:spTree>
    <p:extLst>
      <p:ext uri="{BB962C8B-B14F-4D97-AF65-F5344CB8AC3E}">
        <p14:creationId xmlns:p14="http://schemas.microsoft.com/office/powerpoint/2010/main" val="1406048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00004"/>
          </a:xfrm>
        </p:spPr>
        <p:txBody>
          <a:bodyPr/>
          <a:lstStyle/>
          <a:p>
            <a:r>
              <a:rPr lang="pl-PL" dirty="0" smtClean="0"/>
              <a:t>Gdzie można znaleźć kluczowe informacje?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50518" y="1265130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pl-PL" dirty="0" smtClean="0"/>
              <a:t>Baza Wiedzy DBN. Ścieżka dostępu: e-kul/ Menu / Baza Wiedzy/ DBN</a:t>
            </a:r>
          </a:p>
          <a:p>
            <a:endParaRPr lang="pl-PL" dirty="0"/>
          </a:p>
          <a:p>
            <a:r>
              <a:rPr lang="pl-PL" dirty="0" smtClean="0"/>
              <a:t>Strona Sekcji Obsługi Badań i Krajowych Projektów Naukowych . Ścieżka dostępu: </a:t>
            </a:r>
            <a:r>
              <a:rPr lang="pl-PL" dirty="0" smtClean="0">
                <a:hlinkClick r:id="rId2"/>
              </a:rPr>
              <a:t>www.kul.pl</a:t>
            </a:r>
            <a:r>
              <a:rPr lang="pl-PL" dirty="0" smtClean="0"/>
              <a:t> /Uniwersytet/ Administracja/ Obszar Kancelaryjny/ Dział Obsługi Badań i Rozwoju Uniwersytetu/ Sekcja Obsługi Badań i Krajowych Projektów Naukowych</a:t>
            </a:r>
          </a:p>
          <a:p>
            <a:endParaRPr lang="pl-PL" dirty="0"/>
          </a:p>
          <a:p>
            <a:r>
              <a:rPr lang="pl-PL" dirty="0" smtClean="0"/>
              <a:t>Strony pozostałych kluczowych Działów: </a:t>
            </a:r>
            <a:r>
              <a:rPr lang="pl-PL" dirty="0"/>
              <a:t>D</a:t>
            </a:r>
            <a:r>
              <a:rPr lang="pl-PL" dirty="0" smtClean="0"/>
              <a:t>ział Gospodarki Mieniem, Dział Współpracy z Zagranicą, Dział Teleinformatyczny </a:t>
            </a:r>
          </a:p>
          <a:p>
            <a:pPr marL="0" indent="0">
              <a:buNone/>
            </a:pPr>
            <a:endParaRPr lang="pl-PL" dirty="0" smtClean="0"/>
          </a:p>
          <a:p>
            <a:r>
              <a:rPr lang="pl-PL" dirty="0" smtClean="0"/>
              <a:t>BIP KUL-u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94773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Najważniejsze regulacje wewnętrzne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377862"/>
            <a:ext cx="10515600" cy="5210827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pl-PL" b="1" dirty="0"/>
              <a:t>Zarządzenie Rektora z dnia 12 lutego 2014 w sprawie organizacji udzielania zamówień publicznych i dokonywania zakupów na Katolickim Uniwersytecie Lubelskim Jana Pawła II (publikacja: strona Dział Gospodarki Mieniem oraz Baza Wiedzy DBN)</a:t>
            </a:r>
            <a:endParaRPr lang="pl-PL" dirty="0"/>
          </a:p>
          <a:p>
            <a:pPr lvl="0"/>
            <a:r>
              <a:rPr lang="pl-PL" b="1" dirty="0"/>
              <a:t> Zarządzenie Rektora z dnia 21 września 2012 w sprawie wprowadzenia opisu zewnętrznych dokumentów finansowo-księgowych poświadczających zakup towarów wydatków usług (ROP-010-180/12) (Baza Wiedzy DBN)</a:t>
            </a:r>
            <a:endParaRPr lang="pl-PL" dirty="0"/>
          </a:p>
          <a:p>
            <a:pPr lvl="0"/>
            <a:r>
              <a:rPr lang="pl-PL" b="1" dirty="0"/>
              <a:t>Zarządzenie Prorektora ds. nauki i rozwoju z dnia 28 lutego 2014 r. w sprawie określenia zasad prowadzenia i ewidencjonowania księgozbiorów poza zasobami Biblioteki Uniwersyteckiej KUL (publikacja: </a:t>
            </a:r>
            <a:r>
              <a:rPr lang="pl-PL" b="1" dirty="0" err="1"/>
              <a:t>bip</a:t>
            </a:r>
            <a:r>
              <a:rPr lang="pl-PL" b="1" dirty="0"/>
              <a:t> oraz Baza Wiedzy DBN)</a:t>
            </a:r>
            <a:endParaRPr lang="pl-PL" dirty="0"/>
          </a:p>
          <a:p>
            <a:pPr lvl="0"/>
            <a:r>
              <a:rPr lang="pl-PL" b="1" dirty="0"/>
              <a:t>Zarządzenie Rektora Katolickiego Uniwersytetu Lubelskiego Jana Pawła II</a:t>
            </a:r>
            <a:endParaRPr lang="pl-PL" dirty="0"/>
          </a:p>
          <a:p>
            <a:r>
              <a:rPr lang="pl-PL" b="1" dirty="0"/>
              <a:t>z dnia 31 lipca 2013 r. w sprawie wysokości oraz warunków ustalania należności przysługujących pracownikowi KUL z tytułu podróży służbowych na obszarze kraju i poza jego granicami</a:t>
            </a:r>
            <a:endParaRPr lang="pl-PL" dirty="0"/>
          </a:p>
          <a:p>
            <a:pPr lvl="0"/>
            <a:r>
              <a:rPr lang="pl-PL" b="1" dirty="0"/>
              <a:t>Zarządzenie Prorektora ds. administracji i finansów z dnia 21 listopada 2014 r. w sprawie składania zapotrzebowani na dostawy, usługi i roboty budowlane na rok budżetowy 2015 (publikacja e-kul: 24 listopada 2014)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47928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Najważniejsze regulacje wewnętrzne cd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pl-PL" b="1" dirty="0" smtClean="0"/>
              <a:t>Zarządzenie</a:t>
            </a:r>
            <a:r>
              <a:rPr lang="pl-PL" dirty="0" smtClean="0"/>
              <a:t> </a:t>
            </a:r>
            <a:r>
              <a:rPr lang="pl-PL" b="1" dirty="0" smtClean="0"/>
              <a:t>Rektora Katolickiego Uniwersytetu Lubelskiego Jana Pawła II</a:t>
            </a:r>
            <a:r>
              <a:rPr lang="pl-PL" dirty="0" smtClean="0"/>
              <a:t> </a:t>
            </a:r>
            <a:r>
              <a:rPr lang="pl-PL" b="1" dirty="0" smtClean="0"/>
              <a:t>z dnia 22 maja 2012 r. w sprawie ustalenia zasad finansowania publikacji naukowych oraz trybu zlecania usług wydawniczych przez jednostki organizacyjne KUL (publikacja: </a:t>
            </a:r>
            <a:r>
              <a:rPr lang="pl-PL" b="1" dirty="0" err="1" smtClean="0"/>
              <a:t>bip</a:t>
            </a:r>
            <a:r>
              <a:rPr lang="pl-PL" b="1" dirty="0" smtClean="0"/>
              <a:t>, Baza Wiedzy DBN)</a:t>
            </a:r>
            <a:endParaRPr lang="pl-PL" dirty="0" smtClean="0"/>
          </a:p>
          <a:p>
            <a:pPr lvl="0"/>
            <a:r>
              <a:rPr lang="pl-PL" b="1" dirty="0" smtClean="0"/>
              <a:t>Wyjazdy osób nie będących pracownikami reguluje Zarządzenie Prorektora ds. Administracji i Finansów z dnia 24 stycznia 2011 r. ROP-010-21/10 (</a:t>
            </a:r>
            <a:r>
              <a:rPr lang="pl-PL" b="1" dirty="0" err="1" smtClean="0"/>
              <a:t>dostębna</a:t>
            </a:r>
            <a:r>
              <a:rPr lang="pl-PL" b="1" dirty="0" smtClean="0"/>
              <a:t> na stronie </a:t>
            </a:r>
            <a:r>
              <a:rPr lang="pl-PL" b="1" dirty="0" err="1" smtClean="0"/>
              <a:t>SOBiKPN</a:t>
            </a:r>
            <a:r>
              <a:rPr lang="pl-PL" b="1" dirty="0" smtClean="0"/>
              <a:t>)</a:t>
            </a:r>
            <a:endParaRPr lang="pl-PL" dirty="0" smtClean="0"/>
          </a:p>
          <a:p>
            <a:pPr lvl="0"/>
            <a:r>
              <a:rPr lang="pl-PL" b="1" dirty="0" smtClean="0"/>
              <a:t>Tryb wypłacania i wysokości świadczeń dla cudzoziemców przebywających na Katolickim Uniwersytecie Lubelskim w celach naukowo-badawczych reguluje Zarządzenie Rektora KUL z dnia 5 listopada 2004 r</a:t>
            </a:r>
            <a:endParaRPr lang="pl-PL" dirty="0" smtClean="0"/>
          </a:p>
          <a:p>
            <a:pPr lvl="0"/>
            <a:r>
              <a:rPr lang="pl-PL" b="1" dirty="0" smtClean="0"/>
              <a:t>Zarządzenie Prorektora ds. Nauki i Współpracy z Zagranicą Katolickiego Uniwersytetu Lubelskiego Jana Pawła II z dnia 3 października 2008r  w sprawie wprowadzenia obowiązku dokumentowania wyników działalności badawczej przez jednostki naukowo-dydaktyczne i naukowo-badawcze (dostępne na stronie </a:t>
            </a:r>
            <a:r>
              <a:rPr lang="pl-PL" b="1" dirty="0" err="1" smtClean="0"/>
              <a:t>SOBiKPN</a:t>
            </a:r>
            <a:r>
              <a:rPr lang="pl-PL" b="1" dirty="0" smtClean="0"/>
              <a:t>)</a:t>
            </a:r>
            <a:endParaRPr lang="pl-PL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30936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/>
              <a:t>Zestawienie wydatków możliwych do sfinansowania </a:t>
            </a:r>
            <a:r>
              <a:rPr lang="pl-PL" b="1" dirty="0" smtClean="0"/>
              <a:t>z dotacji statutowej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W</a:t>
            </a:r>
            <a:r>
              <a:rPr lang="pl-PL" b="1" dirty="0" smtClean="0"/>
              <a:t>ynagrodzenia</a:t>
            </a:r>
            <a:r>
              <a:rPr lang="pl-PL" dirty="0" smtClean="0"/>
              <a:t> </a:t>
            </a:r>
            <a:r>
              <a:rPr lang="pl-PL" dirty="0"/>
              <a:t>za prace </a:t>
            </a:r>
            <a:r>
              <a:rPr lang="pl-PL" dirty="0" smtClean="0"/>
              <a:t>wspomagające </a:t>
            </a:r>
            <a:r>
              <a:rPr lang="pl-PL" dirty="0"/>
              <a:t>proces naukowy – np. tłumaczenia publikowane w wydawnictwie, adiustacja i korekta, </a:t>
            </a: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Realizacja odbywa się na </a:t>
            </a:r>
            <a:r>
              <a:rPr lang="pl-PL" dirty="0"/>
              <a:t>podstawie </a:t>
            </a:r>
            <a:r>
              <a:rPr lang="pl-PL" dirty="0" smtClean="0"/>
              <a:t>faktur lub zawartych </a:t>
            </a:r>
            <a:r>
              <a:rPr lang="pl-PL" dirty="0"/>
              <a:t>umów </a:t>
            </a:r>
            <a:r>
              <a:rPr lang="pl-PL" dirty="0" smtClean="0"/>
              <a:t>cywilno-prawnych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smtClean="0"/>
              <a:t>Nie wypłacane są honoraria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42658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Procedura zawarcia umowy cywilno-prawnej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/>
              <a:t>1. przed zawarciem umowy należy wypełnić Załącznik nr 1 i nr 2 (dostępne na stronie Działu Gospodarki Mieniem) dotyczące stosowania procedury PZP</a:t>
            </a:r>
            <a:endParaRPr lang="pl-PL" dirty="0"/>
          </a:p>
          <a:p>
            <a:r>
              <a:rPr lang="pl-PL" b="1" dirty="0"/>
              <a:t> </a:t>
            </a:r>
            <a:endParaRPr lang="pl-PL" dirty="0"/>
          </a:p>
          <a:p>
            <a:r>
              <a:rPr lang="pl-PL" dirty="0"/>
              <a:t>2. Po uzyskaniu wszystkich podpisów na w/w </a:t>
            </a:r>
            <a:r>
              <a:rPr lang="pl-PL" dirty="0" smtClean="0"/>
              <a:t>Załącznikach i złożeniu ich u odpowiedniego realizatora- </a:t>
            </a:r>
            <a:r>
              <a:rPr lang="pl-PL" dirty="0"/>
              <a:t>wykonawca umowy </a:t>
            </a:r>
            <a:r>
              <a:rPr lang="pl-PL" dirty="0" smtClean="0"/>
              <a:t>(lub osoba </a:t>
            </a:r>
            <a:r>
              <a:rPr lang="pl-PL" dirty="0" err="1" smtClean="0"/>
              <a:t>posrednicząca</a:t>
            </a:r>
            <a:r>
              <a:rPr lang="pl-PL" dirty="0" smtClean="0"/>
              <a:t>) dostarcza </a:t>
            </a:r>
            <a:r>
              <a:rPr lang="pl-PL" dirty="0"/>
              <a:t>do pracownika sekretariatu (Wydział/Instytut) następujące wypełnione formularze: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62081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263047" y="200416"/>
            <a:ext cx="9732723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>
              <a:lnSpc>
                <a:spcPct val="150000"/>
              </a:lnSpc>
              <a:spcAft>
                <a:spcPts val="0"/>
              </a:spcAft>
            </a:pPr>
            <a:r>
              <a:rPr lang="pl-PL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Dane Identyfikacyjne do umowy cywilno-prawnej</a:t>
            </a:r>
          </a:p>
          <a:p>
            <a:pPr marL="228600">
              <a:lnSpc>
                <a:spcPct val="150000"/>
              </a:lnSpc>
              <a:spcAft>
                <a:spcPts val="0"/>
              </a:spcAft>
            </a:pPr>
            <a:r>
              <a:rPr lang="pl-PL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Określenie Zakresu Przedmiotu umowy cywilno-prawnej</a:t>
            </a:r>
          </a:p>
          <a:p>
            <a:pPr marL="270510">
              <a:lnSpc>
                <a:spcPct val="150000"/>
              </a:lnSpc>
              <a:spcAft>
                <a:spcPts val="0"/>
              </a:spcAft>
            </a:pPr>
            <a:r>
              <a:rPr lang="pl-PL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Wzory formularzy dostępne są na stronie internetowej SOBIKPN oraz w sekretariatach Instytutów/Wydziałów.</a:t>
            </a:r>
          </a:p>
          <a:p>
            <a:pPr indent="270510"/>
            <a:r>
              <a:rPr lang="pl-PL" sz="2800" b="0" kern="0" dirty="0" smtClean="0">
                <a:effectLst/>
                <a:latin typeface="Times New Roman" panose="02020603050405020304" pitchFamily="18" charset="0"/>
              </a:rPr>
              <a:t>UWAGA: Umowa powinna być zarejestrowana przed podjęciem     zadania. </a:t>
            </a:r>
            <a:endParaRPr lang="pl-PL" sz="2800" b="1" kern="0" dirty="0" smtClean="0">
              <a:effectLst/>
              <a:latin typeface="Arial" panose="020B0604020202020204" pitchFamily="34" charset="0"/>
            </a:endParaRPr>
          </a:p>
          <a:p>
            <a:pPr marL="270510"/>
            <a:r>
              <a:rPr lang="pl-PL" sz="2800" b="0" kern="0" dirty="0" smtClean="0">
                <a:effectLst/>
                <a:latin typeface="Times New Roman" panose="02020603050405020304" pitchFamily="18" charset="0"/>
              </a:rPr>
              <a:t>Rachunek powinien być wystawiony najwcześniej z dniem zakończenia pracy określonym w umowie</a:t>
            </a:r>
            <a:endParaRPr lang="pl-PL" sz="2800" b="1" kern="0" dirty="0" smtClean="0">
              <a:effectLst/>
              <a:latin typeface="Arial" panose="020B0604020202020204" pitchFamily="34" charset="0"/>
            </a:endParaRPr>
          </a:p>
          <a:p>
            <a:pPr marL="270510">
              <a:spcAft>
                <a:spcPts val="0"/>
              </a:spcAft>
            </a:pPr>
            <a:r>
              <a:rPr lang="pl-PL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 uzyskaniu wszystkich niezbędnych podpisów umowa wraz z rachunkiem jest dostarczana do </a:t>
            </a:r>
            <a:r>
              <a:rPr lang="pl-PL" sz="2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SOBiKPN</a:t>
            </a:r>
            <a:endParaRPr lang="pl-PL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8040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Publikacje książek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Możliwe jest sfinansowanie kosztów publikacji książek w Wydawnictwie KUL. W przypadku wydawania książek poza KUL należy zastosować procedurę opisaną w Zarządzeniu </a:t>
            </a:r>
            <a:r>
              <a:rPr lang="pl-PL" dirty="0"/>
              <a:t>Rektora Katolickiego Uniwersytetu Lubelskiego Jana Pawła II z dnia 22 maja 2012 r. w sprawie ustalenia zasad finansowania publikacji naukowych oraz trybu zlecania usług wydawniczych przez jednostki organizacyjne KUL </a:t>
            </a:r>
            <a:endParaRPr lang="pl-PL" dirty="0" smtClean="0"/>
          </a:p>
          <a:p>
            <a:r>
              <a:rPr lang="pl-PL" dirty="0" smtClean="0"/>
              <a:t>Finansowane są wyłącznie publikacje o charakterze naukowym</a:t>
            </a:r>
          </a:p>
          <a:p>
            <a:r>
              <a:rPr lang="pl-PL" dirty="0" smtClean="0"/>
              <a:t>Możliwe jest sfinansowanie druku artykułu w czasopiśmie naukowym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57024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398</TotalTime>
  <Words>1677</Words>
  <Application>Microsoft Office PowerPoint</Application>
  <PresentationFormat>Panoramiczny</PresentationFormat>
  <Paragraphs>154</Paragraphs>
  <Slides>28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28</vt:i4>
      </vt:variant>
    </vt:vector>
  </HeadingPairs>
  <TitlesOfParts>
    <vt:vector size="34" baseType="lpstr">
      <vt:lpstr>Arial</vt:lpstr>
      <vt:lpstr>ArialMT</vt:lpstr>
      <vt:lpstr>Calibri</vt:lpstr>
      <vt:lpstr>Calibri Light</vt:lpstr>
      <vt:lpstr>Times New Roman</vt:lpstr>
      <vt:lpstr>Motyw pakietu Office</vt:lpstr>
      <vt:lpstr>Dotacja statutowa</vt:lpstr>
      <vt:lpstr>Platforma e-kul</vt:lpstr>
      <vt:lpstr>Gdzie można znaleźć kluczowe informacje?</vt:lpstr>
      <vt:lpstr>Najważniejsze regulacje wewnętrzne</vt:lpstr>
      <vt:lpstr>Najważniejsze regulacje wewnętrzne cd</vt:lpstr>
      <vt:lpstr>Zestawienie wydatków możliwych do sfinansowania z dotacji statutowej</vt:lpstr>
      <vt:lpstr>Procedura zawarcia umowy cywilno-prawnej</vt:lpstr>
      <vt:lpstr>Prezentacja programu PowerPoint</vt:lpstr>
      <vt:lpstr>Publikacje książek</vt:lpstr>
      <vt:lpstr>Wyjazdy naukowe - delegacje</vt:lpstr>
      <vt:lpstr>Delegacje – wnioski i rozliczanie</vt:lpstr>
      <vt:lpstr>Delegacja cd</vt:lpstr>
      <vt:lpstr>Wyjazdy zagraniczne - bilety lotnicze</vt:lpstr>
      <vt:lpstr>Zakup biletu lotniczego - procedura</vt:lpstr>
      <vt:lpstr>Opłata konferencyjna</vt:lpstr>
      <vt:lpstr>Konferencje organizowane na KUL</vt:lpstr>
      <vt:lpstr>Zapotrzebowania , zamówienia a zakup materiałów biurowych i sprzętu komputerowego</vt:lpstr>
      <vt:lpstr>Zapotrzebowania , zamówienia a zakup materiałów biurowych i sprzętu komputerowego</vt:lpstr>
      <vt:lpstr>Sprzęt komputerowy</vt:lpstr>
      <vt:lpstr>Zakup książek</vt:lpstr>
      <vt:lpstr>Prezentacja programu PowerPoint</vt:lpstr>
      <vt:lpstr>Zakup innych usług – np. xero, skanowanie</vt:lpstr>
      <vt:lpstr>Zakup innych usług - procedura</vt:lpstr>
      <vt:lpstr>O czym trzeba pamiętać ?</vt:lpstr>
      <vt:lpstr>O czym trzeba pamiętać ?</vt:lpstr>
      <vt:lpstr>Do kiedy wydajemy?</vt:lpstr>
      <vt:lpstr>Rozliczenie merytoryczne</vt:lpstr>
      <vt:lpstr>Prezentacja programu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Dotacja statutowa dla młodych</dc:title>
  <dc:creator>Beata Gulinska</dc:creator>
  <cp:lastModifiedBy>Beata Gulinska</cp:lastModifiedBy>
  <cp:revision>31</cp:revision>
  <dcterms:created xsi:type="dcterms:W3CDTF">2015-05-13T09:05:52Z</dcterms:created>
  <dcterms:modified xsi:type="dcterms:W3CDTF">2015-05-19T11:20:23Z</dcterms:modified>
</cp:coreProperties>
</file>