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0F2D0-D9DD-4CE2-9A0C-1FE0CF6F411D}" type="datetimeFigureOut">
              <a:rPr lang="pl-PL" smtClean="0"/>
              <a:t>2016-12-02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698BD-60ED-4B5A-8779-9F615724C1E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/>
          <a:lstStyle/>
          <a:p>
            <a:r>
              <a:rPr lang="pl-PL" dirty="0" smtClean="0">
                <a:latin typeface="Book Antiqua" pitchFamily="18" charset="0"/>
              </a:rPr>
              <a:t>Niepełnosprawność intelektualna a samodzielność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57422" y="364331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pl-PL" sz="1600" dirty="0" smtClean="0">
                <a:solidFill>
                  <a:schemeClr val="tx1"/>
                </a:solidFill>
              </a:rPr>
              <a:t/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/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Katarzyna Kosowska 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Kinga Krawiec</a:t>
            </a:r>
            <a:endParaRPr lang="pl-PL" sz="1600" dirty="0">
              <a:solidFill>
                <a:schemeClr val="tx1"/>
              </a:solidFill>
            </a:endParaRPr>
          </a:p>
        </p:txBody>
      </p:sp>
      <p:pic>
        <p:nvPicPr>
          <p:cNvPr id="4" name="Obraz 3" descr="683e9bb0-eb50-4b00-990a-d046d7cfb8d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357430"/>
            <a:ext cx="6393132" cy="40719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100" dirty="0" smtClean="0">
                <a:latin typeface="Book Antiqua" pitchFamily="18" charset="0"/>
              </a:rPr>
              <a:t>W</a:t>
            </a:r>
            <a:r>
              <a:rPr lang="en-US" sz="3100" dirty="0" err="1" smtClean="0">
                <a:latin typeface="Book Antiqua" pitchFamily="18" charset="0"/>
              </a:rPr>
              <a:t>arun</a:t>
            </a:r>
            <a:r>
              <a:rPr lang="pl-PL" sz="3100" dirty="0" smtClean="0">
                <a:latin typeface="Book Antiqua" pitchFamily="18" charset="0"/>
              </a:rPr>
              <a:t>ki</a:t>
            </a:r>
            <a:r>
              <a:rPr lang="en-US" sz="3100" dirty="0" smtClean="0">
                <a:latin typeface="Book Antiqua" pitchFamily="18" charset="0"/>
              </a:rPr>
              <a:t> </a:t>
            </a:r>
            <a:r>
              <a:rPr lang="en-US" sz="3100" dirty="0" err="1">
                <a:latin typeface="Book Antiqua" pitchFamily="18" charset="0"/>
              </a:rPr>
              <a:t>niezb</a:t>
            </a:r>
            <a:r>
              <a:rPr lang="pl-PL" sz="3100" dirty="0">
                <a:latin typeface="Book Antiqua" pitchFamily="18" charset="0"/>
              </a:rPr>
              <a:t>ę</a:t>
            </a:r>
            <a:r>
              <a:rPr lang="en-US" sz="3100" dirty="0" err="1" smtClean="0">
                <a:latin typeface="Book Antiqua" pitchFamily="18" charset="0"/>
              </a:rPr>
              <a:t>dn</a:t>
            </a:r>
            <a:r>
              <a:rPr lang="pl-PL" sz="3100" dirty="0" smtClean="0">
                <a:latin typeface="Book Antiqua" pitchFamily="18" charset="0"/>
              </a:rPr>
              <a:t>e</a:t>
            </a:r>
            <a:r>
              <a:rPr lang="en-US" sz="3100" dirty="0" smtClean="0">
                <a:latin typeface="Book Antiqua" pitchFamily="18" charset="0"/>
              </a:rPr>
              <a:t> </a:t>
            </a:r>
            <a:r>
              <a:rPr lang="en-US" sz="3100" dirty="0">
                <a:latin typeface="Book Antiqua" pitchFamily="18" charset="0"/>
              </a:rPr>
              <a:t>do </a:t>
            </a:r>
            <a:r>
              <a:rPr lang="en-US" sz="3100" dirty="0" err="1">
                <a:latin typeface="Book Antiqua" pitchFamily="18" charset="0"/>
              </a:rPr>
              <a:t>podniesienia</a:t>
            </a:r>
            <a:r>
              <a:rPr lang="en-US" sz="3100" dirty="0">
                <a:latin typeface="Book Antiqua" pitchFamily="18" charset="0"/>
              </a:rPr>
              <a:t/>
            </a:r>
            <a:br>
              <a:rPr lang="en-US" sz="3100" dirty="0">
                <a:latin typeface="Book Antiqua" pitchFamily="18" charset="0"/>
              </a:rPr>
            </a:br>
            <a:r>
              <a:rPr lang="en-US" sz="3100" dirty="0" err="1">
                <a:latin typeface="Book Antiqua" pitchFamily="18" charset="0"/>
              </a:rPr>
              <a:t>jako</a:t>
            </a:r>
            <a:r>
              <a:rPr lang="pl-PL" sz="3100" dirty="0">
                <a:latin typeface="Book Antiqua" pitchFamily="18" charset="0"/>
              </a:rPr>
              <a:t>ś</a:t>
            </a:r>
            <a:r>
              <a:rPr lang="en-US" sz="3100" dirty="0" err="1">
                <a:latin typeface="Book Antiqua" pitchFamily="18" charset="0"/>
              </a:rPr>
              <a:t>ci</a:t>
            </a:r>
            <a:r>
              <a:rPr lang="en-US" sz="3100" dirty="0">
                <a:latin typeface="Book Antiqua" pitchFamily="18" charset="0"/>
              </a:rPr>
              <a:t> </a:t>
            </a:r>
            <a:r>
              <a:rPr lang="pl-PL" sz="3100" dirty="0">
                <a:latin typeface="Book Antiqua" pitchFamily="18" charset="0"/>
              </a:rPr>
              <a:t>ż</a:t>
            </a:r>
            <a:r>
              <a:rPr lang="en-US" sz="3100" dirty="0" err="1">
                <a:latin typeface="Book Antiqua" pitchFamily="18" charset="0"/>
              </a:rPr>
              <a:t>ycia</a:t>
            </a:r>
            <a:r>
              <a:rPr lang="en-US" sz="3100" dirty="0">
                <a:latin typeface="Book Antiqua" pitchFamily="18" charset="0"/>
              </a:rPr>
              <a:t> </a:t>
            </a:r>
            <a:r>
              <a:rPr lang="en-US" sz="3100" dirty="0" err="1">
                <a:latin typeface="Book Antiqua" pitchFamily="18" charset="0"/>
              </a:rPr>
              <a:t>doros</a:t>
            </a:r>
            <a:r>
              <a:rPr lang="pl-PL" sz="3100" dirty="0">
                <a:latin typeface="Book Antiqua" pitchFamily="18" charset="0"/>
              </a:rPr>
              <a:t>ł</a:t>
            </a:r>
            <a:r>
              <a:rPr lang="en-US" sz="3100" dirty="0" err="1">
                <a:latin typeface="Book Antiqua" pitchFamily="18" charset="0"/>
              </a:rPr>
              <a:t>ych</a:t>
            </a:r>
            <a:r>
              <a:rPr lang="en-US" sz="3100" dirty="0">
                <a:latin typeface="Book Antiqua" pitchFamily="18" charset="0"/>
              </a:rPr>
              <a:t> </a:t>
            </a:r>
            <a:r>
              <a:rPr lang="en-US" sz="3100" dirty="0" err="1">
                <a:latin typeface="Book Antiqua" pitchFamily="18" charset="0"/>
              </a:rPr>
              <a:t>os</a:t>
            </a:r>
            <a:r>
              <a:rPr lang="pl-PL" sz="3100" dirty="0">
                <a:latin typeface="Book Antiqua" pitchFamily="18" charset="0"/>
              </a:rPr>
              <a:t>ó</a:t>
            </a:r>
            <a:r>
              <a:rPr lang="en-US" sz="3100" dirty="0">
                <a:latin typeface="Book Antiqua" pitchFamily="18" charset="0"/>
              </a:rPr>
              <a:t>b z </a:t>
            </a:r>
            <a:r>
              <a:rPr lang="en-US" sz="3100" dirty="0" err="1">
                <a:latin typeface="Book Antiqua" pitchFamily="18" charset="0"/>
              </a:rPr>
              <a:t>niepe</a:t>
            </a:r>
            <a:r>
              <a:rPr lang="pl-PL" sz="3100" dirty="0">
                <a:latin typeface="Book Antiqua" pitchFamily="18" charset="0"/>
              </a:rPr>
              <a:t>ł</a:t>
            </a:r>
            <a:r>
              <a:rPr lang="en-US" sz="3100" dirty="0" err="1">
                <a:latin typeface="Book Antiqua" pitchFamily="18" charset="0"/>
              </a:rPr>
              <a:t>nosprawno</a:t>
            </a:r>
            <a:r>
              <a:rPr lang="pl-PL" sz="3100" dirty="0">
                <a:latin typeface="Book Antiqua" pitchFamily="18" charset="0"/>
              </a:rPr>
              <a:t>ś</a:t>
            </a:r>
            <a:r>
              <a:rPr lang="en-US" sz="3100" dirty="0" err="1">
                <a:latin typeface="Book Antiqua" pitchFamily="18" charset="0"/>
              </a:rPr>
              <a:t>ci</a:t>
            </a:r>
            <a:r>
              <a:rPr lang="pl-PL" sz="3100" dirty="0">
                <a:latin typeface="Book Antiqua" pitchFamily="18" charset="0"/>
              </a:rPr>
              <a:t>ą</a:t>
            </a:r>
            <a:r>
              <a:rPr lang="en-US" sz="3100" dirty="0">
                <a:latin typeface="Book Antiqua" pitchFamily="18" charset="0"/>
              </a:rPr>
              <a:t> </a:t>
            </a:r>
            <a:r>
              <a:rPr lang="en-US" sz="3100" dirty="0" err="1">
                <a:latin typeface="Book Antiqua" pitchFamily="18" charset="0"/>
              </a:rPr>
              <a:t>intelektualn</a:t>
            </a:r>
            <a:r>
              <a:rPr lang="pl-PL" sz="3100" dirty="0" smtClean="0">
                <a:latin typeface="Book Antiqua" pitchFamily="18" charset="0"/>
              </a:rPr>
              <a:t>ą</a:t>
            </a:r>
            <a:r>
              <a:rPr lang="en-US" sz="3100" dirty="0" smtClean="0">
                <a:latin typeface="Book Antiqua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pl-PL" dirty="0">
                <a:latin typeface="Book Antiqua" pitchFamily="18" charset="0"/>
              </a:rPr>
              <a:t>zmiana w sposobie traktowania osób z </a:t>
            </a:r>
            <a:r>
              <a:rPr lang="pl-PL" dirty="0" err="1">
                <a:latin typeface="Book Antiqua" pitchFamily="18" charset="0"/>
              </a:rPr>
              <a:t>niepeł</a:t>
            </a:r>
            <a:r>
              <a:rPr lang="en-US" dirty="0" err="1">
                <a:latin typeface="Book Antiqua" pitchFamily="18" charset="0"/>
              </a:rPr>
              <a:t>nosprawno</a:t>
            </a:r>
            <a:r>
              <a:rPr lang="pl-PL" dirty="0" smtClean="0">
                <a:latin typeface="Book Antiqua" pitchFamily="18" charset="0"/>
              </a:rPr>
              <a:t>ś</a:t>
            </a:r>
            <a:r>
              <a:rPr lang="en-US" dirty="0" err="1" smtClean="0">
                <a:latin typeface="Book Antiqua" pitchFamily="18" charset="0"/>
              </a:rPr>
              <a:t>ci</a:t>
            </a:r>
            <a:r>
              <a:rPr lang="pl-PL" dirty="0">
                <a:latin typeface="Book Antiqua" pitchFamily="18" charset="0"/>
              </a:rPr>
              <a:t>ą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intelektualn</a:t>
            </a:r>
            <a:r>
              <a:rPr lang="pl-PL" dirty="0" smtClean="0">
                <a:latin typeface="Book Antiqua" pitchFamily="18" charset="0"/>
              </a:rPr>
              <a:t>ą,</a:t>
            </a:r>
          </a:p>
          <a:p>
            <a:r>
              <a:rPr lang="en-US" dirty="0" err="1" smtClean="0">
                <a:latin typeface="Book Antiqua" pitchFamily="18" charset="0"/>
              </a:rPr>
              <a:t>rozwij</a:t>
            </a:r>
            <a:r>
              <a:rPr lang="pl-PL" dirty="0" err="1" smtClean="0">
                <a:latin typeface="Book Antiqua" pitchFamily="18" charset="0"/>
              </a:rPr>
              <a:t>anie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w </a:t>
            </a:r>
            <a:r>
              <a:rPr lang="en-US" dirty="0" err="1">
                <a:latin typeface="Book Antiqua" pitchFamily="18" charset="0"/>
              </a:rPr>
              <a:t>osobach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z</a:t>
            </a:r>
            <a:r>
              <a:rPr lang="pl-PL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niepe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nosprawno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pl-PL" dirty="0">
                <a:latin typeface="Book Antiqua" pitchFamily="18" charset="0"/>
              </a:rPr>
              <a:t>ą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potrzeb</a:t>
            </a:r>
            <a:r>
              <a:rPr lang="pl-PL" dirty="0">
                <a:latin typeface="Book Antiqua" pitchFamily="18" charset="0"/>
              </a:rPr>
              <a:t>ę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decydowania</a:t>
            </a:r>
            <a:r>
              <a:rPr lang="en-US" dirty="0">
                <a:latin typeface="Book Antiqua" pitchFamily="18" charset="0"/>
              </a:rPr>
              <a:t> o </a:t>
            </a:r>
            <a:r>
              <a:rPr lang="en-US" dirty="0" err="1">
                <a:latin typeface="Book Antiqua" pitchFamily="18" charset="0"/>
              </a:rPr>
              <a:t>sobie</a:t>
            </a:r>
            <a:r>
              <a:rPr lang="en-US" dirty="0">
                <a:latin typeface="Book Antiqua" pitchFamily="18" charset="0"/>
              </a:rPr>
              <a:t> </a:t>
            </a:r>
            <a:endParaRPr lang="pl-PL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rozpoczy</a:t>
            </a:r>
            <a:r>
              <a:rPr lang="pl-PL" dirty="0" err="1" smtClean="0">
                <a:latin typeface="Book Antiqua" pitchFamily="18" charset="0"/>
              </a:rPr>
              <a:t>nanie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realizacj</a:t>
            </a:r>
            <a:r>
              <a:rPr lang="pl-PL" dirty="0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tych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cel</a:t>
            </a:r>
            <a:r>
              <a:rPr lang="pl-PL" dirty="0">
                <a:latin typeface="Book Antiqua" pitchFamily="18" charset="0"/>
              </a:rPr>
              <a:t>ó</a:t>
            </a:r>
            <a:r>
              <a:rPr lang="en-US" dirty="0">
                <a:latin typeface="Book Antiqua" pitchFamily="18" charset="0"/>
              </a:rPr>
              <a:t>w we </a:t>
            </a:r>
            <a:r>
              <a:rPr lang="en-US" dirty="0" err="1">
                <a:latin typeface="Book Antiqua" pitchFamily="18" charset="0"/>
              </a:rPr>
              <a:t>wczesnym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dzieci</a:t>
            </a:r>
            <a:r>
              <a:rPr lang="pl-PL" dirty="0">
                <a:latin typeface="Book Antiqua" pitchFamily="18" charset="0"/>
              </a:rPr>
              <a:t>ń</a:t>
            </a:r>
            <a:r>
              <a:rPr lang="en-US" dirty="0" err="1" smtClean="0">
                <a:latin typeface="Book Antiqua" pitchFamily="18" charset="0"/>
              </a:rPr>
              <a:t>stwie</a:t>
            </a:r>
            <a:endParaRPr lang="pl-PL" dirty="0" smtClean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Dostrzeganie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potrzeb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pragnie</a:t>
            </a:r>
            <a:r>
              <a:rPr lang="pl-PL" dirty="0">
                <a:latin typeface="Book Antiqua" pitchFamily="18" charset="0"/>
              </a:rPr>
              <a:t>ń dziecka i traktowanie go jak </a:t>
            </a:r>
            <a:r>
              <a:rPr lang="pl-PL" dirty="0" smtClean="0">
                <a:latin typeface="Book Antiqua" pitchFamily="18" charset="0"/>
              </a:rPr>
              <a:t>osoby zdolnej </a:t>
            </a:r>
            <a:r>
              <a:rPr lang="pl-PL" dirty="0">
                <a:latin typeface="Book Antiqua" pitchFamily="18" charset="0"/>
              </a:rPr>
              <a:t>do decydowania i mają</a:t>
            </a:r>
            <a:r>
              <a:rPr lang="en-US" dirty="0" err="1">
                <a:latin typeface="Book Antiqua" pitchFamily="18" charset="0"/>
              </a:rPr>
              <a:t>cej</a:t>
            </a:r>
            <a:r>
              <a:rPr lang="en-US" dirty="0">
                <a:latin typeface="Book Antiqua" pitchFamily="18" charset="0"/>
              </a:rPr>
              <a:t> do </a:t>
            </a:r>
            <a:r>
              <a:rPr lang="en-US" dirty="0" err="1">
                <a:latin typeface="Book Antiqua" pitchFamily="18" charset="0"/>
              </a:rPr>
              <a:t>tego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prawo</a:t>
            </a:r>
            <a:endParaRPr lang="pl-PL" dirty="0" smtClean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wsparcie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strony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profesjonalistów</a:t>
            </a:r>
            <a:r>
              <a:rPr lang="en-US" dirty="0">
                <a:latin typeface="Book Antiqua" pitchFamily="18" charset="0"/>
              </a:rPr>
              <a:t> </a:t>
            </a:r>
            <a:endParaRPr lang="pl-PL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promowani</a:t>
            </a:r>
            <a:r>
              <a:rPr lang="pl-PL" dirty="0" smtClean="0">
                <a:latin typeface="Book Antiqua" pitchFamily="18" charset="0"/>
              </a:rPr>
              <a:t>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niezale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>
                <a:latin typeface="Book Antiqua" pitchFamily="18" charset="0"/>
              </a:rPr>
              <a:t>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os</a:t>
            </a:r>
            <a:r>
              <a:rPr lang="pl-PL" dirty="0">
                <a:latin typeface="Book Antiqua" pitchFamily="18" charset="0"/>
              </a:rPr>
              <a:t>ó</a:t>
            </a:r>
            <a:r>
              <a:rPr lang="en-US" dirty="0">
                <a:latin typeface="Book Antiqua" pitchFamily="18" charset="0"/>
              </a:rPr>
              <a:t>b z </a:t>
            </a:r>
            <a:r>
              <a:rPr lang="en-US" dirty="0" err="1">
                <a:latin typeface="Book Antiqua" pitchFamily="18" charset="0"/>
              </a:rPr>
              <a:t>niepe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nosprawno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pl-PL" dirty="0" smtClean="0">
                <a:latin typeface="Book Antiqua" pitchFamily="18" charset="0"/>
              </a:rPr>
              <a:t>ą </a:t>
            </a:r>
            <a:r>
              <a:rPr lang="en-US" dirty="0" err="1" smtClean="0">
                <a:latin typeface="Book Antiqua" pitchFamily="18" charset="0"/>
              </a:rPr>
              <a:t>intelektualn</a:t>
            </a:r>
            <a:r>
              <a:rPr lang="pl-PL" dirty="0">
                <a:latin typeface="Book Antiqua" pitchFamily="18" charset="0"/>
              </a:rPr>
              <a:t>ą</a:t>
            </a:r>
            <a:r>
              <a:rPr lang="en-US" dirty="0">
                <a:latin typeface="Book Antiqua" pitchFamily="18" charset="0"/>
              </a:rPr>
              <a:t> </a:t>
            </a:r>
          </a:p>
          <a:p>
            <a:r>
              <a:rPr lang="pl-PL" dirty="0">
                <a:latin typeface="Book Antiqua" pitchFamily="18" charset="0"/>
              </a:rPr>
              <a:t>propagowanie wiedzy na temat praw osób z </a:t>
            </a:r>
            <a:r>
              <a:rPr lang="pl-PL" dirty="0" err="1">
                <a:latin typeface="Book Antiqua" pitchFamily="18" charset="0"/>
              </a:rPr>
              <a:t>niepeł</a:t>
            </a:r>
            <a:r>
              <a:rPr lang="en-US" dirty="0" err="1">
                <a:latin typeface="Book Antiqua" pitchFamily="18" charset="0"/>
              </a:rPr>
              <a:t>nosprawno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pl-PL" dirty="0" smtClean="0">
                <a:latin typeface="Book Antiqua" pitchFamily="18" charset="0"/>
              </a:rPr>
              <a:t>ą</a:t>
            </a:r>
          </a:p>
          <a:p>
            <a:r>
              <a:rPr lang="en-US" dirty="0" err="1">
                <a:latin typeface="Book Antiqua" pitchFamily="18" charset="0"/>
              </a:rPr>
              <a:t>kszta</a:t>
            </a:r>
            <a:r>
              <a:rPr lang="pl-PL" dirty="0" err="1">
                <a:latin typeface="Book Antiqua" pitchFamily="18" charset="0"/>
              </a:rPr>
              <a:t>łtowanie</a:t>
            </a:r>
            <a:r>
              <a:rPr lang="pl-PL" dirty="0">
                <a:latin typeface="Book Antiqua" pitchFamily="18" charset="0"/>
              </a:rPr>
              <a:t> odpowiedniego ich obrazu w ś</a:t>
            </a:r>
            <a:r>
              <a:rPr lang="en-US" dirty="0" err="1">
                <a:latin typeface="Book Antiqua" pitchFamily="18" charset="0"/>
              </a:rPr>
              <a:t>wiadomo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spo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 smtClean="0">
                <a:latin typeface="Book Antiqua" pitchFamily="18" charset="0"/>
              </a:rPr>
              <a:t>ecznej</a:t>
            </a:r>
            <a:endParaRPr lang="pl-PL" dirty="0" smtClean="0">
              <a:latin typeface="Book Antiqua" pitchFamily="18" charset="0"/>
            </a:endParaRPr>
          </a:p>
          <a:p>
            <a:r>
              <a:rPr lang="pl-PL" dirty="0">
                <a:latin typeface="Book Antiqua" pitchFamily="18" charset="0"/>
              </a:rPr>
              <a:t>tworzenie miejsc na rynku pracy </a:t>
            </a:r>
            <a:endParaRPr lang="pl-PL" dirty="0" smtClean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ci</a:t>
            </a:r>
            <a:r>
              <a:rPr lang="pl-PL" dirty="0">
                <a:latin typeface="Book Antiqua" pitchFamily="18" charset="0"/>
              </a:rPr>
              <a:t>ą</a:t>
            </a:r>
            <a:r>
              <a:rPr lang="en-US" dirty="0">
                <a:latin typeface="Book Antiqua" pitchFamily="18" charset="0"/>
              </a:rPr>
              <a:t>g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>
                <a:latin typeface="Book Antiqua" pitchFamily="18" charset="0"/>
              </a:rPr>
              <a:t>a </a:t>
            </a:r>
            <a:r>
              <a:rPr lang="en-US" dirty="0" err="1">
                <a:latin typeface="Book Antiqua" pitchFamily="18" charset="0"/>
              </a:rPr>
              <a:t>edukacja</a:t>
            </a:r>
            <a:endParaRPr lang="pl-PL" dirty="0" smtClean="0">
              <a:latin typeface="Book Antiqua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64291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5400" dirty="0" smtClean="0">
                <a:latin typeface="Book Antiqua" pitchFamily="18" charset="0"/>
              </a:rPr>
              <a:t>    Dziękujemy za uwagę! </a:t>
            </a:r>
            <a:endParaRPr lang="pl-PL" sz="5400" dirty="0">
              <a:latin typeface="Book Antiqua" pitchFamily="18" charset="0"/>
            </a:endParaRPr>
          </a:p>
        </p:txBody>
      </p:sp>
      <p:pic>
        <p:nvPicPr>
          <p:cNvPr id="4" name="Obraz 3" descr="podopieczni_-_maria_cerafick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785926"/>
            <a:ext cx="7286676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3422_niepelnosprawni-intelektualnie-jako-osoby-_1.jpg"/>
          <p:cNvPicPr>
            <a:picLocks noChangeAspect="1"/>
          </p:cNvPicPr>
          <p:nvPr/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dirty="0" smtClean="0">
                <a:latin typeface="Book Antiqua" pitchFamily="18" charset="0"/>
              </a:rPr>
              <a:t>Jednym </a:t>
            </a:r>
            <a:r>
              <a:rPr lang="pl-PL" dirty="0">
                <a:latin typeface="Book Antiqua" pitchFamily="18" charset="0"/>
              </a:rPr>
              <a:t>z pierwszych kroków na drodze do samostanowienia jest </a:t>
            </a:r>
            <a:r>
              <a:rPr lang="pl-PL" dirty="0" err="1">
                <a:latin typeface="Book Antiqua" pitchFamily="18" charset="0"/>
              </a:rPr>
              <a:t>uś</a:t>
            </a:r>
            <a:r>
              <a:rPr lang="en-US" dirty="0" err="1">
                <a:latin typeface="Book Antiqua" pitchFamily="18" charset="0"/>
              </a:rPr>
              <a:t>wiadomienie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sobie</a:t>
            </a:r>
            <a:r>
              <a:rPr lang="en-US" dirty="0">
                <a:latin typeface="Book Antiqua" pitchFamily="18" charset="0"/>
              </a:rPr>
              <a:t> w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 smtClean="0">
                <a:latin typeface="Book Antiqua" pitchFamily="18" charset="0"/>
              </a:rPr>
              <a:t>asnych</a:t>
            </a:r>
            <a:r>
              <a:rPr lang="pl-PL" dirty="0" smtClean="0">
                <a:latin typeface="Book Antiqua" pitchFamily="18" charset="0"/>
              </a:rPr>
              <a:t>:</a:t>
            </a:r>
            <a:br>
              <a:rPr lang="pl-PL" dirty="0" smtClean="0">
                <a:latin typeface="Book Antiqua" pitchFamily="18" charset="0"/>
              </a:rPr>
            </a:br>
            <a:r>
              <a:rPr lang="pl-PL" dirty="0" smtClean="0">
                <a:latin typeface="Book Antiqua" pitchFamily="18" charset="0"/>
              </a:rPr>
              <a:t/>
            </a:r>
            <a:br>
              <a:rPr lang="pl-PL" dirty="0" smtClean="0">
                <a:latin typeface="Book Antiqua" pitchFamily="18" charset="0"/>
              </a:rPr>
            </a:br>
            <a:r>
              <a:rPr lang="pl-PL" dirty="0" smtClean="0">
                <a:latin typeface="Book Antiqua" pitchFamily="18" charset="0"/>
              </a:rPr>
              <a:t>-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potrzeb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pl-PL" dirty="0" smtClean="0">
                <a:latin typeface="Book Antiqua" pitchFamily="18" charset="0"/>
              </a:rPr>
              <a:t/>
            </a:r>
            <a:br>
              <a:rPr lang="pl-PL" dirty="0" smtClean="0">
                <a:latin typeface="Book Antiqua" pitchFamily="18" charset="0"/>
              </a:rPr>
            </a:br>
            <a:r>
              <a:rPr lang="pl-PL" dirty="0" smtClean="0">
                <a:latin typeface="Book Antiqua" pitchFamily="18" charset="0"/>
              </a:rPr>
              <a:t>- </a:t>
            </a:r>
            <a:r>
              <a:rPr lang="en-US" dirty="0" err="1" smtClean="0">
                <a:latin typeface="Book Antiqua" pitchFamily="18" charset="0"/>
              </a:rPr>
              <a:t>marze</a:t>
            </a:r>
            <a:r>
              <a:rPr lang="pl-PL" dirty="0">
                <a:latin typeface="Book Antiqua" pitchFamily="18" charset="0"/>
              </a:rPr>
              <a:t>ń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pl-PL" dirty="0" smtClean="0">
                <a:latin typeface="Book Antiqua" pitchFamily="18" charset="0"/>
              </a:rPr>
              <a:t/>
            </a:r>
            <a:br>
              <a:rPr lang="pl-PL" dirty="0" smtClean="0">
                <a:latin typeface="Book Antiqua" pitchFamily="18" charset="0"/>
              </a:rPr>
            </a:br>
            <a:r>
              <a:rPr lang="pl-PL" dirty="0" smtClean="0">
                <a:latin typeface="Book Antiqua" pitchFamily="18" charset="0"/>
              </a:rPr>
              <a:t>- </a:t>
            </a:r>
            <a:r>
              <a:rPr lang="en-US" dirty="0" smtClean="0">
                <a:latin typeface="Book Antiqua" pitchFamily="18" charset="0"/>
              </a:rPr>
              <a:t>mo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liwo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 smtClean="0">
                <a:latin typeface="Book Antiqua" pitchFamily="18" charset="0"/>
              </a:rPr>
              <a:t>ci</a:t>
            </a:r>
            <a:r>
              <a:rPr lang="pl-PL" dirty="0" smtClean="0">
                <a:latin typeface="Book Antiqua" pitchFamily="18" charset="0"/>
              </a:rPr>
              <a:t>,</a:t>
            </a:r>
            <a:br>
              <a:rPr lang="pl-PL" dirty="0" smtClean="0">
                <a:latin typeface="Book Antiqua" pitchFamily="18" charset="0"/>
              </a:rPr>
            </a:br>
            <a:r>
              <a:rPr lang="pl-PL" dirty="0" smtClean="0">
                <a:latin typeface="Book Antiqua" pitchFamily="18" charset="0"/>
              </a:rPr>
              <a:t>-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ogranicze</a:t>
            </a:r>
            <a:r>
              <a:rPr lang="pl-PL" dirty="0">
                <a:latin typeface="Book Antiqua" pitchFamily="18" charset="0"/>
              </a:rPr>
              <a:t>ń</a:t>
            </a:r>
            <a:r>
              <a:rPr lang="en-US" dirty="0">
                <a:latin typeface="Book Antiqua" pitchFamily="18" charset="0"/>
              </a:rPr>
              <a:t>.</a:t>
            </a:r>
            <a:endParaRPr lang="pl-PL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bariery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-218896"/>
            <a:ext cx="9144000" cy="721979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Book Antiqua" pitchFamily="18" charset="0"/>
              </a:rPr>
              <a:t>Co przeszkadza w decydowaniu o samym sobie?</a:t>
            </a:r>
            <a:endParaRPr lang="pl-PL" b="1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525963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Book Antiqua" pitchFamily="18" charset="0"/>
              </a:rPr>
              <a:t>Mniejsze zdolności i umiejętności</a:t>
            </a:r>
          </a:p>
          <a:p>
            <a:r>
              <a:rPr lang="pl-PL" sz="2800" dirty="0" smtClean="0">
                <a:latin typeface="Book Antiqua" pitchFamily="18" charset="0"/>
              </a:rPr>
              <a:t>Bariery wynikające z obiektywnych ograniczeń</a:t>
            </a:r>
          </a:p>
          <a:p>
            <a:r>
              <a:rPr lang="pl-PL" sz="2800" dirty="0" smtClean="0">
                <a:latin typeface="Book Antiqua" pitchFamily="18" charset="0"/>
              </a:rPr>
              <a:t>Problemy ze zdrowiem</a:t>
            </a:r>
          </a:p>
          <a:p>
            <a:r>
              <a:rPr lang="pl-PL" sz="2800" dirty="0" smtClean="0">
                <a:latin typeface="Book Antiqua" pitchFamily="18" charset="0"/>
              </a:rPr>
              <a:t>Problemy architektoniczne i komunikacyjne</a:t>
            </a:r>
          </a:p>
          <a:p>
            <a:r>
              <a:rPr lang="pl-PL" sz="2800" dirty="0" smtClean="0">
                <a:latin typeface="Book Antiqua" pitchFamily="18" charset="0"/>
              </a:rPr>
              <a:t>Stygmatyzacje i uprzedzenia</a:t>
            </a:r>
            <a:endParaRPr lang="pl-PL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Book Antiqua" pitchFamily="18" charset="0"/>
              </a:rPr>
              <a:t>Zależni od innych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en-US" i="1" dirty="0" err="1" smtClean="0">
                <a:latin typeface="Book Antiqua" pitchFamily="18" charset="0"/>
              </a:rPr>
              <a:t>Dlaczego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zdolno</a:t>
            </a:r>
            <a:r>
              <a:rPr lang="pl-PL" i="1" dirty="0" err="1">
                <a:latin typeface="Book Antiqua" pitchFamily="18" charset="0"/>
              </a:rPr>
              <a:t>ść</a:t>
            </a:r>
            <a:r>
              <a:rPr lang="pl-PL" i="1" dirty="0">
                <a:latin typeface="Book Antiqua" pitchFamily="18" charset="0"/>
              </a:rPr>
              <a:t> </a:t>
            </a:r>
            <a:r>
              <a:rPr lang="pl-PL" i="1" dirty="0" smtClean="0">
                <a:latin typeface="Book Antiqua" pitchFamily="18" charset="0"/>
              </a:rPr>
              <a:t/>
            </a:r>
            <a:br>
              <a:rPr lang="pl-PL" i="1" dirty="0" smtClean="0">
                <a:latin typeface="Book Antiqua" pitchFamily="18" charset="0"/>
              </a:rPr>
            </a:br>
            <a:r>
              <a:rPr lang="pl-PL" i="1" dirty="0" smtClean="0">
                <a:latin typeface="Book Antiqua" pitchFamily="18" charset="0"/>
              </a:rPr>
              <a:t>do </a:t>
            </a:r>
            <a:r>
              <a:rPr lang="pl-PL" i="1" dirty="0">
                <a:latin typeface="Book Antiqua" pitchFamily="18" charset="0"/>
              </a:rPr>
              <a:t>stanowienia o </a:t>
            </a:r>
            <a:r>
              <a:rPr lang="pl-PL" i="1" dirty="0" smtClean="0">
                <a:latin typeface="Book Antiqua" pitchFamily="18" charset="0"/>
              </a:rPr>
              <a:t>sobie</a:t>
            </a:r>
            <a:br>
              <a:rPr lang="pl-PL" i="1" dirty="0" smtClean="0">
                <a:latin typeface="Book Antiqua" pitchFamily="18" charset="0"/>
              </a:rPr>
            </a:br>
            <a:r>
              <a:rPr lang="pl-PL" i="1" dirty="0" smtClean="0">
                <a:latin typeface="Book Antiqua" pitchFamily="18" charset="0"/>
              </a:rPr>
              <a:t> </a:t>
            </a:r>
            <a:r>
              <a:rPr lang="pl-PL" i="1" dirty="0">
                <a:latin typeface="Book Antiqua" pitchFamily="18" charset="0"/>
              </a:rPr>
              <a:t>jest tak waż</a:t>
            </a:r>
            <a:r>
              <a:rPr lang="en-US" i="1" dirty="0" err="1">
                <a:latin typeface="Book Antiqua" pitchFamily="18" charset="0"/>
              </a:rPr>
              <a:t>na</a:t>
            </a:r>
            <a:r>
              <a:rPr lang="en-US" i="1" dirty="0">
                <a:latin typeface="Book Antiqua" pitchFamily="18" charset="0"/>
              </a:rPr>
              <a:t>?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large_200022200152bdfee8a7b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428736"/>
            <a:ext cx="3190897" cy="47863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Book Antiqua" pitchFamily="18" charset="0"/>
              </a:rPr>
              <a:t>Czynniki, które składają się na odczuwaną jakość życia:</a:t>
            </a:r>
            <a:r>
              <a:rPr lang="en-US" dirty="0" smtClean="0"/>
              <a:t/>
            </a:r>
            <a:br>
              <a:rPr lang="en-US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Book Antiqua" pitchFamily="18" charset="0"/>
              </a:rPr>
              <a:t>dobrostan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emocjonalny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 err="1" smtClean="0">
                <a:latin typeface="Book Antiqua" pitchFamily="18" charset="0"/>
              </a:rPr>
              <a:t>relacje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interpersonalne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 err="1" smtClean="0">
                <a:latin typeface="Book Antiqua" pitchFamily="18" charset="0"/>
              </a:rPr>
              <a:t>dobrostan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materialny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>
                <a:latin typeface="Book Antiqua" pitchFamily="18" charset="0"/>
              </a:rPr>
              <a:t>mo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liwo</a:t>
            </a:r>
            <a:r>
              <a:rPr lang="pl-PL" dirty="0" err="1">
                <a:latin typeface="Book Antiqua" pitchFamily="18" charset="0"/>
              </a:rPr>
              <a:t>ść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podj</a:t>
            </a:r>
            <a:r>
              <a:rPr lang="pl-PL" dirty="0">
                <a:latin typeface="Book Antiqua" pitchFamily="18" charset="0"/>
              </a:rPr>
              <a:t>ę</a:t>
            </a:r>
            <a:r>
              <a:rPr lang="en-US" dirty="0" err="1">
                <a:latin typeface="Book Antiqua" pitchFamily="18" charset="0"/>
              </a:rPr>
              <a:t>cia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aktywno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zawodowej</a:t>
            </a:r>
            <a:r>
              <a:rPr lang="pl-PL" dirty="0" smtClean="0">
                <a:latin typeface="Book Antiqua" pitchFamily="18" charset="0"/>
              </a:rPr>
              <a:t>,</a:t>
            </a:r>
            <a:endParaRPr lang="en-US" dirty="0">
              <a:latin typeface="Book Antiqua" pitchFamily="18" charset="0"/>
            </a:endParaRPr>
          </a:p>
          <a:p>
            <a:r>
              <a:rPr lang="pl-PL" dirty="0" err="1" smtClean="0">
                <a:latin typeface="Book Antiqua" pitchFamily="18" charset="0"/>
              </a:rPr>
              <a:t>r</a:t>
            </a:r>
            <a:r>
              <a:rPr lang="en-US" dirty="0" err="1" smtClean="0">
                <a:latin typeface="Book Antiqua" pitchFamily="18" charset="0"/>
              </a:rPr>
              <a:t>ozwój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osobisty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 err="1" smtClean="0">
                <a:latin typeface="Book Antiqua" pitchFamily="18" charset="0"/>
              </a:rPr>
              <a:t>dobrostan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fizyczny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>
                <a:latin typeface="Book Antiqua" pitchFamily="18" charset="0"/>
              </a:rPr>
              <a:t>mo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liwo</a:t>
            </a:r>
            <a:r>
              <a:rPr lang="pl-PL" dirty="0" err="1">
                <a:latin typeface="Book Antiqua" pitchFamily="18" charset="0"/>
              </a:rPr>
              <a:t>ść</a:t>
            </a:r>
            <a:r>
              <a:rPr lang="pl-PL" dirty="0">
                <a:latin typeface="Book Antiqua" pitchFamily="18" charset="0"/>
              </a:rPr>
              <a:t> korzystania z odpoczynku i </a:t>
            </a:r>
            <a:r>
              <a:rPr lang="pl-PL" dirty="0" smtClean="0">
                <a:latin typeface="Book Antiqua" pitchFamily="18" charset="0"/>
              </a:rPr>
              <a:t>rekreacji,</a:t>
            </a:r>
            <a:endParaRPr lang="pl-PL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mo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liwo</a:t>
            </a:r>
            <a:r>
              <a:rPr lang="pl-PL" dirty="0" err="1">
                <a:latin typeface="Book Antiqua" pitchFamily="18" charset="0"/>
              </a:rPr>
              <a:t>ść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stanowienia</a:t>
            </a:r>
            <a:r>
              <a:rPr lang="en-US" dirty="0">
                <a:latin typeface="Book Antiqua" pitchFamily="18" charset="0"/>
              </a:rPr>
              <a:t> o </a:t>
            </a:r>
            <a:r>
              <a:rPr lang="en-US" dirty="0" err="1">
                <a:latin typeface="Book Antiqua" pitchFamily="18" charset="0"/>
              </a:rPr>
              <a:t>sobie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autonom</a:t>
            </a:r>
            <a:r>
              <a:rPr lang="pl-PL" dirty="0" err="1" smtClean="0">
                <a:latin typeface="Book Antiqua" pitchFamily="18" charset="0"/>
              </a:rPr>
              <a:t>ia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dokonywanie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wyboru</a:t>
            </a:r>
            <a:r>
              <a:rPr lang="en-US" dirty="0">
                <a:latin typeface="Book Antiqua" pitchFamily="18" charset="0"/>
              </a:rPr>
              <a:t>, </a:t>
            </a:r>
          </a:p>
          <a:p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uczestniczenie</a:t>
            </a:r>
            <a:r>
              <a:rPr lang="en-US" dirty="0">
                <a:latin typeface="Book Antiqua" pitchFamily="18" charset="0"/>
              </a:rPr>
              <a:t> w 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yciu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spo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ecznym</a:t>
            </a:r>
            <a:r>
              <a:rPr lang="en-US" dirty="0">
                <a:latin typeface="Book Antiqua" pitchFamily="18" charset="0"/>
              </a:rPr>
              <a:t>, status </a:t>
            </a:r>
            <a:r>
              <a:rPr lang="en-US" dirty="0" err="1">
                <a:latin typeface="Book Antiqua" pitchFamily="18" charset="0"/>
              </a:rPr>
              <a:t>spo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eczny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integracj</a:t>
            </a:r>
            <a:r>
              <a:rPr lang="pl-PL" dirty="0" smtClean="0">
                <a:latin typeface="Book Antiqua" pitchFamily="18" charset="0"/>
              </a:rPr>
              <a:t>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ze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spo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eczno</a:t>
            </a:r>
            <a:r>
              <a:rPr lang="pl-PL" dirty="0">
                <a:latin typeface="Book Antiqua" pitchFamily="18" charset="0"/>
              </a:rPr>
              <a:t>ś</a:t>
            </a:r>
            <a:r>
              <a:rPr lang="en-US" dirty="0" err="1">
                <a:latin typeface="Book Antiqua" pitchFamily="18" charset="0"/>
              </a:rPr>
              <a:t>ci</a:t>
            </a:r>
            <a:r>
              <a:rPr lang="pl-PL" dirty="0" smtClean="0">
                <a:latin typeface="Book Antiqua" pitchFamily="18" charset="0"/>
              </a:rPr>
              <a:t>ą,</a:t>
            </a:r>
            <a:endParaRPr lang="pl-PL" dirty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posiadanie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praw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oraz</a:t>
            </a:r>
            <a:r>
              <a:rPr lang="en-US" dirty="0">
                <a:latin typeface="Book Antiqua" pitchFamily="18" charset="0"/>
              </a:rPr>
              <a:t> mo</a:t>
            </a:r>
            <a:r>
              <a:rPr lang="pl-PL" dirty="0">
                <a:latin typeface="Book Antiqua" pitchFamily="18" charset="0"/>
              </a:rPr>
              <a:t>ż</a:t>
            </a:r>
            <a:r>
              <a:rPr lang="en-US" dirty="0" err="1">
                <a:latin typeface="Book Antiqua" pitchFamily="18" charset="0"/>
              </a:rPr>
              <a:t>liwo</a:t>
            </a:r>
            <a:r>
              <a:rPr lang="pl-PL" dirty="0" err="1">
                <a:latin typeface="Book Antiqua" pitchFamily="18" charset="0"/>
              </a:rPr>
              <a:t>ść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korzystania</a:t>
            </a:r>
            <a:r>
              <a:rPr lang="en-US" dirty="0">
                <a:latin typeface="Book Antiqua" pitchFamily="18" charset="0"/>
              </a:rPr>
              <a:t> z </a:t>
            </a:r>
            <a:r>
              <a:rPr lang="en-US" dirty="0" err="1" smtClean="0">
                <a:latin typeface="Book Antiqua" pitchFamily="18" charset="0"/>
              </a:rPr>
              <a:t>nich</a:t>
            </a:r>
            <a:r>
              <a:rPr lang="pl-PL" dirty="0" smtClean="0">
                <a:latin typeface="Book Antiqua" pitchFamily="18" charset="0"/>
              </a:rPr>
              <a:t>.</a:t>
            </a:r>
            <a:endParaRPr lang="en-US" dirty="0">
              <a:latin typeface="Book Antiqua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Book Antiqua" pitchFamily="18" charset="0"/>
              </a:rPr>
              <a:t>Nieprzyjazne traktowanie</a:t>
            </a:r>
            <a:endParaRPr lang="pl-PL" b="1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u="sng" dirty="0" smtClean="0">
                <a:latin typeface="Book Antiqua" pitchFamily="18" charset="0"/>
              </a:rPr>
              <a:t>POSTAWY SPOŁECZNE:</a:t>
            </a:r>
            <a:r>
              <a:rPr lang="pl-PL" dirty="0" smtClean="0">
                <a:latin typeface="Book Antiqua" pitchFamily="18" charset="0"/>
              </a:rPr>
              <a:t/>
            </a:r>
            <a:br>
              <a:rPr lang="pl-PL" dirty="0" smtClean="0">
                <a:latin typeface="Book Antiqua" pitchFamily="18" charset="0"/>
              </a:rPr>
            </a:br>
            <a:endParaRPr lang="pl-PL" dirty="0" smtClean="0">
              <a:latin typeface="Book Antiqua" pitchFamily="18" charset="0"/>
            </a:endParaRPr>
          </a:p>
          <a:p>
            <a:r>
              <a:rPr lang="en-US" sz="2400" dirty="0" err="1">
                <a:latin typeface="Book Antiqua" pitchFamily="18" charset="0"/>
              </a:rPr>
              <a:t>chroni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 err="1">
                <a:latin typeface="Book Antiqua" pitchFamily="18" charset="0"/>
              </a:rPr>
              <a:t>ce</a:t>
            </a:r>
            <a:r>
              <a:rPr lang="en-US" sz="2400" dirty="0">
                <a:latin typeface="Book Antiqua" pitchFamily="18" charset="0"/>
              </a:rPr>
              <a:t> (</a:t>
            </a:r>
            <a:r>
              <a:rPr lang="en-US" sz="2400" dirty="0" err="1">
                <a:latin typeface="Book Antiqua" pitchFamily="18" charset="0"/>
              </a:rPr>
              <a:t>cz</a:t>
            </a:r>
            <a:r>
              <a:rPr lang="pl-PL" sz="2400" dirty="0">
                <a:latin typeface="Book Antiqua" pitchFamily="18" charset="0"/>
              </a:rPr>
              <a:t>ę</a:t>
            </a:r>
            <a:r>
              <a:rPr lang="en-US" sz="2400" dirty="0" err="1">
                <a:latin typeface="Book Antiqua" pitchFamily="18" charset="0"/>
              </a:rPr>
              <a:t>sto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rodzina</a:t>
            </a:r>
            <a:r>
              <a:rPr lang="en-US" sz="2400" dirty="0" smtClean="0">
                <a:latin typeface="Book Antiqua" pitchFamily="18" charset="0"/>
              </a:rPr>
              <a:t>)</a:t>
            </a:r>
            <a:r>
              <a:rPr lang="pl-PL" sz="2400" dirty="0" smtClean="0">
                <a:latin typeface="Book Antiqua" pitchFamily="18" charset="0"/>
              </a:rPr>
              <a:t>,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err="1">
                <a:latin typeface="Book Antiqua" pitchFamily="18" charset="0"/>
              </a:rPr>
              <a:t>d</a:t>
            </a:r>
            <a:r>
              <a:rPr lang="en-US" sz="2400" dirty="0" err="1" smtClean="0">
                <a:latin typeface="Book Antiqua" pitchFamily="18" charset="0"/>
              </a:rPr>
              <a:t>ominuj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 err="1" smtClean="0">
                <a:latin typeface="Book Antiqua" pitchFamily="18" charset="0"/>
              </a:rPr>
              <a:t>ce</a:t>
            </a:r>
            <a:r>
              <a:rPr lang="pl-PL" sz="2400" dirty="0" smtClean="0">
                <a:latin typeface="Book Antiqua" pitchFamily="18" charset="0"/>
              </a:rPr>
              <a:t>,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smtClean="0">
                <a:latin typeface="Book Antiqua" pitchFamily="18" charset="0"/>
              </a:rPr>
              <a:t>k</a:t>
            </a:r>
            <a:r>
              <a:rPr lang="en-US" sz="2400" dirty="0" err="1" smtClean="0">
                <a:latin typeface="Book Antiqua" pitchFamily="18" charset="0"/>
              </a:rPr>
              <a:t>ontroluj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 err="1" smtClean="0">
                <a:latin typeface="Book Antiqua" pitchFamily="18" charset="0"/>
              </a:rPr>
              <a:t>ce</a:t>
            </a:r>
            <a:r>
              <a:rPr lang="pl-PL" sz="2400" dirty="0" smtClean="0">
                <a:latin typeface="Book Antiqua" pitchFamily="18" charset="0"/>
              </a:rPr>
              <a:t>,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 err="1">
                <a:latin typeface="Book Antiqua" pitchFamily="18" charset="0"/>
              </a:rPr>
              <a:t>zawieraj</a:t>
            </a:r>
            <a:r>
              <a:rPr lang="pl-PL" sz="2400" dirty="0" err="1">
                <a:latin typeface="Book Antiqua" pitchFamily="18" charset="0"/>
              </a:rPr>
              <a:t>ące</a:t>
            </a:r>
            <a:r>
              <a:rPr lang="pl-PL" sz="2400" dirty="0">
                <a:latin typeface="Book Antiqua" pitchFamily="18" charset="0"/>
              </a:rPr>
              <a:t> elementy odrzucenia i silnej </a:t>
            </a:r>
            <a:r>
              <a:rPr lang="pl-PL" sz="2400" dirty="0" err="1" smtClean="0">
                <a:latin typeface="Book Antiqua" pitchFamily="18" charset="0"/>
              </a:rPr>
              <a:t>nięcheci</a:t>
            </a:r>
            <a:r>
              <a:rPr lang="pl-PL" sz="2400" dirty="0" smtClean="0">
                <a:latin typeface="Book Antiqua" pitchFamily="18" charset="0"/>
              </a:rPr>
              <a:t>,</a:t>
            </a:r>
            <a:endParaRPr lang="pl-PL" sz="2400" dirty="0">
              <a:latin typeface="Book Antiqua" pitchFamily="18" charset="0"/>
            </a:endParaRPr>
          </a:p>
          <a:p>
            <a:r>
              <a:rPr lang="pl-PL" sz="2400" dirty="0" smtClean="0">
                <a:latin typeface="Book Antiqua" pitchFamily="18" charset="0"/>
              </a:rPr>
              <a:t>d</a:t>
            </a:r>
            <a:r>
              <a:rPr lang="en-US" sz="2400" dirty="0" err="1" smtClean="0">
                <a:latin typeface="Book Antiqua" pitchFamily="18" charset="0"/>
              </a:rPr>
              <a:t>yskryminuj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 err="1" smtClean="0">
                <a:latin typeface="Book Antiqua" pitchFamily="18" charset="0"/>
              </a:rPr>
              <a:t>ce</a:t>
            </a:r>
            <a:r>
              <a:rPr lang="pl-PL" sz="2400" dirty="0" smtClean="0">
                <a:latin typeface="Book Antiqua" pitchFamily="18" charset="0"/>
              </a:rPr>
              <a:t>.</a:t>
            </a:r>
            <a:endParaRPr lang="pl-PL" sz="2400" dirty="0">
              <a:latin typeface="Book Antiqua" pitchFamily="18" charset="0"/>
            </a:endParaRPr>
          </a:p>
        </p:txBody>
      </p:sp>
      <p:pic>
        <p:nvPicPr>
          <p:cNvPr id="4" name="Obraz 3" descr="z19728996V,autyz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285992"/>
            <a:ext cx="3065682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i="1" dirty="0" smtClean="0"/>
              <a:t/>
            </a:r>
            <a:br>
              <a:rPr lang="pl-PL" b="1" i="1" dirty="0" smtClean="0"/>
            </a:br>
            <a:r>
              <a:rPr lang="en-US" b="1" i="1" dirty="0" err="1" smtClean="0">
                <a:latin typeface="Book Antiqua" pitchFamily="18" charset="0"/>
              </a:rPr>
              <a:t>Przyk</a:t>
            </a:r>
            <a:r>
              <a:rPr lang="pl-PL" b="1" i="1" dirty="0">
                <a:latin typeface="Book Antiqua" pitchFamily="18" charset="0"/>
              </a:rPr>
              <a:t>ł</a:t>
            </a:r>
            <a:r>
              <a:rPr lang="en-US" b="1" i="1" dirty="0" err="1">
                <a:latin typeface="Book Antiqua" pitchFamily="18" charset="0"/>
              </a:rPr>
              <a:t>ady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nieprzyjaznego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traktowania</a:t>
            </a:r>
            <a:r>
              <a:rPr lang="en-US" b="1" i="1" dirty="0">
                <a:latin typeface="Book Antiqua" pitchFamily="18" charset="0"/>
              </a:rPr>
              <a:t> w </a:t>
            </a:r>
            <a:r>
              <a:rPr lang="pl-PL" b="1" i="1" dirty="0">
                <a:latin typeface="Book Antiqua" pitchFamily="18" charset="0"/>
              </a:rPr>
              <a:t>ż</a:t>
            </a:r>
            <a:r>
              <a:rPr lang="en-US" b="1" i="1" dirty="0" err="1">
                <a:latin typeface="Book Antiqua" pitchFamily="18" charset="0"/>
              </a:rPr>
              <a:t>yciu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codziennym</a:t>
            </a:r>
            <a:r>
              <a:rPr lang="en-US" b="1" i="1" dirty="0">
                <a:latin typeface="Book Antiqua" pitchFamily="18" charset="0"/>
              </a:rPr>
              <a:t>:</a:t>
            </a:r>
            <a:r>
              <a:rPr lang="en-US" b="1" i="1" dirty="0"/>
              <a:t/>
            </a:r>
            <a:br>
              <a:rPr lang="en-US" b="1" i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r>
              <a:rPr lang="en-US" dirty="0" err="1">
                <a:latin typeface="Book Antiqua" pitchFamily="18" charset="0"/>
              </a:rPr>
              <a:t>wysokie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kraw</a:t>
            </a:r>
            <a:r>
              <a:rPr lang="pl-PL" dirty="0" err="1">
                <a:latin typeface="Book Antiqua" pitchFamily="18" charset="0"/>
              </a:rPr>
              <a:t>ęż</a:t>
            </a:r>
            <a:r>
              <a:rPr lang="en-US" dirty="0" err="1">
                <a:latin typeface="Book Antiqua" pitchFamily="18" charset="0"/>
              </a:rPr>
              <a:t>niki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na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ulicach</a:t>
            </a:r>
            <a:r>
              <a:rPr lang="pl-PL" dirty="0" smtClean="0">
                <a:latin typeface="Book Antiqua" pitchFamily="18" charset="0"/>
              </a:rPr>
              <a:t>,</a:t>
            </a:r>
            <a:endParaRPr lang="en-US" dirty="0">
              <a:latin typeface="Book Antiqua" pitchFamily="18" charset="0"/>
            </a:endParaRPr>
          </a:p>
          <a:p>
            <a:r>
              <a:rPr lang="pl-PL" dirty="0">
                <a:latin typeface="Book Antiqua" pitchFamily="18" charset="0"/>
              </a:rPr>
              <a:t>brak napisów </a:t>
            </a:r>
            <a:r>
              <a:rPr lang="pl-PL" dirty="0" smtClean="0">
                <a:latin typeface="Book Antiqua" pitchFamily="18" charset="0"/>
              </a:rPr>
              <a:t>w </a:t>
            </a:r>
            <a:r>
              <a:rPr lang="pl-PL" dirty="0" err="1" smtClean="0">
                <a:latin typeface="Book Antiqua" pitchFamily="18" charset="0"/>
              </a:rPr>
              <a:t>Braille’u</a:t>
            </a:r>
            <a:r>
              <a:rPr lang="pl-PL" dirty="0" smtClean="0">
                <a:latin typeface="Book Antiqua" pitchFamily="18" charset="0"/>
              </a:rPr>
              <a:t> </a:t>
            </a:r>
            <a:r>
              <a:rPr lang="pl-PL" dirty="0">
                <a:latin typeface="Book Antiqua" pitchFamily="18" charset="0"/>
              </a:rPr>
              <a:t>w </a:t>
            </a:r>
            <a:r>
              <a:rPr lang="pl-PL" dirty="0" err="1">
                <a:latin typeface="Book Antiqua" pitchFamily="18" charset="0"/>
              </a:rPr>
              <a:t>urzę</a:t>
            </a:r>
            <a:r>
              <a:rPr lang="en-US" dirty="0" err="1" smtClean="0">
                <a:latin typeface="Book Antiqua" pitchFamily="18" charset="0"/>
              </a:rPr>
              <a:t>dach</a:t>
            </a:r>
            <a:r>
              <a:rPr lang="pl-PL" dirty="0" smtClean="0">
                <a:latin typeface="Book Antiqua" pitchFamily="18" charset="0"/>
              </a:rPr>
              <a:t>,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brak</a:t>
            </a:r>
            <a:r>
              <a:rPr lang="en-US" dirty="0">
                <a:latin typeface="Book Antiqua" pitchFamily="18" charset="0"/>
              </a:rPr>
              <a:t> t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umaczy</a:t>
            </a:r>
            <a:r>
              <a:rPr lang="en-US" dirty="0">
                <a:latin typeface="Book Antiqua" pitchFamily="18" charset="0"/>
              </a:rPr>
              <a:t> j</a:t>
            </a:r>
            <a:r>
              <a:rPr lang="pl-PL" dirty="0" err="1">
                <a:latin typeface="Book Antiqua" pitchFamily="18" charset="0"/>
              </a:rPr>
              <a:t>ęzyka</a:t>
            </a:r>
            <a:r>
              <a:rPr lang="pl-PL" dirty="0">
                <a:latin typeface="Book Antiqua" pitchFamily="18" charset="0"/>
              </a:rPr>
              <a:t> migowego w </a:t>
            </a:r>
            <a:r>
              <a:rPr lang="pl-PL" dirty="0" smtClean="0">
                <a:latin typeface="Book Antiqua" pitchFamily="18" charset="0"/>
              </a:rPr>
              <a:t>urzędach</a:t>
            </a:r>
            <a:r>
              <a:rPr lang="pl-PL" dirty="0">
                <a:latin typeface="Book Antiqua" pitchFamily="18" charset="0"/>
              </a:rPr>
              <a:t>, podczas publicznych imprez (np. teatr, kino</a:t>
            </a:r>
            <a:r>
              <a:rPr lang="pl-PL" dirty="0" smtClean="0">
                <a:latin typeface="Book Antiqua" pitchFamily="18" charset="0"/>
              </a:rPr>
              <a:t>),</a:t>
            </a:r>
            <a:endParaRPr lang="pl-PL" dirty="0">
              <a:latin typeface="Book Antiqua" pitchFamily="18" charset="0"/>
            </a:endParaRPr>
          </a:p>
          <a:p>
            <a:r>
              <a:rPr lang="en-US" dirty="0" err="1">
                <a:latin typeface="Book Antiqua" pitchFamily="18" charset="0"/>
              </a:rPr>
              <a:t>brak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atwych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informacji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dla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os</a:t>
            </a:r>
            <a:r>
              <a:rPr lang="pl-PL" dirty="0">
                <a:latin typeface="Book Antiqua" pitchFamily="18" charset="0"/>
              </a:rPr>
              <a:t>ó</a:t>
            </a:r>
            <a:r>
              <a:rPr lang="en-US" dirty="0">
                <a:latin typeface="Book Antiqua" pitchFamily="18" charset="0"/>
              </a:rPr>
              <a:t>b </a:t>
            </a:r>
            <a:r>
              <a:rPr lang="en-US" dirty="0" err="1">
                <a:latin typeface="Book Antiqua" pitchFamily="18" charset="0"/>
              </a:rPr>
              <a:t>niepe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nosprawnych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intelektualnie</a:t>
            </a:r>
            <a:r>
              <a:rPr lang="pl-PL" dirty="0" smtClean="0">
                <a:latin typeface="Book Antiqua" pitchFamily="18" charset="0"/>
              </a:rPr>
              <a:t>.</a:t>
            </a:r>
            <a:endParaRPr lang="pl-PL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2_8233_0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-142908" y="0"/>
            <a:ext cx="9286908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Book Antiqua" pitchFamily="18" charset="0"/>
              </a:rPr>
              <a:t>Rodzina i wsparcie</a:t>
            </a:r>
            <a:r>
              <a:rPr lang="en-US" dirty="0">
                <a:latin typeface="Book Antiqua" pitchFamily="18" charset="0"/>
              </a:rPr>
              <a:t/>
            </a:r>
            <a:br>
              <a:rPr lang="en-US" dirty="0">
                <a:latin typeface="Book Antiqua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525963"/>
          </a:xfrm>
        </p:spPr>
        <p:txBody>
          <a:bodyPr>
            <a:normAutofit/>
          </a:bodyPr>
          <a:lstStyle/>
          <a:p>
            <a:r>
              <a:rPr lang="pl-PL" sz="2400" dirty="0" err="1" smtClean="0">
                <a:latin typeface="Book Antiqua" pitchFamily="18" charset="0"/>
              </a:rPr>
              <a:t>w</a:t>
            </a:r>
            <a:r>
              <a:rPr lang="en-US" sz="2400" dirty="0" err="1" smtClean="0">
                <a:latin typeface="Book Antiqua" pitchFamily="18" charset="0"/>
              </a:rPr>
              <a:t>ielu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rodziców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obawia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si</a:t>
            </a:r>
            <a:r>
              <a:rPr lang="pl-PL" sz="2400" dirty="0">
                <a:latin typeface="Book Antiqua" pitchFamily="18" charset="0"/>
              </a:rPr>
              <a:t>ę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samodzielno</a:t>
            </a:r>
            <a:r>
              <a:rPr lang="pl-PL" sz="2400" dirty="0">
                <a:latin typeface="Book Antiqua" pitchFamily="18" charset="0"/>
              </a:rPr>
              <a:t>ś</a:t>
            </a:r>
            <a:r>
              <a:rPr lang="en-US" sz="2400" dirty="0" err="1">
                <a:latin typeface="Book Antiqua" pitchFamily="18" charset="0"/>
              </a:rPr>
              <a:t>ci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swoich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dzieci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err="1">
                <a:latin typeface="Book Antiqua" pitchFamily="18" charset="0"/>
              </a:rPr>
              <a:t>c</a:t>
            </a:r>
            <a:r>
              <a:rPr lang="en-US" sz="2400" dirty="0" smtClean="0">
                <a:latin typeface="Book Antiqua" pitchFamily="18" charset="0"/>
              </a:rPr>
              <a:t>z</a:t>
            </a:r>
            <a:r>
              <a:rPr lang="pl-PL" sz="2400" dirty="0">
                <a:latin typeface="Book Antiqua" pitchFamily="18" charset="0"/>
              </a:rPr>
              <a:t>ę</a:t>
            </a:r>
            <a:r>
              <a:rPr lang="en-US" sz="2400" dirty="0" err="1">
                <a:latin typeface="Book Antiqua" pitchFamily="18" charset="0"/>
              </a:rPr>
              <a:t>sto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traktuj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>
                <a:latin typeface="Book Antiqua" pitchFamily="18" charset="0"/>
              </a:rPr>
              <a:t> je, </a:t>
            </a:r>
            <a:r>
              <a:rPr lang="en-US" sz="2400" dirty="0" err="1">
                <a:latin typeface="Book Antiqua" pitchFamily="18" charset="0"/>
              </a:rPr>
              <a:t>jakby</a:t>
            </a:r>
            <a:r>
              <a:rPr lang="en-US" sz="2400" dirty="0">
                <a:latin typeface="Book Antiqua" pitchFamily="18" charset="0"/>
              </a:rPr>
              <a:t> by</a:t>
            </a:r>
            <a:r>
              <a:rPr lang="pl-PL" sz="2400" dirty="0">
                <a:latin typeface="Book Antiqua" pitchFamily="18" charset="0"/>
              </a:rPr>
              <a:t>ł</a:t>
            </a:r>
            <a:r>
              <a:rPr lang="en-US" sz="2400" dirty="0">
                <a:latin typeface="Book Antiqua" pitchFamily="18" charset="0"/>
              </a:rPr>
              <a:t>y m</a:t>
            </a:r>
            <a:r>
              <a:rPr lang="pl-PL" sz="2400" dirty="0">
                <a:latin typeface="Book Antiqua" pitchFamily="18" charset="0"/>
              </a:rPr>
              <a:t>ł</a:t>
            </a:r>
            <a:r>
              <a:rPr lang="en-US" sz="2400" dirty="0" err="1">
                <a:latin typeface="Book Antiqua" pitchFamily="18" charset="0"/>
              </a:rPr>
              <a:t>odsze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ni</a:t>
            </a:r>
            <a:r>
              <a:rPr lang="pl-PL" sz="2400" dirty="0">
                <a:latin typeface="Book Antiqua" pitchFamily="18" charset="0"/>
              </a:rPr>
              <a:t>ż</a:t>
            </a:r>
            <a:r>
              <a:rPr lang="en-US" sz="2400" dirty="0">
                <a:latin typeface="Book Antiqua" pitchFamily="18" charset="0"/>
              </a:rPr>
              <a:t> s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>
                <a:latin typeface="Book Antiqua" pitchFamily="18" charset="0"/>
              </a:rPr>
              <a:t> w </a:t>
            </a:r>
            <a:r>
              <a:rPr lang="en-US" sz="2400" dirty="0" err="1">
                <a:latin typeface="Book Antiqua" pitchFamily="18" charset="0"/>
              </a:rPr>
              <a:t>rzeczywisto</a:t>
            </a:r>
            <a:r>
              <a:rPr lang="pl-PL" sz="2400" dirty="0">
                <a:latin typeface="Book Antiqua" pitchFamily="18" charset="0"/>
              </a:rPr>
              <a:t>ś</a:t>
            </a:r>
            <a:r>
              <a:rPr lang="en-US" sz="2400" dirty="0" err="1" smtClean="0">
                <a:latin typeface="Book Antiqua" pitchFamily="18" charset="0"/>
              </a:rPr>
              <a:t>ci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err="1" smtClean="0">
                <a:latin typeface="Book Antiqua" pitchFamily="18" charset="0"/>
              </a:rPr>
              <a:t>r</a:t>
            </a:r>
            <a:r>
              <a:rPr lang="en-US" sz="2400" dirty="0" err="1" smtClean="0">
                <a:latin typeface="Book Antiqua" pitchFamily="18" charset="0"/>
              </a:rPr>
              <a:t>odzice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nadmiernie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anga</a:t>
            </a:r>
            <a:r>
              <a:rPr lang="pl-PL" sz="2400" dirty="0">
                <a:latin typeface="Book Antiqua" pitchFamily="18" charset="0"/>
              </a:rPr>
              <a:t>ż</a:t>
            </a:r>
            <a:r>
              <a:rPr lang="en-US" sz="2400" dirty="0" err="1">
                <a:latin typeface="Book Antiqua" pitchFamily="18" charset="0"/>
              </a:rPr>
              <a:t>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si</a:t>
            </a:r>
            <a:r>
              <a:rPr lang="pl-PL" sz="2400" dirty="0">
                <a:latin typeface="Book Antiqua" pitchFamily="18" charset="0"/>
              </a:rPr>
              <a:t>ę</a:t>
            </a:r>
            <a:r>
              <a:rPr lang="en-US" sz="2400" dirty="0">
                <a:latin typeface="Book Antiqua" pitchFamily="18" charset="0"/>
              </a:rPr>
              <a:t> w </a:t>
            </a:r>
            <a:r>
              <a:rPr lang="en-US" sz="2400" dirty="0" err="1">
                <a:latin typeface="Book Antiqua" pitchFamily="18" charset="0"/>
              </a:rPr>
              <a:t>codzienne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sytuacje</a:t>
            </a:r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smtClean="0">
                <a:latin typeface="Book Antiqua" pitchFamily="18" charset="0"/>
              </a:rPr>
              <a:t>k</a:t>
            </a:r>
            <a:r>
              <a:rPr lang="en-US" sz="2400" dirty="0" err="1" smtClean="0">
                <a:latin typeface="Book Antiqua" pitchFamily="18" charset="0"/>
              </a:rPr>
              <a:t>ontroluj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wszelkie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formy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spo</a:t>
            </a:r>
            <a:r>
              <a:rPr lang="pl-PL" sz="2400" dirty="0">
                <a:latin typeface="Book Antiqua" pitchFamily="18" charset="0"/>
              </a:rPr>
              <a:t>ł</a:t>
            </a:r>
            <a:r>
              <a:rPr lang="en-US" sz="2400" dirty="0" err="1">
                <a:latin typeface="Book Antiqua" pitchFamily="18" charset="0"/>
              </a:rPr>
              <a:t>ecznej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aktywno</a:t>
            </a:r>
            <a:r>
              <a:rPr lang="pl-PL" sz="2400" dirty="0">
                <a:latin typeface="Book Antiqua" pitchFamily="18" charset="0"/>
              </a:rPr>
              <a:t>ś</a:t>
            </a:r>
            <a:r>
              <a:rPr lang="en-US" sz="2400" dirty="0" err="1">
                <a:latin typeface="Book Antiqua" pitchFamily="18" charset="0"/>
              </a:rPr>
              <a:t>ci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swoich</a:t>
            </a:r>
            <a:r>
              <a:rPr lang="pl-PL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doros</a:t>
            </a:r>
            <a:r>
              <a:rPr lang="pl-PL" sz="2400" dirty="0">
                <a:latin typeface="Book Antiqua" pitchFamily="18" charset="0"/>
              </a:rPr>
              <a:t>ł</a:t>
            </a:r>
            <a:r>
              <a:rPr lang="en-US" sz="2400" dirty="0" err="1">
                <a:latin typeface="Book Antiqua" pitchFamily="18" charset="0"/>
              </a:rPr>
              <a:t>ych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dzieci</a:t>
            </a:r>
            <a:endParaRPr lang="en-US" sz="2400" dirty="0">
              <a:latin typeface="Book Antiqua" pitchFamily="18" charset="0"/>
            </a:endParaRPr>
          </a:p>
          <a:p>
            <a:r>
              <a:rPr lang="pl-PL" sz="2400" dirty="0" smtClean="0">
                <a:latin typeface="Book Antiqua" pitchFamily="18" charset="0"/>
              </a:rPr>
              <a:t>p</a:t>
            </a:r>
            <a:r>
              <a:rPr lang="en-US" sz="2400" dirty="0" err="1" smtClean="0">
                <a:latin typeface="Book Antiqua" pitchFamily="18" charset="0"/>
              </a:rPr>
              <a:t>odejmuj</a:t>
            </a:r>
            <a:r>
              <a:rPr lang="pl-PL" sz="2400" dirty="0">
                <a:latin typeface="Book Antiqua" pitchFamily="18" charset="0"/>
              </a:rPr>
              <a:t>ą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za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nich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podstawowe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decyzje</a:t>
            </a:r>
            <a:endParaRPr lang="pl-PL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400_F_41026132_7GkZAk04quUrfpeaFUUfRNQesON5T4GR.jpg"/>
          <p:cNvPicPr>
            <a:picLocks noChangeAspect="1"/>
          </p:cNvPicPr>
          <p:nvPr/>
        </p:nvPicPr>
        <p:blipFill>
          <a:blip r:embed="rId2">
            <a:lum bright="-11000"/>
          </a:blip>
          <a:stretch>
            <a:fillRect/>
          </a:stretch>
        </p:blipFill>
        <p:spPr>
          <a:xfrm>
            <a:off x="5000628" y="1785926"/>
            <a:ext cx="3805496" cy="446882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Book Antiqua" pitchFamily="18" charset="0"/>
              </a:rPr>
              <a:t>Przyczyny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tego</a:t>
            </a:r>
            <a:r>
              <a:rPr lang="pl-PL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stanu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rzeczy</a:t>
            </a:r>
            <a:r>
              <a:rPr lang="en-US" dirty="0">
                <a:latin typeface="Book Antiqua" pitchFamily="18" charset="0"/>
              </a:rPr>
              <a:t> :</a:t>
            </a:r>
            <a:br>
              <a:rPr lang="en-US" dirty="0">
                <a:latin typeface="Book Antiqua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643050"/>
            <a:ext cx="4572032" cy="4525963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latin typeface="Book Antiqua" pitchFamily="18" charset="0"/>
              </a:rPr>
              <a:t>ch</a:t>
            </a:r>
            <a:r>
              <a:rPr lang="pl-PL" dirty="0" err="1">
                <a:latin typeface="Book Antiqua" pitchFamily="18" charset="0"/>
              </a:rPr>
              <a:t>ęć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chronienia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dziecka</a:t>
            </a:r>
            <a:r>
              <a:rPr lang="pl-PL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przed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niebezpiecze</a:t>
            </a:r>
            <a:r>
              <a:rPr lang="pl-PL" dirty="0">
                <a:latin typeface="Book Antiqua" pitchFamily="18" charset="0"/>
              </a:rPr>
              <a:t>ń</a:t>
            </a:r>
            <a:r>
              <a:rPr lang="en-US" dirty="0" err="1" smtClean="0">
                <a:latin typeface="Book Antiqua" pitchFamily="18" charset="0"/>
              </a:rPr>
              <a:t>stwami</a:t>
            </a:r>
            <a:r>
              <a:rPr lang="pl-PL" dirty="0" smtClean="0">
                <a:latin typeface="Book Antiqua" pitchFamily="18" charset="0"/>
              </a:rPr>
              <a:t>,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  <a:p>
            <a:r>
              <a:rPr lang="pl-PL" dirty="0">
                <a:latin typeface="Book Antiqua" pitchFamily="18" charset="0"/>
              </a:rPr>
              <a:t> spostrzeganiem go jako osoby niezdolnej do bycia </a:t>
            </a:r>
            <a:r>
              <a:rPr lang="pl-PL" dirty="0" err="1">
                <a:latin typeface="Book Antiqua" pitchFamily="18" charset="0"/>
              </a:rPr>
              <a:t>niezależ</a:t>
            </a:r>
            <a:r>
              <a:rPr lang="en-US" dirty="0">
                <a:latin typeface="Book Antiqua" pitchFamily="18" charset="0"/>
              </a:rPr>
              <a:t>n</a:t>
            </a:r>
            <a:r>
              <a:rPr lang="pl-PL" dirty="0" smtClean="0">
                <a:latin typeface="Book Antiqua" pitchFamily="18" charset="0"/>
              </a:rPr>
              <a:t>ą,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  <a:p>
            <a:r>
              <a:rPr lang="pl-PL" dirty="0" smtClean="0">
                <a:latin typeface="Book Antiqua" pitchFamily="18" charset="0"/>
              </a:rPr>
              <a:t>o</a:t>
            </a:r>
            <a:r>
              <a:rPr lang="en-US" dirty="0" err="1" smtClean="0">
                <a:latin typeface="Book Antiqua" pitchFamily="18" charset="0"/>
              </a:rPr>
              <a:t>chrona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dziecka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przed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wiedz</a:t>
            </a:r>
            <a:r>
              <a:rPr lang="pl-PL" dirty="0">
                <a:latin typeface="Book Antiqua" pitchFamily="18" charset="0"/>
              </a:rPr>
              <a:t>ą</a:t>
            </a:r>
            <a:r>
              <a:rPr lang="en-US" dirty="0">
                <a:latin typeface="Book Antiqua" pitchFamily="18" charset="0"/>
              </a:rPr>
              <a:t> o w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>
                <a:latin typeface="Book Antiqua" pitchFamily="18" charset="0"/>
              </a:rPr>
              <a:t>asnej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niepe</a:t>
            </a:r>
            <a:r>
              <a:rPr lang="pl-PL" dirty="0">
                <a:latin typeface="Book Antiqua" pitchFamily="18" charset="0"/>
              </a:rPr>
              <a:t>ł</a:t>
            </a:r>
            <a:r>
              <a:rPr lang="en-US" dirty="0" err="1" smtClean="0">
                <a:latin typeface="Book Antiqua" pitchFamily="18" charset="0"/>
              </a:rPr>
              <a:t>nospraw</a:t>
            </a:r>
            <a:r>
              <a:rPr lang="pl-PL" dirty="0" smtClean="0">
                <a:latin typeface="Book Antiqua" pitchFamily="18" charset="0"/>
              </a:rPr>
              <a:t>n</a:t>
            </a:r>
            <a:r>
              <a:rPr lang="en-US" dirty="0" err="1" smtClean="0">
                <a:latin typeface="Book Antiqua" pitchFamily="18" charset="0"/>
              </a:rPr>
              <a:t>osci</a:t>
            </a:r>
            <a:endParaRPr lang="pl-PL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454</Words>
  <Application>Microsoft Office PowerPoint</Application>
  <PresentationFormat>Pokaz na ekranie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Niepełnosprawność intelektualna a samodzielność</vt:lpstr>
      <vt:lpstr>Slajd 2</vt:lpstr>
      <vt:lpstr>Co przeszkadza w decydowaniu o samym sobie?</vt:lpstr>
      <vt:lpstr>Zależni od innych</vt:lpstr>
      <vt:lpstr>Czynniki, które składają się na odczuwaną jakość życia: </vt:lpstr>
      <vt:lpstr>Nieprzyjazne traktowanie</vt:lpstr>
      <vt:lpstr> Przykłady nieprzyjaznego traktowania w życiu codziennym: </vt:lpstr>
      <vt:lpstr>Rodzina i wsparcie  </vt:lpstr>
      <vt:lpstr>Przyczyny tego stanu rzeczy :  </vt:lpstr>
      <vt:lpstr>Warunki niezbędne do podniesienia jakości życia dorosłych osób z niepełnosprawnością intelektualną  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Niepełnosprawność intelektualna a samodzielność</dc:title>
  <dc:creator>Mateusz</dc:creator>
  <cp:lastModifiedBy>Mateusz</cp:lastModifiedBy>
  <cp:revision>11</cp:revision>
  <dcterms:created xsi:type="dcterms:W3CDTF">2016-12-02T17:42:29Z</dcterms:created>
  <dcterms:modified xsi:type="dcterms:W3CDTF">2016-12-02T19:29:44Z</dcterms:modified>
</cp:coreProperties>
</file>