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87" r:id="rId4"/>
    <p:sldId id="383" r:id="rId5"/>
    <p:sldId id="385" r:id="rId6"/>
    <p:sldId id="395" r:id="rId7"/>
    <p:sldId id="386" r:id="rId8"/>
    <p:sldId id="396" r:id="rId9"/>
    <p:sldId id="397" r:id="rId10"/>
    <p:sldId id="398" r:id="rId11"/>
    <p:sldId id="399" r:id="rId12"/>
    <p:sldId id="401" r:id="rId13"/>
    <p:sldId id="400" r:id="rId14"/>
    <p:sldId id="403" r:id="rId15"/>
    <p:sldId id="404" r:id="rId16"/>
    <p:sldId id="402" r:id="rId17"/>
    <p:sldId id="405" r:id="rId18"/>
    <p:sldId id="406" r:id="rId19"/>
    <p:sldId id="407" r:id="rId20"/>
    <p:sldId id="411" r:id="rId21"/>
    <p:sldId id="412" r:id="rId22"/>
    <p:sldId id="410" r:id="rId23"/>
    <p:sldId id="408" r:id="rId24"/>
    <p:sldId id="409" r:id="rId25"/>
    <p:sldId id="414" r:id="rId26"/>
    <p:sldId id="413" r:id="rId27"/>
    <p:sldId id="417" r:id="rId28"/>
    <p:sldId id="418" r:id="rId29"/>
    <p:sldId id="416" r:id="rId30"/>
    <p:sldId id="419" r:id="rId31"/>
    <p:sldId id="421" r:id="rId32"/>
    <p:sldId id="420" r:id="rId33"/>
    <p:sldId id="423" r:id="rId34"/>
    <p:sldId id="426" r:id="rId35"/>
    <p:sldId id="422" r:id="rId36"/>
    <p:sldId id="425" r:id="rId37"/>
    <p:sldId id="424" r:id="rId38"/>
    <p:sldId id="469" r:id="rId39"/>
    <p:sldId id="428" r:id="rId40"/>
    <p:sldId id="470" r:id="rId41"/>
    <p:sldId id="427" r:id="rId42"/>
    <p:sldId id="430" r:id="rId43"/>
    <p:sldId id="429" r:id="rId44"/>
    <p:sldId id="432" r:id="rId45"/>
    <p:sldId id="434" r:id="rId46"/>
    <p:sldId id="431" r:id="rId47"/>
    <p:sldId id="433" r:id="rId48"/>
    <p:sldId id="471" r:id="rId49"/>
    <p:sldId id="415" r:id="rId50"/>
    <p:sldId id="435" r:id="rId51"/>
    <p:sldId id="438" r:id="rId52"/>
    <p:sldId id="437" r:id="rId53"/>
    <p:sldId id="439" r:id="rId54"/>
    <p:sldId id="472" r:id="rId55"/>
    <p:sldId id="446" r:id="rId56"/>
    <p:sldId id="448" r:id="rId57"/>
    <p:sldId id="449" r:id="rId58"/>
    <p:sldId id="450" r:id="rId59"/>
    <p:sldId id="473" r:id="rId60"/>
    <p:sldId id="451" r:id="rId61"/>
    <p:sldId id="453" r:id="rId62"/>
    <p:sldId id="474" r:id="rId63"/>
    <p:sldId id="454" r:id="rId64"/>
    <p:sldId id="447" r:id="rId65"/>
    <p:sldId id="440" r:id="rId66"/>
    <p:sldId id="483" r:id="rId67"/>
    <p:sldId id="485" r:id="rId68"/>
    <p:sldId id="441" r:id="rId69"/>
    <p:sldId id="475" r:id="rId70"/>
    <p:sldId id="442" r:id="rId71"/>
    <p:sldId id="484" r:id="rId72"/>
    <p:sldId id="476" r:id="rId73"/>
    <p:sldId id="443" r:id="rId74"/>
    <p:sldId id="444" r:id="rId75"/>
    <p:sldId id="477" r:id="rId76"/>
    <p:sldId id="445" r:id="rId77"/>
    <p:sldId id="456" r:id="rId78"/>
    <p:sldId id="457" r:id="rId79"/>
    <p:sldId id="458" r:id="rId80"/>
    <p:sldId id="459" r:id="rId81"/>
    <p:sldId id="460" r:id="rId82"/>
    <p:sldId id="486" r:id="rId83"/>
    <p:sldId id="479" r:id="rId84"/>
    <p:sldId id="461" r:id="rId85"/>
    <p:sldId id="487" r:id="rId86"/>
    <p:sldId id="462" r:id="rId87"/>
    <p:sldId id="463" r:id="rId88"/>
    <p:sldId id="480" r:id="rId89"/>
    <p:sldId id="464" r:id="rId90"/>
    <p:sldId id="481" r:id="rId91"/>
    <p:sldId id="465" r:id="rId92"/>
    <p:sldId id="478" r:id="rId93"/>
    <p:sldId id="466" r:id="rId94"/>
    <p:sldId id="468" r:id="rId95"/>
    <p:sldId id="467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83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1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1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8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82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1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41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92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1E20-E845-4211-99CA-AB4ACF828944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4829-EA4C-437B-81DC-DE4D7CBC15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20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teologii moralnej – XVII/XVII w. </a:t>
            </a:r>
            <a:br>
              <a:rPr lang="pl-PL" dirty="0"/>
            </a:br>
            <a:r>
              <a:rPr lang="pl-PL" dirty="0"/>
              <a:t>– spory o systemy moralne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Ks. dr hab. Tadeusz Zadykowicz, prof. KUL</a:t>
            </a:r>
          </a:p>
        </p:txBody>
      </p:sp>
    </p:spTree>
    <p:extLst>
      <p:ext uri="{BB962C8B-B14F-4D97-AF65-F5344CB8AC3E}">
        <p14:creationId xmlns:p14="http://schemas.microsoft.com/office/powerpoint/2010/main" val="317870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4213125" cy="1969471"/>
          </a:xfrm>
        </p:spPr>
        <p:txBody>
          <a:bodyPr anchor="b">
            <a:normAutofit/>
          </a:bodyPr>
          <a:lstStyle/>
          <a:p>
            <a:r>
              <a:rPr lang="de-DE" sz="2400" b="1" dirty="0">
                <a:ea typeface="+mn-ea"/>
                <a:cs typeface="+mn-cs"/>
              </a:rPr>
              <a:t>Bartłomiej Medina </a:t>
            </a:r>
            <a:br>
              <a:rPr lang="pl-PL" sz="2400" b="1" dirty="0">
                <a:ea typeface="+mn-ea"/>
                <a:cs typeface="+mn-cs"/>
              </a:rPr>
            </a:br>
            <a:r>
              <a:rPr lang="pl-PL" sz="2400" b="1" dirty="0">
                <a:ea typeface="+mn-ea"/>
                <a:cs typeface="+mn-cs"/>
              </a:rPr>
              <a:t>(</a:t>
            </a:r>
            <a:r>
              <a:rPr lang="de-DE" sz="2400" b="1" dirty="0"/>
              <a:t>Bartolomé de Medina</a:t>
            </a:r>
            <a:r>
              <a:rPr lang="pl-PL" sz="2400" b="1" dirty="0"/>
              <a:t>)</a:t>
            </a:r>
            <a:r>
              <a:rPr lang="de-DE" sz="2400" b="1" dirty="0"/>
              <a:t> OP </a:t>
            </a:r>
            <a:r>
              <a:rPr lang="de-DE" sz="2400" dirty="0"/>
              <a:t>(1527/1528</a:t>
            </a:r>
            <a:r>
              <a:rPr lang="pl-PL" sz="2400" dirty="0"/>
              <a:t>-</a:t>
            </a:r>
            <a:r>
              <a:rPr lang="de-DE" sz="2400" dirty="0"/>
              <a:t>15</a:t>
            </a:r>
            <a:r>
              <a:rPr lang="pl-PL" sz="2400" dirty="0">
                <a:ea typeface="+mn-ea"/>
                <a:cs typeface="+mn-cs"/>
              </a:rPr>
              <a:t>80</a:t>
            </a:r>
            <a:r>
              <a:rPr lang="de-DE" sz="2400" dirty="0">
                <a:ea typeface="+mn-ea"/>
                <a:cs typeface="+mn-cs"/>
              </a:rPr>
              <a:t>) </a:t>
            </a:r>
            <a:endParaRPr lang="pl-PL" sz="24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060" y="2897436"/>
            <a:ext cx="3182691" cy="3296131"/>
          </a:xfrm>
        </p:spPr>
        <p:txBody>
          <a:bodyPr>
            <a:normAutofit lnSpcReduction="10000"/>
          </a:bodyPr>
          <a:lstStyle/>
          <a:p>
            <a:pPr marL="0" lvl="0" indent="0" algn="r">
              <a:buNone/>
              <a:defRPr/>
            </a:pPr>
            <a:r>
              <a:rPr kumimoji="0" lang="pl-PL" sz="2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ojciec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systemów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moralnych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lvl="0" indent="0" algn="r">
              <a:buNone/>
              <a:defRPr/>
            </a:pPr>
            <a:r>
              <a:rPr kumimoji="0" lang="pl-PL" sz="2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twórca probabilizmu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R="0" lvl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hiszpański dominikanin</a:t>
            </a:r>
          </a:p>
          <a:p>
            <a:pPr marR="0" lvl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2400" dirty="0"/>
              <a:t>p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rofesor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teologii w Salamance</a:t>
            </a:r>
          </a:p>
          <a:p>
            <a:pPr marR="0" lvl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uczeń Franciszka de Vitorii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pl-PL" sz="1900" i="1" dirty="0"/>
          </a:p>
          <a:p>
            <a:endParaRPr lang="pl-PL" sz="1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E2E498-E5E7-DF1F-6278-487EFEBD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4" r="678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152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Podstawowa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probabilizmu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just">
              <a:buNone/>
              <a:defRPr/>
            </a:pPr>
            <a:r>
              <a:rPr lang="pl-PL" sz="2400" i="1" dirty="0">
                <a:solidFill>
                  <a:prstClr val="black"/>
                </a:solidFill>
              </a:rPr>
              <a:t>qui </a:t>
            </a:r>
            <a:r>
              <a:rPr lang="pl-PL" sz="2400" i="1" dirty="0" err="1">
                <a:solidFill>
                  <a:prstClr val="black"/>
                </a:solidFill>
              </a:rPr>
              <a:t>probabiliter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agit</a:t>
            </a:r>
            <a:r>
              <a:rPr lang="pl-PL" sz="2400" i="1" dirty="0">
                <a:solidFill>
                  <a:prstClr val="black"/>
                </a:solidFill>
              </a:rPr>
              <a:t>, </a:t>
            </a:r>
            <a:r>
              <a:rPr lang="pl-PL" sz="2400" i="1" dirty="0" err="1">
                <a:solidFill>
                  <a:prstClr val="black"/>
                </a:solidFill>
              </a:rPr>
              <a:t>prudenter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agit</a:t>
            </a:r>
            <a:r>
              <a:rPr lang="pl-PL" sz="2400" i="1" dirty="0">
                <a:solidFill>
                  <a:prstClr val="black"/>
                </a:solidFill>
              </a:rPr>
              <a:t>;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scilicet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asserunt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sapientes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optima argumenta),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licitum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licet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opposita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sit"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Oznacza to w praktyce: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można opowiedzieć się za niezachowaniem prawa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342900" lvl="1" indent="-342900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ile istnieje jakaś racja, </a:t>
            </a:r>
          </a:p>
          <a:p>
            <a:pPr marL="342900" lvl="1" indent="-342900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która jest nawet mniej prawdopodobna, byleby była jednak poważna i słuszna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729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Inaczej mówiąc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pojawienia się </a:t>
            </a:r>
            <a:r>
              <a:rPr kumimoji="0" lang="pl-PL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wątpliwości co do obowiązywalności normy prawa pozytywnego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żywiącemu taką wąt­pliwość wolno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kierować się własnym zda­niem wówczas, kiedy racja przeciwko obowiązywalności owej normy jest rze­czywiście prawdopodobna, 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także i wów­czas,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kiedy racja za jej obowiązywalnością jest równie, a nawet bardziej prawdopo­dobna.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9302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Reguła ta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opiera się na założeniu, że 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prawo pozytywne wątpliwe nie obo­wiązuje 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 dubia non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obligat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marL="0" indent="0" algn="just">
              <a:buNone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poza tym 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zmierza ona do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uniknięcia dodatkowych trudności praktycznych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jakie wynikają z niemożności wyważenia, czy racje są równie prawdopodobne bądź też która z nich jest bardziej, a która mniej prawdo­podobna.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359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każdym zatem wystarczająco uzasadnionym przypadku,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kiedy zachodzi wątpliwość co do mocy obowiązującej danej normy prawa pozytywnego,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przy­sługuje człowiekowi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wolność decyzji,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by­leby kierował się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racjami rozumnymi i po­czuciem odpowiedzialności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9930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przypad­ku zaś,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kiedy wątpliwości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nawet z dużym prawdopodobieństwem uzasadnione,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od­noszą się do prawa naturalnego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zwolennicy probabilizmu przyjmują, zgo­dnie z założeniami —&gt;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tucjoryzmu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zasadę większego bezpieczeństwa moralnego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8029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Przedstawiciele probabilizmu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(głównie jezuici): </a:t>
            </a:r>
          </a:p>
          <a:p>
            <a:pPr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San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Vitale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(+1753), </a:t>
            </a:r>
          </a:p>
          <a:p>
            <a:pPr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Ghezi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(+1766),</a:t>
            </a:r>
          </a:p>
          <a:p>
            <a:pPr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A.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Zacharia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(+1795).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70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(łac.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laxus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luźny, szeroki):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zbyt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pobłażliwa forma probabilizmu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 której zaniżano wymagania odnośnie sądu moralnego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 szerokiego i dowolnego interpretowania powinności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zbyt dowolne i zbyt szerokie interpretowanie powinności;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wystarczy jakakolwiek racja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wskazująca na brak konieczności zachowania prawa i już można było iść za taką opinią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Czas rozprzestrzeniania się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laksyzmu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od I. połowy XVI 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897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Przyczyny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laksyzmu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wymagania chrześcijaństwa uznaje się za zbyt trudne</a:t>
            </a:r>
          </a:p>
          <a:p>
            <a:pPr algn="just">
              <a:defRPr/>
            </a:pPr>
            <a:r>
              <a:rPr lang="pl-PL" sz="2400" b="1" dirty="0">
                <a:solidFill>
                  <a:prstClr val="black"/>
                </a:solidFill>
              </a:rPr>
              <a:t>niewłaściwe pojmowanie probabilizmu </a:t>
            </a:r>
            <a:r>
              <a:rPr lang="pl-PL" sz="2400" dirty="0">
                <a:solidFill>
                  <a:prstClr val="black"/>
                </a:solidFill>
              </a:rPr>
              <a:t>(stwierdzenie o możliwości wybierania między opinią bardziej prawdopodobną i zwyczajnie prawdopodobną interpretowano jako możliwość wyboru między opinią prawdopodobną i mniej prawdopodobną)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rozpowszechnienie metody kazuistycznej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w której odniesienie sumienia do prawa moralnego traktowano na podobieństwo relacji do prawa ludzkiego i dążono do zachowania wolności wobec prawa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0203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Przedstawiciele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laksyzmu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rudno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wskazać jednoznacznie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ponieważ 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była to teoria wyłożona w sposób uporządkowany, ale forma szerokiego i dowolnego interpretowania powinności.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Poglądy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laksystyczne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są jednak widoczne u takich autorów, jak: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Antonio </a:t>
            </a:r>
            <a:r>
              <a:rPr kumimoji="0" lang="pl-PL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Escobar</a:t>
            </a:r>
            <a:r>
              <a:rPr kumimoji="0" lang="pl-PL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(+1669);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Tommaso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Tamburini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(+1675);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Caramuel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Lobkowitz (+1682).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Głównie jezuici!:)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6476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Ogólna charakterystyka teologii moralnej 2. połowy XVII 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Teologia moralna istnieje już jako samodzielna dyscyplina</a:t>
            </a:r>
          </a:p>
          <a:p>
            <a:pPr lvl="1" algn="just"/>
            <a:r>
              <a:rPr lang="pl-PL" dirty="0"/>
              <a:t>wyodrębniona problematyka,</a:t>
            </a:r>
          </a:p>
          <a:p>
            <a:pPr lvl="1" algn="just"/>
            <a:r>
              <a:rPr lang="pl-PL" dirty="0"/>
              <a:t>metoda,</a:t>
            </a:r>
          </a:p>
          <a:p>
            <a:pPr lvl="1" algn="just"/>
            <a:r>
              <a:rPr lang="pl-PL" dirty="0"/>
              <a:t>źródła,</a:t>
            </a:r>
          </a:p>
          <a:p>
            <a:pPr lvl="1" algn="just"/>
            <a:r>
              <a:rPr lang="pl-PL" dirty="0"/>
              <a:t>bogate piśmiennictwo.</a:t>
            </a:r>
          </a:p>
          <a:p>
            <a:pPr algn="just"/>
            <a:r>
              <a:rPr lang="pl-PL" sz="2400" dirty="0"/>
              <a:t>Ustają spory interkonfesyjne – katolicko-protestanckie. </a:t>
            </a:r>
          </a:p>
          <a:p>
            <a:pPr algn="just"/>
            <a:r>
              <a:rPr lang="pl-PL" sz="2400" dirty="0"/>
              <a:t>Ich miejsce zajmują pole­miki wewnątrzkonfesyjne.</a:t>
            </a:r>
          </a:p>
        </p:txBody>
      </p:sp>
    </p:spTree>
    <p:extLst>
      <p:ext uri="{BB962C8B-B14F-4D97-AF65-F5344CB8AC3E}">
        <p14:creationId xmlns:p14="http://schemas.microsoft.com/office/powerpoint/2010/main" val="342361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Antonio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Escobar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y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Mendoza</a:t>
            </a:r>
            <a:r>
              <a:rPr kumimoji="0" lang="pl-PL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(1589-1669)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hiszpański jezuita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jeden z najbardziej znanych 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kazuistów XVII wieku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000" dirty="0">
                <a:solidFill>
                  <a:prstClr val="black"/>
                </a:solidFill>
              </a:rPr>
              <a:t>a</a:t>
            </a:r>
            <a:r>
              <a:rPr kumimoji="0" lang="pl-PL" sz="20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utor</a:t>
            </a: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prac z zakresu teologii moralnej: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Summula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casusum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constientiae</a:t>
            </a: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(1627), 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Liber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teologiae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moralis</a:t>
            </a: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(1644) i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Universae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theologiae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moralis</a:t>
            </a:r>
            <a:r>
              <a:rPr kumimoji="0" lang="pl-PL" sz="20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00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problemata</a:t>
            </a: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(1652-1666).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prstClr val="black"/>
                </a:solidFill>
              </a:rPr>
              <a:t>Stawiał w nich tezę, że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czystość intencji jest wystarczającym usprawiedliwieniem działań zasadniczo niemoralnych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Jego poglądy spotkały się z ostrą krytyką, a samo nazwisko stało się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synonimem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osoby naginającej zasady moralne do własnych potrzeb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477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Antonio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Escobar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y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Mendoza</a:t>
            </a:r>
            <a:r>
              <a:rPr kumimoji="0" lang="pl-PL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(1589-1669)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4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dirty="0">
                <a:solidFill>
                  <a:prstClr val="black"/>
                </a:solidFill>
              </a:rPr>
              <a:t>W 1679 poglądy te zostały </a:t>
            </a:r>
            <a:r>
              <a:rPr lang="pl-PL" sz="2400" b="1" dirty="0">
                <a:solidFill>
                  <a:prstClr val="black"/>
                </a:solidFill>
              </a:rPr>
              <a:t>potępione przez papieża Innocentego XI</a:t>
            </a:r>
            <a:r>
              <a:rPr lang="pl-PL" sz="2400" dirty="0">
                <a:solidFill>
                  <a:prstClr val="black"/>
                </a:solidFill>
              </a:rPr>
              <a:t>, a głoszenia ich zabroniono pod karą ekskomuniki.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 przekór liberalnym zasadom moralnym, które wyznawał,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prowadził surowe życie, przestrzegając reguł swojego zakonu w sposób dosłowny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Mawiano o nim, iż utrudnił dostęp do Nieba sobie a ułatwił go innym. </a:t>
            </a:r>
          </a:p>
        </p:txBody>
      </p:sp>
    </p:spTree>
    <p:extLst>
      <p:ext uri="{BB962C8B-B14F-4D97-AF65-F5344CB8AC3E}">
        <p14:creationId xmlns:p14="http://schemas.microsoft.com/office/powerpoint/2010/main" val="139120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Tommaso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Tamburini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1591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1675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dirty="0">
                <a:solidFill>
                  <a:prstClr val="black"/>
                </a:solidFill>
              </a:rPr>
              <a:t>włoski jezuita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dirty="0">
                <a:solidFill>
                  <a:prstClr val="black"/>
                </a:solidFill>
              </a:rPr>
              <a:t>t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eolog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moralista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dirty="0">
                <a:solidFill>
                  <a:prstClr val="black"/>
                </a:solidFill>
              </a:rPr>
              <a:t>autor m.in. </a:t>
            </a:r>
            <a:r>
              <a:rPr lang="pl-PL" i="1" dirty="0" err="1">
                <a:solidFill>
                  <a:prstClr val="black"/>
                </a:solidFill>
              </a:rPr>
              <a:t>Theologia</a:t>
            </a:r>
            <a:r>
              <a:rPr lang="pl-PL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moralis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Utrzymywał, że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aby można było się opowiedzieć za wolnością, czyli za niezachowa­niem prawa, nie koniecznie trzeba poznać dowodliwość w spo­sób pewny, lecz jedynie w sposób prawdopodobny</a:t>
            </a:r>
            <a:r>
              <a:rPr lang="pl-PL" sz="2400" dirty="0">
                <a:solidFill>
                  <a:prstClr val="black"/>
                </a:solidFill>
              </a:rPr>
              <a:t>;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wystarczy, jeśli dowodliwość będzie tylko prawdopo­dobna, a nie pewna - jak wymagał tego probabilizm klasyczny.</a:t>
            </a:r>
            <a:endParaRPr lang="pl-PL" sz="2400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1890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AADFCB-E6BC-81B1-A389-99C958FBD493}"/>
              </a:ext>
            </a:extLst>
          </p:cNvPr>
          <p:cNvSpPr txBox="1"/>
          <p:nvPr/>
        </p:nvSpPr>
        <p:spPr>
          <a:xfrm>
            <a:off x="837282" y="2136338"/>
            <a:ext cx="4224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Juan </a:t>
            </a:r>
            <a:r>
              <a:rPr lang="pl-PL" sz="2400" b="1" dirty="0" err="1"/>
              <a:t>Caramuel</a:t>
            </a:r>
            <a:r>
              <a:rPr lang="pl-PL" sz="2400" b="1" dirty="0"/>
              <a:t> y </a:t>
            </a:r>
            <a:r>
              <a:rPr lang="pl-PL" sz="2400" b="1" dirty="0" err="1"/>
              <a:t>Lobkowitz</a:t>
            </a:r>
            <a:r>
              <a:rPr lang="pl-PL" sz="2400" b="1" dirty="0"/>
              <a:t> </a:t>
            </a:r>
            <a:r>
              <a:rPr lang="pl-PL" sz="2400" dirty="0"/>
              <a:t>(1606-</a:t>
            </a:r>
            <a:r>
              <a:rPr lang="pl-PL" sz="2400" dirty="0">
                <a:solidFill>
                  <a:prstClr val="black"/>
                </a:solidFill>
              </a:rPr>
              <a:t>1682)</a:t>
            </a: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hiszpański cysters</a:t>
            </a:r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biskup </a:t>
            </a:r>
            <a:r>
              <a:rPr lang="pl-PL" sz="2400" dirty="0" err="1">
                <a:solidFill>
                  <a:prstClr val="black"/>
                </a:solidFill>
              </a:rPr>
              <a:t>Vigevano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prstClr val="black"/>
                </a:solidFill>
              </a:rPr>
              <a:t>nazwany przez św. Alfonsa </a:t>
            </a:r>
            <a:r>
              <a:rPr lang="pl-PL" sz="2400" dirty="0" err="1">
                <a:solidFill>
                  <a:prstClr val="black"/>
                </a:solidFill>
              </a:rPr>
              <a:t>Liguori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b="1" dirty="0">
                <a:solidFill>
                  <a:prstClr val="black"/>
                </a:solidFill>
              </a:rPr>
              <a:t>Księciem </a:t>
            </a:r>
            <a:r>
              <a:rPr lang="pl-PL" sz="2400" b="1" dirty="0" err="1">
                <a:solidFill>
                  <a:prstClr val="black"/>
                </a:solidFill>
              </a:rPr>
              <a:t>laksystów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b="1" dirty="0">
                <a:solidFill>
                  <a:prstClr val="black"/>
                </a:solidFill>
              </a:rPr>
              <a:t>.</a:t>
            </a:r>
            <a:endParaRPr lang="pl-PL" sz="24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37BEB3-0496-925D-6FA5-366DA2E0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11" y="1861850"/>
            <a:ext cx="3173009" cy="46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1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Źródła i konsekwencje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laksyzmu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Ożywienie refleksji nad zagadnieniem relacji łaski i natury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człowieka oraz nad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okolicznościami czynu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Poglądy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laksystyczne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unikały stawiania ostrych wymagań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starały się dostosować wymagania moralności chrześcijańskiej do oczekiwań ludzi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sobie współczesnych</a:t>
            </a:r>
          </a:p>
          <a:p>
            <a:pPr lvl="0" algn="just">
              <a:defRPr/>
            </a:pPr>
            <a:r>
              <a:rPr lang="pl-PL" sz="2400" dirty="0">
                <a:solidFill>
                  <a:prstClr val="black"/>
                </a:solidFill>
              </a:rPr>
              <a:t>Koncepcje człowieka, który z natury jest dobry i szlachetny prowadzą do </a:t>
            </a:r>
            <a:r>
              <a:rPr lang="pl-PL" sz="2400" dirty="0" err="1">
                <a:solidFill>
                  <a:prstClr val="black"/>
                </a:solidFill>
              </a:rPr>
              <a:t>laksyzmu</a:t>
            </a:r>
            <a:r>
              <a:rPr lang="pl-PL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defRPr/>
            </a:pPr>
            <a:r>
              <a:rPr lang="pl-PL" sz="2400" dirty="0" err="1">
                <a:solidFill>
                  <a:prstClr val="black"/>
                </a:solidFill>
              </a:rPr>
              <a:t>Laksyzm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drogą do legalizmu.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149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Reakcją na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był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rygoryzm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 różnych formach)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endencje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bardziej rygorystyczne: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defRPr/>
            </a:pPr>
            <a:r>
              <a:rPr lang="pl-PL" dirty="0" err="1"/>
              <a:t>tucjoryzm</a:t>
            </a:r>
            <a:r>
              <a:rPr lang="pl-PL" dirty="0"/>
              <a:t> skrajny,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Rygoryzmy łagodniejsze: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kumimoji="0" lang="pl-PL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tucjoryzm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umiarkowany, 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probabilioryzm. 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7078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ucjoryzm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[łac.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tutior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pewniejszy, bezpieczniejszy)],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jeden z systemów moralnych, wg którego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razie wątpliwości co do obowiązywalności normy jakiegoś prawa, należy postępować zgodnie z tym prawem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Tucjoryzm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bezwzględny, zwa­ny rygoryzmem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został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odrzucony przez Kościół katolicki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23863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Jansenistyczne źródła rygoryzmu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Przedstawiciele: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Cornelius Jansen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znany jako </a:t>
            </a:r>
            <a:r>
              <a:rPr kumimoji="0" lang="pl-PL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Jansenius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 Arnauld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Jacqueline-Mari, znana jako Matka Angelika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3305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Jansenistyczne źródła rygoryzmu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Cornelius Jansen,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(Cornelius)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Jansenius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Yprensis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Janseniusz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(1585-1638)</a:t>
            </a:r>
          </a:p>
          <a:p>
            <a:pPr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teolog</a:t>
            </a:r>
            <a:r>
              <a:rPr lang="pl-PL" sz="2400" dirty="0">
                <a:solidFill>
                  <a:prstClr val="black"/>
                </a:solidFill>
              </a:rPr>
              <a:t>, </a:t>
            </a:r>
            <a:r>
              <a:rPr lang="pl-PL" sz="2400" b="1" dirty="0">
                <a:solidFill>
                  <a:prstClr val="black"/>
                </a:solidFill>
              </a:rPr>
              <a:t>biskup Ypres </a:t>
            </a:r>
            <a:r>
              <a:rPr lang="pl-PL" sz="2400" dirty="0">
                <a:solidFill>
                  <a:prstClr val="black"/>
                </a:solidFill>
              </a:rPr>
              <a:t>(Flandria), twórca jansenizmu,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Zaangażowany w spory z jezuitami </a:t>
            </a:r>
            <a:r>
              <a:rPr lang="pl-PL" sz="2400" b="1" dirty="0">
                <a:solidFill>
                  <a:prstClr val="black"/>
                </a:solidFill>
              </a:rPr>
              <a:t>zwolennik radykalnej interpretacji teologii św. Augustyna </a:t>
            </a:r>
            <a:r>
              <a:rPr lang="pl-PL" sz="2400" dirty="0">
                <a:solidFill>
                  <a:prstClr val="black"/>
                </a:solidFill>
              </a:rPr>
              <a:t>dokonanej przez </a:t>
            </a:r>
            <a:r>
              <a:rPr lang="pl-PL" sz="2400" dirty="0" err="1">
                <a:solidFill>
                  <a:prstClr val="black"/>
                </a:solidFill>
              </a:rPr>
              <a:t>Bajusa</a:t>
            </a:r>
            <a:r>
              <a:rPr lang="pl-PL" sz="2400" dirty="0">
                <a:solidFill>
                  <a:prstClr val="black"/>
                </a:solidFill>
              </a:rPr>
              <a:t>, zwanych </a:t>
            </a:r>
            <a:r>
              <a:rPr lang="pl-PL" sz="2400" dirty="0" err="1">
                <a:solidFill>
                  <a:prstClr val="black"/>
                </a:solidFill>
              </a:rPr>
              <a:t>bajanistami</a:t>
            </a:r>
            <a:endParaRPr lang="pl-PL" sz="2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Niechęć do jezuitów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ich rozumienia łaski zbliżała go do protestantyzmu - mimo to postanowił jednak pobić go jego własną bronią, wykazując, że katolicy mogą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interpretować Pismo Święte w podobny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pobożnościowy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mistyczny sposób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Stało się to głównym przedmiotem jego wykładów gdy w 1630 został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profesorem teologii biblijnej w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Lowanium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9193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lvl="0" indent="0" algn="just">
              <a:buNone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Główne dzieła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doktrynalne podstawy jansenizmu:</a:t>
            </a:r>
          </a:p>
          <a:p>
            <a:pPr lvl="0" algn="just">
              <a:buFontTx/>
              <a:buChar char="-"/>
              <a:defRPr/>
            </a:pPr>
            <a:r>
              <a:rPr lang="pl-PL" sz="2400" dirty="0" err="1">
                <a:solidFill>
                  <a:prstClr val="black"/>
                </a:solidFill>
              </a:rPr>
              <a:t>Janseniusza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b="1" i="1" dirty="0" err="1">
                <a:solidFill>
                  <a:srgbClr val="FF0000"/>
                </a:solidFill>
              </a:rPr>
              <a:t>Augustinus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seu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doctrina</a:t>
            </a:r>
            <a:r>
              <a:rPr lang="pl-PL" sz="2400" i="1" dirty="0">
                <a:solidFill>
                  <a:prstClr val="black"/>
                </a:solidFill>
              </a:rPr>
              <a:t> s. </a:t>
            </a:r>
            <a:r>
              <a:rPr lang="pl-PL" sz="2400" i="1" dirty="0" err="1">
                <a:solidFill>
                  <a:prstClr val="black"/>
                </a:solidFill>
              </a:rPr>
              <a:t>Augustini</a:t>
            </a:r>
            <a:r>
              <a:rPr lang="pl-PL" sz="2400" i="1" dirty="0">
                <a:solidFill>
                  <a:prstClr val="black"/>
                </a:solidFill>
              </a:rPr>
              <a:t> de </a:t>
            </a:r>
            <a:r>
              <a:rPr lang="pl-PL" sz="2400" i="1" dirty="0" err="1">
                <a:solidFill>
                  <a:prstClr val="black"/>
                </a:solidFill>
              </a:rPr>
              <a:t>humanae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naturae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sanitate</a:t>
            </a:r>
            <a:r>
              <a:rPr lang="pl-PL" sz="2400" i="1" dirty="0">
                <a:solidFill>
                  <a:prstClr val="black"/>
                </a:solidFill>
              </a:rPr>
              <a:t>, </a:t>
            </a:r>
            <a:r>
              <a:rPr lang="pl-PL" sz="2400" i="1" dirty="0" err="1">
                <a:solidFill>
                  <a:prstClr val="black"/>
                </a:solidFill>
              </a:rPr>
              <a:t>aegritude</a:t>
            </a:r>
            <a:r>
              <a:rPr lang="pl-PL" sz="2400" i="1" dirty="0">
                <a:solidFill>
                  <a:prstClr val="black"/>
                </a:solidFill>
              </a:rPr>
              <a:t>, </a:t>
            </a:r>
            <a:r>
              <a:rPr lang="pl-PL" sz="2400" i="1" dirty="0" err="1">
                <a:solidFill>
                  <a:prstClr val="black"/>
                </a:solidFill>
              </a:rPr>
              <a:t>medicina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adversus</a:t>
            </a:r>
            <a:r>
              <a:rPr lang="pl-PL" sz="2400" i="1" dirty="0">
                <a:solidFill>
                  <a:prstClr val="black"/>
                </a:solidFill>
              </a:rPr>
              <a:t> </a:t>
            </a:r>
            <a:r>
              <a:rPr lang="pl-PL" sz="2400" i="1" dirty="0" err="1">
                <a:solidFill>
                  <a:prstClr val="black"/>
                </a:solidFill>
              </a:rPr>
              <a:t>pelagianos</a:t>
            </a:r>
            <a:r>
              <a:rPr lang="pl-PL" sz="2400" i="1" dirty="0">
                <a:solidFill>
                  <a:prstClr val="black"/>
                </a:solidFill>
              </a:rPr>
              <a:t> et </a:t>
            </a:r>
            <a:r>
              <a:rPr lang="pl-PL" sz="2400" i="1" dirty="0" err="1">
                <a:solidFill>
                  <a:prstClr val="black"/>
                </a:solidFill>
              </a:rPr>
              <a:t>massilienses</a:t>
            </a:r>
            <a:r>
              <a:rPr lang="pl-PL" sz="2400" i="1" dirty="0">
                <a:solidFill>
                  <a:prstClr val="black"/>
                </a:solidFill>
              </a:rPr>
              <a:t>. </a:t>
            </a:r>
            <a:r>
              <a:rPr lang="pl-PL" sz="2400" dirty="0">
                <a:solidFill>
                  <a:prstClr val="black"/>
                </a:solidFill>
              </a:rPr>
              <a:t>(T. 1-3 </a:t>
            </a:r>
            <a:r>
              <a:rPr lang="pl-PL" sz="2400" dirty="0" err="1">
                <a:solidFill>
                  <a:prstClr val="black"/>
                </a:solidFill>
              </a:rPr>
              <a:t>Lovanii</a:t>
            </a:r>
            <a:r>
              <a:rPr lang="pl-PL" sz="2400" dirty="0">
                <a:solidFill>
                  <a:prstClr val="black"/>
                </a:solidFill>
              </a:rPr>
              <a:t> 1640). Ukazało się po jego śmierci.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dogmatyczny wykład doktryny św. Augustyna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dirty="0">
                <a:solidFill>
                  <a:prstClr val="black"/>
                </a:solidFill>
              </a:rPr>
              <a:t>ze szczególnym uwzględnieniem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zagadnienia łaski i potrzeby surowej troski o życie moralne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lvl="0" algn="just">
              <a:buFontTx/>
              <a:buChar char="-"/>
              <a:defRPr/>
            </a:pPr>
            <a:r>
              <a:rPr lang="pl-PL" sz="2400" dirty="0">
                <a:solidFill>
                  <a:prstClr val="black"/>
                </a:solidFill>
              </a:rPr>
              <a:t>Antoniego Arnaulda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De la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frequente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communion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lvl="1" algn="just">
              <a:defRPr/>
            </a:pPr>
            <a:r>
              <a:rPr lang="pl-PL" dirty="0">
                <a:solidFill>
                  <a:prstClr val="black"/>
                </a:solidFill>
              </a:rPr>
              <a:t>p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odkreśla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świętość Komunii eucharystycznej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przestrzega przez jej lekkomyślnym przyjmowaniem.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46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Ogólna charakterystyka teologii moralnej 2. połowy XVII 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Obniżenie poziomu refleksji teologicznomoralnej</a:t>
            </a:r>
          </a:p>
          <a:p>
            <a:pPr lvl="2" algn="just"/>
            <a:r>
              <a:rPr lang="pl-PL" sz="2400" dirty="0"/>
              <a:t>kazuistyka, </a:t>
            </a:r>
          </a:p>
          <a:p>
            <a:pPr lvl="2" algn="just"/>
            <a:r>
              <a:rPr lang="pl-PL" sz="2400" dirty="0" err="1"/>
              <a:t>jurydyzm</a:t>
            </a:r>
            <a:r>
              <a:rPr lang="pl-PL" sz="2400" dirty="0"/>
              <a:t> (legalizm),</a:t>
            </a:r>
          </a:p>
          <a:p>
            <a:pPr lvl="2" algn="just"/>
            <a:r>
              <a:rPr lang="pl-PL" sz="2400" dirty="0"/>
              <a:t>mało ważne i najczęściej czysto abstrakcyj­ne szczegóły są sztucznie rozbudowywane. </a:t>
            </a:r>
          </a:p>
          <a:p>
            <a:pPr lvl="2" algn="just"/>
            <a:r>
              <a:rPr lang="pl-PL" sz="2400" dirty="0"/>
              <a:t>Aktualne zagadnienia moralne­ prawie zupełnie uchodzą uwagi i nie znajdują poważniej­szego naświetlenia.</a:t>
            </a:r>
          </a:p>
        </p:txBody>
      </p:sp>
    </p:spTree>
    <p:extLst>
      <p:ext uri="{BB962C8B-B14F-4D97-AF65-F5344CB8AC3E}">
        <p14:creationId xmlns:p14="http://schemas.microsoft.com/office/powerpoint/2010/main" val="3833984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– istota i źródła,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nurt teologiczno-duchowy,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pobożnościowy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intelektualny, społeczny i polityczny,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powstały na tle sporów o współdziałanie łaski Bożej i wolnej woli człowieka.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Zrodził się on 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pragnienia reformy nauki i moralności katolickiej, 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dążenia do odnowy chrześcijaństwa i chęci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powrotu do gorliwości pierwotnego Kościoła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9719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był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reakcją na rozluźnienie obyczajów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na permisywizm, naturalizm i minimalizm zwolenników skrajnego probabilizmu i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wystąpieniem przeciwko tomizmowi i scholastyce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Spekulacjom filozoficzno-teologicznym janseniści przeciwstawiali 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„mistykę serca” 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religijność opartą na obyczajowym rygoryzmie.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11084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- poglądy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swej nauce podkreślali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potrzebę powrotu do Pisma Świętego i Tradycji, zwłaszcza do św. Augustyna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doktora łaski.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Teologię uważali przede wszystkim za wiedzę o Tradycji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jako raz na zawsze utrwalonej.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0041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dogmatyce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opowiadał się za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teorią całkowitego zepsucia natury ludzkiej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przez grzech pierworodny oraz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głosił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niezbędność i wystarczający charakter łaski Bożej do przestrzegania przykazań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Uważał, że człowiek w stanie natury upadłej posiada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ograniczoną wolność i działa pod wpływem pożądliwości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skazany na grzeszne pożądanie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człowiek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jest w stanie ustanowić pozytywnej więzi z Bogiem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Aby ponownie nawiązać relację z Bogiem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zrezygnować z własnych, indywidualnych dążeń zbawczych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82146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Dlatego </a:t>
            </a:r>
            <a:r>
              <a:rPr kumimoji="0" lang="pl-PL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decydującą rolę janseniści przypisywali łasce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Jansen dowodził, że bez szczególnej łaski Bożej, która ostatecznie ogranicza wolne wybory, niemożliwe jest zachowanie Bożych przykazań.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Bóg jednak – zdaniem jansenistów –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udziela swej łaski tylko wybranym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innych przeznacza na wieczne potępienie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nie chcąc ich zbawienia.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Chrystus bowiem umarł nie za wszystkich ludzi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bez wyjątku, a jedynie za wybranych.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98645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tych założeń natury teoretycznej wyni­kały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konsekwentne zasady dla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jansenistycznego ujęcia życia moralnego i duchowego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wywarł znaczny i długotrwały wpływ na kształtowanie się teorii i praktyki życia chrześcijańskiego. Jego twierdzenia, zwłaszcza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kwestiach dogmatycznych, a także moralnych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były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nacechowane skrajnym rygoryzmem i pesymizmem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Nurt ten mocno akcentował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kwestię grzechu i niegodności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człowieka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w konsekwencji głosił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konieczność surowej ascezy, ucieczki od świata, odrzucenia dóbr ziemskich i rezygnacji z działalności publicznej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09694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­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kluczał naturalne zdolności rozumu ludzkiego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uznawał ist­nienia etyki naturalnej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prawa naturalnego ani czysto naturalnej sprawie­dliwości czy czysto naturalnych praw, cnót i intencji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Jedynie dobrą intencją jest chęć czynienia wszystkiego z miłości do Boga przy pomocy Jego łaski.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Występował przeciwko idei dobrego i szlachetnego z natury człowieka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przeciwko zbytniej ufności w jego naturalne możliwości w zakresie działania moralnego.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przyjmował zasadności mówie­nia o istnieniu nakazów.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Wszystko zależy od pozytywnej woli Bożej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Jedynie ona jest normą moralności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Nie ma więc miejsca na wiedzę moralną, lecz jedynie na poznanie woli Bożej poprzez miłość.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Miłość Boża bezpośrednio i wyraźnie dyktuje to, co należy czynić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Stąd pewnego rodzaju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intuicjonizm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głoszony przez zwolenników jansenizmu. 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21597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Centralnym problemem moralnym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było dla zwolenników jansenizmu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sumienie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pojmowane zawsze jako oświecone łaską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refleksji nad życiem moralnym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kwestionowali oni rolę etyki filozoficznej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którą uważali za jedyną przyczynę błędów w teologii.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Krytykowali także kazuistykę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oraz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argumentację opartą na opiniach innych teologów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Teologia scholastyczna i kazuistyczna zeszły ich zdaniem na ma­nowce,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ponieważ opierały się na poznaniu naturalnym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Człowieka tymczasem może zbawić jedynie Bóg przy pomocy łaski sku­tecznej. </a:t>
            </a:r>
            <a:endParaRPr lang="pl-PL" sz="2400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010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Spośród tzw. systemów moralnych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najbliższy był im tutioryzm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który w sytuacji wątpliwości nakazywał wybierać zawsze opinię pewniejszą.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Krytykowali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który opowiadał się za skrajnie złagodzonym inter­pretowaniem wymagań moralnych, zwłaszcza przy rozstrzyganiu mocy zobowiązującej prawa w przypadku zaistnienia wątpliwości praktycznej.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43762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swoim nauczaniu janseniści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podkreślali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konieczność pokuty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jako stałej postawy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Zakładając, że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do zbawienia nie wystarczy żal doskonały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zalecali odmawianie rozgrzeszenia w przypadku uporczywych grzechów śmiertelnych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występowali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przeciw częstej Komunii św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a jeśli ją dopuszczali, to pod takimi i tyloma warunkami, że praktycznie nie były one możliwe do spełnienia.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Głosili, że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Komunia św. jest nagrodą za zasługi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zapłatą za cnotę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można ją przyjmować po utrwalonym nawróceniu. W stosunku do Komunii św. jansenizm stawiał rygory nie do pokonania. Do jej przyjęcia potrzebna była dyspozycja, której przeciętny chrześcijanin zwykle nie posiadał.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Wymagana była całkowita wolność nawet od grzechów powszednich i absolutnie czysta miłość Boga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endParaRPr lang="pl-PL" sz="2600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2447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Ogólna charakterystyka teologii moralnej 2. połowy XVII 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Obniżenie poziomu refleksji teologicznomoralnej</a:t>
            </a:r>
          </a:p>
          <a:p>
            <a:pPr lvl="1" algn="just"/>
            <a:r>
              <a:rPr lang="pl-PL" dirty="0"/>
              <a:t>podręczniki mają na względzie wy­łącznie potrzeby praktyczne, dyktowane przez konfesjonał (</a:t>
            </a:r>
            <a:r>
              <a:rPr lang="pl-PL" b="1" dirty="0"/>
              <a:t>profesjonalizm</a:t>
            </a:r>
            <a:r>
              <a:rPr lang="pl-PL" dirty="0"/>
              <a:t>), </a:t>
            </a:r>
          </a:p>
          <a:p>
            <a:pPr lvl="1" algn="just"/>
            <a:r>
              <a:rPr lang="pl-PL" dirty="0"/>
              <a:t>ubóstwo wywodów doktrynalnych (nie dostatecz­ny </a:t>
            </a:r>
            <a:r>
              <a:rPr lang="pl-PL" b="1" dirty="0"/>
              <a:t>poziom uzasadniania</a:t>
            </a:r>
            <a:r>
              <a:rPr lang="pl-PL" dirty="0"/>
              <a:t>).</a:t>
            </a:r>
          </a:p>
          <a:p>
            <a:pPr lvl="2" algn="just"/>
            <a:r>
              <a:rPr lang="pl-PL" sz="2200" dirty="0"/>
              <a:t>Metodą uzasadniania własnego stanowiska było przytaczanie możliwie największej liczby argumentów zaczerpnię­tych </a:t>
            </a:r>
            <a:r>
              <a:rPr lang="pl-PL" sz="2200" b="1" i="1" dirty="0"/>
              <a:t>ex </a:t>
            </a:r>
            <a:r>
              <a:rPr lang="pl-PL" sz="2200" b="1" i="1" dirty="0" err="1"/>
              <a:t>auctoritate</a:t>
            </a:r>
            <a:r>
              <a:rPr lang="pl-PL" sz="2200" i="1" dirty="0"/>
              <a:t>; </a:t>
            </a:r>
            <a:r>
              <a:rPr lang="pl-PL" sz="2200" dirty="0"/>
              <a:t>czasami </a:t>
            </a:r>
            <a:r>
              <a:rPr lang="pl-PL" sz="2200" b="1" dirty="0"/>
              <a:t>polemika</a:t>
            </a:r>
            <a:r>
              <a:rPr lang="pl-PL" sz="2200" dirty="0"/>
              <a:t> z poglądami autorów inaczej rozwiązujących błahe nieraz i nie zasługujące na uwagę kwestie</a:t>
            </a:r>
          </a:p>
          <a:p>
            <a:pPr lvl="1" algn="just"/>
            <a:r>
              <a:rPr lang="pl-PL" dirty="0"/>
              <a:t>Ambicją ówczesnych teologów mo­ralistów było możliwie dokładne ustalenie zakresu działania wolnego od grzechów (</a:t>
            </a:r>
            <a:r>
              <a:rPr lang="pl-PL" b="1" dirty="0"/>
              <a:t>minimalizm</a:t>
            </a:r>
            <a:r>
              <a:rPr lang="pl-PL" dirty="0"/>
              <a:t>). </a:t>
            </a:r>
          </a:p>
          <a:p>
            <a:pPr lvl="1" algn="just"/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47375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konsekwencji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dominującą postawą wobec Boga stał się strach, lęk, przerażenie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Zastrzeżenia jansenistów wobec częstej Komunii św. przyczyniły się w dużej mierze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przyjęcia się w Kościele na długie lata, zwyczaju rzadkiego przyjmowania Eucharystii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1834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-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oddziaływanie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Rozwój tego nurtu przypadł na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przełom XVII i XVIII wieku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Zyskał on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uznanie przede wszystkim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krajach frankofońskich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później w różnym stopniu rozprzestrzenił się na całą Europę.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Zyskał wielu zwolenników w XVII wieku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wśród propagatorów gallikanizmu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także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surowych zakonach klauzurowych Francji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Najsłynniejszym ośrodkiem tej formy życia religijnego był klasztor 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cystersek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Port-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Royal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-des-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Champs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jego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zwolenników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zalicza się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Antoine’a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Arnaulda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(1612-1694), uchodzącego za faktycznego twórcę jansenizmu oraz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Pasquier’a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Quesnela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(1634-1719), który po śmierci Arnaulda stanął na czele ruchu jansenistycznego. Pod jego wpływem pozostawali także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Pierre Nicole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(1625-1695) i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Blaise Pascal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(1623-1662). 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8715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-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oddziaływanie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Wywarł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znaczący wpływ na dzieje teologii katolickiej w XVII w.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Zwolennicy jansenizmu byli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autorami zjadliwych dzieł atakujących nazywaną przez nich mianem </a:t>
            </a:r>
            <a:r>
              <a:rPr kumimoji="0" lang="pl-PL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moralności jezuickiej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teologię moralną o nastawieniu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laksystycznym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Wyraźną tendencję do sprzyjania poglądom jansenistycznym przejawiał m. in.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podręcznik teologii moralnej</a:t>
            </a:r>
            <a:r>
              <a:rPr kumimoji="0" lang="pl-PL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Theologia</a:t>
            </a:r>
            <a:r>
              <a:rPr kumimoji="0" lang="pl-PL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moralis</a:t>
            </a:r>
            <a:r>
              <a:rPr kumimoji="0" lang="pl-PL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którego autorem był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Gabriel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Antoine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1678-1743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Podręcznik ten wywierał znaczny wpływ, jako obowiązujący z nakazu papieża Benedykta XIV, w wykładach dla studentów Kongregacji Rozkrzewiania Wiary. 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92887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Jansenizm wywarł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niekorzystny wpływ na pisarzy ascetyczno-moralnych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nadając ich dziełom charakter rygorystyczny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 rygoryzm widać w dziełach austriackiego teologa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Franza Stephana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Rautenstraucha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(1734-1785). Dotknął ono także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Józefa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Laubera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(1744-1810).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Pewne elementy jansenizmu przetrwały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kościołach starokatolickich, w niektórych kulturach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Wiążą się z nimi m. in.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surowe normy wychowawcze niechętne seksualności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ciału, płci, idea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ascezy seksualnej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również w ramach życia małżeńskiego, tłumienie przyjemności seksualnej.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Zasługą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zwolenników jansenizmu było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przeciwstawienie się niebezpiecznemu dla życia chrześcijań­skiego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laksyzmowi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Jednakże jansenizm przyczynił się jednocześnie do utrwalenia w teologii przesadnego rygoryzmu i intuicjonizmu, skierowując ją na tory jałowych dyskusji o sumieniu.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18732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Potępienie poglądów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Pierwszy dekret w sprawie jansenizmu wydał papież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VIII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(bulla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eminenti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1641 r.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Dokument ten został przez jansenistów zakwestionowany najpierw jako nieautentyczny, a później jako wymuszony przez jezuitów.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Jego tezy zostały potępione przez Święte Oficjum w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1643 i 1653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potępienie 5 zdań zawartych w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Augustinus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przez Innocentego X (bulla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occasione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1653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r.) i Aleksandra VII (bulla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sacram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beati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Petri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sedem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7 XI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1656 r.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potępienie 31 zdań przez Aleksandra VIII (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1690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bulla Klemensa XI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Unigenitus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1713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potępiająca jego 101 tez;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potępienie jansenistycznego Synodu w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Pistoi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(1786) przez Piusa VI bullą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Auctorem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fidei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1794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Obronie nauki katolickiej przed jansenizmem całe swoje życie poświęcił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Filip Jakub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Lallemant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(1660-1748). Przeciwko jansenizmowi występował także św.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Wincenty a Paulo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(1581-1660).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24764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Janseniści (rygoryści) – paradoksalnie – 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postulują powrót do Tradycji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(Pisma Świętego i jego interpretacji przez Ojców Kościoła, zwłaszcza św. Augustyna,</a:t>
            </a:r>
          </a:p>
          <a:p>
            <a:pPr algn="just"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jest to właściwe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ubiblijnienie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ponieważ tak preparują teksty, by ukazać jak najsurowsze i skrajne wypowiedzi (podejście selektywne).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61502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Probabilioryzm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Pogląd, według którego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zawsze należy przyjąć pogląd bardziej prawdopodobny,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którym przemawia najwięcej racji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Jeden z tzw. systemów moralnych, stwierdzający, że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człowiekowi przysługuje możność postępowania niezgodnego z normą prawa pozytywnego, co do której zachodzi wątpliwość, ale przy­sługuje mu ona tylko wtedy, </a:t>
            </a:r>
            <a:r>
              <a:rPr kumimoji="0" lang="pl-P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kiedy racje przeciw obowiązywalności owej normy są bardziej prawdopodobne </a:t>
            </a:r>
            <a:r>
              <a:rPr kumimoji="0" lang="pl-PL" sz="2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</a:t>
            </a:r>
            <a:r>
              <a:rPr kumimoji="0" lang="pl-PL" sz="2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pl-P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aniżeli za jej obowiązywalnością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przy­padku równego prawdopodobieństwa tych racji należy się dostosować do wy­mogów prawa.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72084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Według probabilioryzm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sytuacji wątpliwości należało iść za opinią bardziej prawdopodobną (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czyli za tym co pewniejsze (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tutior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ostatecznie oznacza, że w sytuacji wątpliwości należy opowiedzieć się po stronie prawa.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96915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Zwolennikami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probabilioryzmu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teologii moralnej byli </a:t>
            </a:r>
          </a:p>
          <a:p>
            <a:pPr algn="just"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łównie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dominikanie </a:t>
            </a:r>
            <a:endParaRPr lang="pl-PL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 bracia mniejsi </a:t>
            </a:r>
          </a:p>
          <a:p>
            <a:pPr lvl="1" algn="just"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François Henno (zm. 1714), </a:t>
            </a:r>
          </a:p>
          <a:p>
            <a:pPr lvl="1" algn="just"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Sigismund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Neudecker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(zm. 1736), </a:t>
            </a:r>
          </a:p>
          <a:p>
            <a:pPr lvl="1" algn="just"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Herkulan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Oberrauch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(zm. 1808)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12654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Swoistego rodzaju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przejawem rygoryzmu, choć należy to odpowiednio rozumieć, był także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ekwiprobabilizm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opracowany w XVIII w. przez Alfonsa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Liguori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(+1787),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późniejszym okresie jego działalno­ści. 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ten </a:t>
            </a:r>
          </a:p>
          <a:p>
            <a:pPr lvl="2" algn="just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wymagał od człowieka więcej niż probabilizm, </a:t>
            </a:r>
          </a:p>
          <a:p>
            <a:pPr lvl="2" algn="just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mniej jednakże niż probabilioryzm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Mógł dzięki temu okazać się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bardziej bezpiecznym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niż nie zawsze właściwie rozumiany pro­babilizm.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8549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Ogólna charakterystyka teologii moralnej 2. połowy XVII 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Bardziej pozytywne aspekty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chrześcijańskiego życia moralnego są w tym czasie podejmowane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pracach o charakterze asce­tycznym.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jednak miały cha­rakter utworów czysto dewocyjnych, apelujących wyłącznie do uczuć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8834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8366485" cy="1956841"/>
          </a:xfrm>
        </p:spPr>
        <p:txBody>
          <a:bodyPr anchor="b">
            <a:normAutofit/>
          </a:bodyPr>
          <a:lstStyle/>
          <a:p>
            <a:r>
              <a:rPr lang="pl-PL" sz="2400" b="1" dirty="0">
                <a:latin typeface="+mn-lt"/>
              </a:rPr>
              <a:t>Alfons Maria de Liguori </a:t>
            </a:r>
            <a:br>
              <a:rPr lang="pl-PL" sz="2400" b="1" dirty="0">
                <a:latin typeface="+mn-lt"/>
              </a:rPr>
            </a:br>
            <a:r>
              <a:rPr lang="pl-PL" sz="2400" dirty="0">
                <a:latin typeface="+mn-lt"/>
              </a:rPr>
              <a:t>ur. 27 września 1696 w </a:t>
            </a:r>
            <a:r>
              <a:rPr lang="pl-PL" sz="2400" dirty="0" err="1">
                <a:latin typeface="+mn-lt"/>
              </a:rPr>
              <a:t>Marianella</a:t>
            </a:r>
            <a:r>
              <a:rPr lang="pl-PL" sz="2400" dirty="0">
                <a:latin typeface="+mn-lt"/>
              </a:rPr>
              <a:t> koło Neapolu,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zm. 1 sierpnia 1787 w </a:t>
            </a:r>
            <a:r>
              <a:rPr lang="pl-PL" sz="2400" dirty="0" err="1">
                <a:latin typeface="+mn-lt"/>
              </a:rPr>
              <a:t>Pagani</a:t>
            </a:r>
            <a:r>
              <a:rPr lang="pl-PL" sz="2400" dirty="0">
                <a:latin typeface="+mn-lt"/>
              </a:rPr>
              <a:t> koło Neapolu,</a:t>
            </a:r>
            <a:endParaRPr lang="pl-PL" sz="2400" b="1" dirty="0">
              <a:latin typeface="+mn-l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060" y="2872899"/>
            <a:ext cx="5160576" cy="3320668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włoski duchowny katolicki, </a:t>
            </a:r>
          </a:p>
          <a:p>
            <a:r>
              <a:rPr lang="pl-PL" sz="2400" dirty="0"/>
              <a:t>założyciel redemptorystów, </a:t>
            </a:r>
          </a:p>
          <a:p>
            <a:r>
              <a:rPr lang="pl-PL" sz="2400" dirty="0"/>
              <a:t>biskup, </a:t>
            </a:r>
          </a:p>
          <a:p>
            <a:r>
              <a:rPr lang="pl-PL" sz="2400" dirty="0"/>
              <a:t>kaznodzieja i poeta, </a:t>
            </a:r>
          </a:p>
          <a:p>
            <a:r>
              <a:rPr lang="pl-PL" sz="2400" dirty="0"/>
              <a:t>święty Kościoła katolickiego, beatyfikowany w 1816 r., kanonizowany w 1839 r.,</a:t>
            </a:r>
          </a:p>
          <a:p>
            <a:r>
              <a:rPr lang="pl-PL" sz="2400" dirty="0"/>
              <a:t>od 1871 doktor Kościoła.</a:t>
            </a:r>
          </a:p>
        </p:txBody>
      </p:sp>
      <p:pic>
        <p:nvPicPr>
          <p:cNvPr id="4" name="Obraz 3" descr="Obraz zawierający ubrania, osoba, Ludzka twarz, obraz&#10;&#10;Opis wygenerowany automatycznie">
            <a:extLst>
              <a:ext uri="{FF2B5EF4-FFF2-40B4-BE49-F238E27FC236}">
                <a16:creationId xmlns:a16="http://schemas.microsoft.com/office/drawing/2014/main" id="{4499B7EA-62CD-C894-2D6C-16755F54F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946"/>
          <a:stretch/>
        </p:blipFill>
        <p:spPr>
          <a:xfrm>
            <a:off x="5834575" y="2460286"/>
            <a:ext cx="3308282" cy="439771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3976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>
                <a:latin typeface="+mn-lt"/>
              </a:rPr>
              <a:t>Alfons Maria de Liguori – rys biograficzny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doktor obojga praw </a:t>
            </a:r>
            <a:r>
              <a:rPr lang="pl-PL" sz="2400" dirty="0"/>
              <a:t>– cywilnego i świeckiego. </a:t>
            </a:r>
          </a:p>
          <a:p>
            <a:pPr algn="just"/>
            <a:r>
              <a:rPr lang="pl-PL" sz="2400" dirty="0"/>
              <a:t>zanim wstąpił do seminarium duchownego był biegłym i doświadczonym </a:t>
            </a:r>
            <a:r>
              <a:rPr lang="pl-PL" sz="2400" b="1" dirty="0"/>
              <a:t>adwokatem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Był także </a:t>
            </a:r>
            <a:r>
              <a:rPr lang="pl-PL" sz="2400" b="1" dirty="0"/>
              <a:t>malarzem, poetą, muzykiem i architektem</a:t>
            </a:r>
          </a:p>
          <a:p>
            <a:pPr algn="just"/>
            <a:r>
              <a:rPr lang="pl-PL" sz="2400" dirty="0"/>
              <a:t>Jako duchowny i zakonodawca był </a:t>
            </a:r>
            <a:r>
              <a:rPr lang="pl-PL" sz="2400" b="1" dirty="0"/>
              <a:t>praktykiem</a:t>
            </a:r>
            <a:r>
              <a:rPr lang="pl-PL" sz="2400" dirty="0"/>
              <a:t> misjonarzem, wybitnym kaznodzieją i spowiednikiem, co dało mu głęboką znajomość życia i ludzi. </a:t>
            </a:r>
          </a:p>
          <a:p>
            <a:pPr algn="just"/>
            <a:r>
              <a:rPr lang="pl-PL" sz="2400" dirty="0"/>
              <a:t>Był także </a:t>
            </a:r>
            <a:r>
              <a:rPr lang="pl-PL" sz="2400" b="1" dirty="0"/>
              <a:t>dzieckiem swojej epoki </a:t>
            </a:r>
            <a:r>
              <a:rPr lang="pl-PL" sz="2400" dirty="0"/>
              <a:t>– oświecenia.</a:t>
            </a:r>
          </a:p>
        </p:txBody>
      </p:sp>
    </p:spTree>
    <p:extLst>
      <p:ext uri="{BB962C8B-B14F-4D97-AF65-F5344CB8AC3E}">
        <p14:creationId xmlns:p14="http://schemas.microsoft.com/office/powerpoint/2010/main" val="2461862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– człowiek i teolog sumienia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uznany za „pierwszego” </a:t>
            </a:r>
            <a:r>
              <a:rPr lang="pl-PL" sz="2400" b="1" dirty="0"/>
              <a:t>(</a:t>
            </a:r>
            <a:r>
              <a:rPr lang="pl-PL" sz="2400" b="1" dirty="0" err="1"/>
              <a:t>princeps</a:t>
            </a:r>
            <a:r>
              <a:rPr lang="pl-PL" sz="2400" b="1" dirty="0"/>
              <a:t>) wśród teologów moralistów</a:t>
            </a:r>
            <a:r>
              <a:rPr lang="pl-PL" sz="2400" dirty="0"/>
              <a:t>,</a:t>
            </a:r>
          </a:p>
          <a:p>
            <a:pPr algn="just"/>
            <a:r>
              <a:rPr lang="pl-PL" sz="2400" dirty="0"/>
              <a:t>zyskał sobie przydomek </a:t>
            </a:r>
            <a:r>
              <a:rPr lang="pl-PL" sz="2400" b="1" i="1" dirty="0" err="1"/>
              <a:t>Doctor</a:t>
            </a:r>
            <a:r>
              <a:rPr lang="pl-PL" sz="2400" b="1" i="1" dirty="0"/>
              <a:t> </a:t>
            </a:r>
            <a:r>
              <a:rPr lang="pl-PL" sz="2400" b="1" i="1" dirty="0" err="1"/>
              <a:t>zelantissimus</a:t>
            </a:r>
            <a:r>
              <a:rPr lang="pl-PL" sz="2400" b="1" i="1" dirty="0"/>
              <a:t> </a:t>
            </a:r>
            <a:r>
              <a:rPr lang="pl-PL" sz="2400" dirty="0"/>
              <a:t>(najgorliwszy),</a:t>
            </a:r>
          </a:p>
          <a:p>
            <a:pPr algn="just"/>
            <a:r>
              <a:rPr lang="pl-PL" sz="2400" b="1" dirty="0"/>
              <a:t>człowiek o delikatnym</a:t>
            </a:r>
            <a:r>
              <a:rPr lang="pl-PL" sz="2400" dirty="0"/>
              <a:t>, a w pewnym okresie życia nawet </a:t>
            </a:r>
            <a:r>
              <a:rPr lang="pl-PL" sz="2400" dirty="0" err="1"/>
              <a:t>skrupulanckim</a:t>
            </a:r>
            <a:r>
              <a:rPr lang="pl-PL" sz="2400" dirty="0"/>
              <a:t>, </a:t>
            </a:r>
            <a:r>
              <a:rPr lang="pl-PL" sz="2400" b="1" dirty="0"/>
              <a:t>sumieniu</a:t>
            </a:r>
            <a:r>
              <a:rPr lang="pl-PL" sz="2400" dirty="0"/>
              <a:t>;</a:t>
            </a:r>
          </a:p>
          <a:p>
            <a:pPr algn="just"/>
            <a:r>
              <a:rPr lang="pl-PL" sz="2400" dirty="0"/>
              <a:t>w 1950 roku został ogłoszony </a:t>
            </a:r>
            <a:r>
              <a:rPr lang="pl-PL" sz="2400" b="1" dirty="0"/>
              <a:t>patronem spowiedników i moralistów</a:t>
            </a:r>
            <a:r>
              <a:rPr lang="pl-PL" sz="2400" dirty="0"/>
              <a:t> przez Piusa XII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48766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Alfons Maria de Liguori – </a:t>
            </a:r>
            <a:r>
              <a:rPr lang="pl-PL" sz="2400" b="1" dirty="0">
                <a:latin typeface="+mn-lt"/>
              </a:rPr>
              <a:t>formacja teologicznomoralna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W zakresie teologii moralnej </a:t>
            </a:r>
            <a:r>
              <a:rPr lang="pl-PL" sz="2400" b="1" dirty="0"/>
              <a:t>wychowany na podręczniku rygorysty </a:t>
            </a:r>
            <a:r>
              <a:rPr lang="pl-PL" sz="2400" b="1" dirty="0" err="1"/>
              <a:t>Fransoisa</a:t>
            </a:r>
            <a:r>
              <a:rPr lang="pl-PL" sz="2400" b="1" dirty="0"/>
              <a:t> Geneta </a:t>
            </a:r>
            <a:r>
              <a:rPr lang="pl-PL" sz="2400" dirty="0"/>
              <a:t>(przedstawiciela tzw. moralnej w Grenoble)</a:t>
            </a:r>
          </a:p>
          <a:p>
            <a:pPr algn="just"/>
            <a:r>
              <a:rPr lang="pl-PL" sz="2400" b="1" dirty="0"/>
              <a:t>Nie podziela opinii probabilistów</a:t>
            </a:r>
            <a:r>
              <a:rPr lang="pl-PL" sz="2400" dirty="0"/>
              <a:t>, o czym wyraźnie mówi:</a:t>
            </a:r>
          </a:p>
          <a:p>
            <a:pPr marL="457200" lvl="1" indent="0" algn="just">
              <a:buNone/>
            </a:pPr>
            <a:r>
              <a:rPr lang="pl-PL" dirty="0"/>
              <a:t>„uważam za błędne zdanie powszechne wśród probabilistów, że mianowicie «Kto działa prawdopodobnie, działa roztropnie»”. </a:t>
            </a:r>
          </a:p>
          <a:p>
            <a:pPr algn="just"/>
            <a:r>
              <a:rPr lang="pl-PL" sz="2400" dirty="0"/>
              <a:t>początkowo </a:t>
            </a:r>
            <a:r>
              <a:rPr lang="pl-PL" sz="2400" b="1" dirty="0"/>
              <a:t>zdaje się skłaniać ku </a:t>
            </a:r>
            <a:r>
              <a:rPr lang="pl-PL" sz="2400" b="1" dirty="0" err="1"/>
              <a:t>probabilioryzmowi</a:t>
            </a:r>
            <a:r>
              <a:rPr lang="pl-PL" sz="2400" b="1" dirty="0"/>
              <a:t> </a:t>
            </a:r>
            <a:r>
              <a:rPr lang="pl-PL" sz="2400" dirty="0"/>
              <a:t>(rygoryzmowi).</a:t>
            </a:r>
          </a:p>
        </p:txBody>
      </p:sp>
    </p:spTree>
    <p:extLst>
      <p:ext uri="{BB962C8B-B14F-4D97-AF65-F5344CB8AC3E}">
        <p14:creationId xmlns:p14="http://schemas.microsoft.com/office/powerpoint/2010/main" val="2954926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formacja teologicznomoralna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Później </a:t>
            </a:r>
            <a:r>
              <a:rPr lang="pl-PL" sz="2400" b="1" dirty="0"/>
              <a:t>zaczyna szukać drogi pośredniej</a:t>
            </a:r>
            <a:r>
              <a:rPr lang="pl-PL" sz="2400" dirty="0"/>
              <a:t>, złotego środka między skrajnościami </a:t>
            </a:r>
          </a:p>
          <a:p>
            <a:pPr lvl="1" algn="just"/>
            <a:r>
              <a:rPr lang="pl-PL" dirty="0" err="1"/>
              <a:t>laksystycznej</a:t>
            </a:r>
            <a:r>
              <a:rPr lang="pl-PL" dirty="0"/>
              <a:t> teologii moralnej </a:t>
            </a:r>
          </a:p>
          <a:p>
            <a:pPr lvl="1" algn="just"/>
            <a:r>
              <a:rPr lang="pl-PL" dirty="0"/>
              <a:t>a rygorystycznym jansenizmem, </a:t>
            </a:r>
          </a:p>
          <a:p>
            <a:pPr marL="0" lvl="1" indent="0" algn="just">
              <a:buNone/>
            </a:pPr>
            <a:r>
              <a:rPr lang="pl-PL" dirty="0"/>
              <a:t>z których – jego zdaniem – ten drugi czyni większe spustoszenie w życiu duchowym chrześcijan.</a:t>
            </a:r>
          </a:p>
        </p:txBody>
      </p:sp>
    </p:spTree>
    <p:extLst>
      <p:ext uri="{BB962C8B-B14F-4D97-AF65-F5344CB8AC3E}">
        <p14:creationId xmlns:p14="http://schemas.microsoft.com/office/powerpoint/2010/main" val="3841755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za czasów św. Alfonsa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czasy oświecenia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więc tego prądu umysłowego,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który cechują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dążenia do zwalczania filozofii i teologii scholastycznej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Filozofowie tego okresu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zabiegają o stworzenie nowej filozofii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różnej o tej, jaka ukształtowała się od św. Tomasza z Akwinu. </a:t>
            </a:r>
          </a:p>
          <a:p>
            <a:pPr lvl="2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nowa filozofia – ich zdaniem – powinna mieć inną metodę, inną aparaturę pojęciową, po prostu inny system myślenia.</a:t>
            </a:r>
          </a:p>
          <a:p>
            <a:pPr lvl="2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Przede wszystkim jednak powinna zerwać z przesadną abstrakcją, zbliżając się do świata realnego i okazując większe zaufanie do poznania zmysłowego i doświadczenia.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Stąd oświeceniowy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skrajny racjonalizm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przeceniający rolę rozumu a pomijający nie tylko Objawienie, ale także uczucia.</a:t>
            </a:r>
          </a:p>
          <a:p>
            <a:pPr marL="0" lvl="1" indent="0" algn="just">
              <a:buNone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trendy oświeceniowe nie pozostają bez wpływu na ówczesny sposób uprawiania teologii, w tym także teologii moralnej.</a:t>
            </a:r>
          </a:p>
        </p:txBody>
      </p:sp>
    </p:spTree>
    <p:extLst>
      <p:ext uri="{BB962C8B-B14F-4D97-AF65-F5344CB8AC3E}">
        <p14:creationId xmlns:p14="http://schemas.microsoft.com/office/powerpoint/2010/main" val="3192738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Sytuacja za czasów św. Alfonsa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XVIII-wieczna teologia moralna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posiada już swoją specyfikę, ukształtowaną przez ponad sto lat jej istnienia jako samodzielnej dyscypliny teologicznej</a:t>
            </a:r>
          </a:p>
        </p:txBody>
      </p:sp>
    </p:spTree>
    <p:extLst>
      <p:ext uri="{BB962C8B-B14F-4D97-AF65-F5344CB8AC3E}">
        <p14:creationId xmlns:p14="http://schemas.microsoft.com/office/powerpoint/2010/main" val="26222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za czasów św. Alfonsa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XVIII-wieczna teologia moralna 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niemal dwustu lat funkcjonują już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seminaria duchowne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które Sobór Trydencki nakazał tworzyć dla formacji przyszłych szafarzy sakramentów.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Teologia moralna ma więc swojego ściśle określonego adresata: jest ona przeznaczona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głównie dla spowiedników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by im ułatwić rozpoznawanie ciężkości grzechów. 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Jest to zatem „teologia moralna konfesjonału”. 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Jest to również teologia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ściśle związana z prawem kanonicznym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ponieważ to w wypowiedziach Magisterium Kościoła rozpoznawano najprecyzyjniej zakreślone granice dobra i zła ludzkich czynów. </a:t>
            </a:r>
          </a:p>
        </p:txBody>
      </p:sp>
    </p:spTree>
    <p:extLst>
      <p:ext uri="{BB962C8B-B14F-4D97-AF65-F5344CB8AC3E}">
        <p14:creationId xmlns:p14="http://schemas.microsoft.com/office/powerpoint/2010/main" val="1469805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za czasów św. Alfonsa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XVIII-wieczna teologia moralna 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Dominuje w niej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kazuistyka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czyli oparcie całego wykładu na konkretnych przypadkach (kazusach), nie rzadko bardzo skomplikowanych przez najrozmaitsze okoliczności. </a:t>
            </a:r>
          </a:p>
          <a:p>
            <a:pPr lvl="1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Ówczesną teologię moralną cechowało również zawężenie perspektywy do zakresu minimalnego (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minimalizm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– do tego co konieczne. </a:t>
            </a:r>
          </a:p>
          <a:p>
            <a:pPr lvl="2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Był to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 jej oddzielenia od duchowości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Podczas gdy ta zajmowała się dążeniem do doskonałości, teologia moralna skupiła się na tym, co konieczne, na minimum, które trzeba zachować w życiu moralnym, a tym minimum było zachowanie przykazań, głównie negatywnych – zakazujących (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negatywizm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71003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za czasów św. Alfonsa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XVIII-wieczna teologia moralna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Zgodnie z trendami oświeceniowymi, głównym oparciem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argumentacji są przesłanki rozumowe i doświadczenie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lvl="1" algn="just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zaś wśród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ulubionych tematów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znajduje się </a:t>
            </a:r>
          </a:p>
          <a:p>
            <a:pPr lvl="2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wolność i prawo </a:t>
            </a:r>
          </a:p>
          <a:p>
            <a:pPr lvl="2" algn="just"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granice dozwoloności działania i związana z tym konieczność samodzielnego usunięcia wątpliwości sumienia.</a:t>
            </a:r>
          </a:p>
        </p:txBody>
      </p:sp>
    </p:spTree>
    <p:extLst>
      <p:ext uri="{BB962C8B-B14F-4D97-AF65-F5344CB8AC3E}">
        <p14:creationId xmlns:p14="http://schemas.microsoft.com/office/powerpoint/2010/main" val="127999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Plusy i minusy usamodzielnienia się teologii moralnej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korzystne dla jej rozwoju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zagrożenia związane z </a:t>
            </a:r>
          </a:p>
          <a:p>
            <a:pPr lvl="1" algn="just"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oderwaniem od teologii dogmatycznej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ściślejszym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powiązaniem z prawem kanonicznym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legalizm</a:t>
            </a:r>
          </a:p>
          <a:p>
            <a:pPr lvl="1" algn="just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pl-PL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rofesjonalizmem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56346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za czasów św. Alfonsa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moralno-społeczna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Upowszechniają się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fałszywe wizje człowieka 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jego relacji do Boga, do świata i innych ludzi oraz do samego siebie.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Panuje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skrajny racjonalizm i absolutny, ateistyczny lub deistyczny, antropocentryzm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niechęć a nawet pogarda do wiary i teologii.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drugiej strony, ludzie tego okresu żyją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świadomością nieustannego lęku przed grzechem i potępieniem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Panuje ogólny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pesymizm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1786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Sytuacja za czasów św. Alfonsa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moralno-społeczna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Bóg jest postrzegany jako ktoś straszliwy i daleki.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Zarówno w teologii moralnej jak i w życiu moralnym dominuje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rygoryzm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będący odpowiedzią na permisywne tendencje renesansu.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mniej powszechny jest </a:t>
            </a:r>
            <a:r>
              <a:rPr kumimoji="0" lang="pl-PL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pozwalający na kierowanie się w postępowaniu moralnym jakimkolwiek zapatrywaniem mającym w sobie choćby małe prawdopodobieństwo słuszności. </a:t>
            </a:r>
          </a:p>
        </p:txBody>
      </p:sp>
    </p:spTree>
    <p:extLst>
      <p:ext uri="{BB962C8B-B14F-4D97-AF65-F5344CB8AC3E}">
        <p14:creationId xmlns:p14="http://schemas.microsoft.com/office/powerpoint/2010/main" val="989243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Sytuacja za czasów św. Alfonsa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sytuacja moralno-społeczna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Duch oświecenia sprawia, że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zarówno prawo jak i nauka chcą się uwolnić spod wpływu Kościoła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konsekwencji następuje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desakralizacja porządku jurydycznego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1" algn="just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Rodzą się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ruchy regalistyczne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lvl="2"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Francji gallikanizm, </a:t>
            </a:r>
          </a:p>
          <a:p>
            <a:pPr lvl="2"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Austrii józefinizm, </a:t>
            </a:r>
          </a:p>
          <a:p>
            <a:pPr lvl="2"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Niemczech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febronianizm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914400" lvl="2" indent="0" algn="just">
              <a:buNone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które chcą podporządkować Kościół narodowym interesom poszczególnych krajów</a:t>
            </a:r>
          </a:p>
        </p:txBody>
      </p:sp>
    </p:spTree>
    <p:extLst>
      <p:ext uri="{BB962C8B-B14F-4D97-AF65-F5344CB8AC3E}">
        <p14:creationId xmlns:p14="http://schemas.microsoft.com/office/powerpoint/2010/main" val="3348512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Sytuacja za czasów św. Alfonsa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kasata jezuitów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(„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laksystów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oraz odrodzenie rygoryzmu)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1773 r. papież Klemens XIV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(należał on do zakonu Franciszkanów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 naciskiem wrogich Kościołowi i Towarzystwu dworów burbońskich, rozwiązał zakon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breve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Dominus </a:t>
            </a:r>
            <a:r>
              <a:rPr kumimoji="0" lang="pl-PL" sz="2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</a:t>
            </a:r>
            <a:r>
              <a:rPr kumimoji="0" lang="pl-PL" sz="2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Redemptor</a:t>
            </a:r>
            <a:r>
              <a:rPr kumimoji="0" lang="pl-PL" sz="2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6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noster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Najsurowiej postąpiono z Jezuitami w Państwie Kościelnym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gdzie znajdował się ich dom generalny i gdzie było wielu po wyrzuceniu z Hiszpanii i z Portugalii. Generał zakonu Lorenzo 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Ricci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wraz z kilku współpracownikami został uwięziony i osadzony w Zamku Anioła. Wszczęty przeciw nim proces kanoniczny, wbrew oskarżeniom nie wykazał winy. Generał zmarł w więzieniu podczas procesu, pozostałych zwolniono.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Rozwiązaniu Towarzystwa Jezusowego oparła się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prawosławna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Rosja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protestanckie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Prusy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gdzie zakon przetrwał aż do swego odnowienia w 1814 roku.</a:t>
            </a:r>
          </a:p>
          <a:p>
            <a:pPr marL="0" lvl="1" indent="0" algn="just">
              <a:spcBef>
                <a:spcPts val="1000"/>
              </a:spcBef>
              <a:buNone/>
              <a:defRPr/>
            </a:pPr>
            <a:endParaRPr lang="pl-PL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1" indent="0" algn="just">
              <a:spcBef>
                <a:spcPts val="1000"/>
              </a:spcBef>
              <a:buNone/>
              <a:defRPr/>
            </a:pP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Zakon został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przywrócony w 1814 r.</a:t>
            </a:r>
          </a:p>
        </p:txBody>
      </p:sp>
    </p:spTree>
    <p:extLst>
      <p:ext uri="{BB962C8B-B14F-4D97-AF65-F5344CB8AC3E}">
        <p14:creationId xmlns:p14="http://schemas.microsoft.com/office/powerpoint/2010/main" val="3237829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sumienia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600" dirty="0"/>
              <a:t>W tym </a:t>
            </a:r>
            <a:r>
              <a:rPr lang="pl-PL" sz="2600" b="1" dirty="0"/>
              <a:t>złożonym kontekście historycznym, teologicznym, społecznym i kulturowym</a:t>
            </a:r>
            <a:r>
              <a:rPr lang="pl-PL" sz="2600" dirty="0"/>
              <a:t> należy postrzegać </a:t>
            </a:r>
            <a:r>
              <a:rPr lang="pl-PL" sz="2600" b="1" dirty="0"/>
              <a:t>refleksję św. Alfonsa nad sumieniem</a:t>
            </a:r>
            <a:r>
              <a:rPr lang="pl-PL" sz="2600" dirty="0"/>
              <a:t>. </a:t>
            </a:r>
          </a:p>
          <a:p>
            <a:pPr algn="just"/>
            <a:r>
              <a:rPr lang="pl-PL" sz="2400" dirty="0"/>
              <a:t>Refleksja ta </a:t>
            </a:r>
            <a:r>
              <a:rPr lang="pl-PL" sz="2400" b="1" dirty="0"/>
              <a:t>nosi liczne znamiona charakterystyczne dla tamtych czasów</a:t>
            </a:r>
            <a:r>
              <a:rPr lang="pl-PL" sz="2400" dirty="0"/>
              <a:t>, ale </a:t>
            </a:r>
            <a:r>
              <a:rPr lang="pl-PL" sz="2400" b="1" dirty="0"/>
              <a:t>pod pewnymi względami jest oryginalna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Zgodnie z ówczesnymi trendami tra</a:t>
            </a:r>
            <a:r>
              <a:rPr lang="pl-PL" sz="2400" b="1" dirty="0"/>
              <a:t>ktat o sumieniu zajmował u Liguoriego wyjątkowe miejsce</a:t>
            </a:r>
            <a:r>
              <a:rPr lang="pl-PL" sz="2400" dirty="0"/>
              <a:t>, aczkolwiek nie był – jak u innych autorów – najdłuższy. </a:t>
            </a:r>
          </a:p>
          <a:p>
            <a:pPr algn="just"/>
            <a:r>
              <a:rPr lang="pl-PL" sz="2400" dirty="0"/>
              <a:t>Można nawet powiedzieć, że </a:t>
            </a:r>
            <a:r>
              <a:rPr lang="pl-PL" sz="2400" b="1" dirty="0"/>
              <a:t>cały jego dorobek teologicznomoralny wyrósł z refleksji nad zagadnieniem sumienia</a:t>
            </a:r>
            <a:r>
              <a:rPr lang="pl-PL" sz="2400" dirty="0"/>
              <a:t>, choć niektóre traktaty były u niego objętościowo obszerniejsze. Dlatego jego teologię moralną można nazwać </a:t>
            </a:r>
            <a:r>
              <a:rPr lang="pl-PL" sz="2400" b="1" dirty="0"/>
              <a:t>„</a:t>
            </a:r>
            <a:r>
              <a:rPr lang="pl-PL" sz="2400" b="1" dirty="0">
                <a:solidFill>
                  <a:srgbClr val="FF0000"/>
                </a:solidFill>
              </a:rPr>
              <a:t>teologią moralną sumienia</a:t>
            </a:r>
            <a:r>
              <a:rPr lang="pl-PL" sz="2400" b="1" dirty="0"/>
              <a:t>”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867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lvl="0" algn="just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najznakomitsze «dzieło kazuistyczne»: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Theologia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Moralis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ukazała się w roku 1748 jako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wyjaśnie­nie i uzupełnienie szeroko rozpowszechnionej </a:t>
            </a:r>
            <a:r>
              <a:rPr kumimoji="0" lang="pl-PL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Medulla</a:t>
            </a:r>
            <a:r>
              <a:rPr kumimoji="0" lang="pl-PL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Theologiae</a:t>
            </a:r>
            <a:r>
              <a:rPr kumimoji="0" lang="pl-PL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Mo­ralis</a:t>
            </a:r>
            <a:r>
              <a:rPr kumimoji="0" lang="pl-PL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Hermana BUSENBAUMA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 (nie zawiera jeszcze omówienia systemu moralnego).</a:t>
            </a:r>
          </a:p>
          <a:p>
            <a:pPr lvl="1" algn="just">
              <a:spcBef>
                <a:spcPts val="1000"/>
              </a:spcBef>
              <a:defRPr/>
            </a:pPr>
            <a:endParaRPr lang="pl-PL" sz="2200" dirty="0">
              <a:solidFill>
                <a:prstClr val="black"/>
              </a:solidFill>
            </a:endParaRPr>
          </a:p>
          <a:p>
            <a:pPr lvl="1" algn="just">
              <a:spcBef>
                <a:spcPts val="1000"/>
              </a:spcBef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endParaRPr lang="pl-PL" sz="2200" dirty="0">
              <a:solidFill>
                <a:prstClr val="black"/>
              </a:solidFill>
            </a:endParaRPr>
          </a:p>
          <a:p>
            <a:pPr lvl="1" algn="just">
              <a:spcBef>
                <a:spcPts val="1000"/>
              </a:spcBef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endParaRPr lang="pl-PL" sz="2200" dirty="0">
              <a:solidFill>
                <a:prstClr val="black"/>
              </a:solidFill>
            </a:endParaRPr>
          </a:p>
          <a:p>
            <a:pPr lvl="1" algn="just">
              <a:spcBef>
                <a:spcPts val="1000"/>
              </a:spcBef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lvl="1" indent="0" algn="just">
              <a:spcBef>
                <a:spcPts val="1000"/>
              </a:spcBef>
              <a:buNone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             </a:t>
            </a:r>
            <a:r>
              <a:rPr lang="pl-PL" sz="2200" dirty="0">
                <a:solidFill>
                  <a:prstClr val="black"/>
                </a:solidFill>
              </a:rPr>
              <a:t>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kładka                          Strona tytułowa</a:t>
            </a:r>
          </a:p>
          <a:p>
            <a:pPr marL="457200" lvl="1" indent="0" algn="just">
              <a:spcBef>
                <a:spcPts val="1000"/>
              </a:spcBef>
              <a:buNone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F45E7E-6C2E-7FE8-58E4-7D80B6B97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49" y="3428999"/>
            <a:ext cx="1794281" cy="233256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6C83DFF-9012-1C99-EE8B-0641D9C6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070" y="3292088"/>
            <a:ext cx="1915583" cy="24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30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lvl="0" algn="just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najznakomitsze «dzieło kazuistyczne»: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Theologia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Moralis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latach 1753-1755 wyszła ona jako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samodzielne dzieło 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(drugie wydanie)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dwutomowe, dedykowane papieżowi Benedyktowi XIV, zachowujące odniesienie do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Busenbauma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 tytule</a:t>
            </a:r>
            <a:r>
              <a:rPr lang="pl-PL" sz="2200" dirty="0">
                <a:solidFill>
                  <a:prstClr val="black"/>
                </a:solidFill>
              </a:rPr>
              <a:t>;</a:t>
            </a:r>
          </a:p>
          <a:p>
            <a:pPr lvl="1" algn="just">
              <a:spcBef>
                <a:spcPts val="100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d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ziewięć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wyda</a:t>
            </a:r>
            <a:r>
              <a:rPr lang="pl-PL" sz="2200" dirty="0">
                <a:solidFill>
                  <a:prstClr val="black"/>
                </a:solidFill>
              </a:rPr>
              <a:t>ń za życia Autora (ostatnie w 1785 roku);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 śmierci Świętego doczekała się przeszło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siedem­dziesięciu wydań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0580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lvl="0" algn="just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najznakomitsze «dzieło kazuistyczne»: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Theologia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Moralis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just">
              <a:spcBef>
                <a:spcPts val="1000"/>
              </a:spcBef>
              <a:defRPr/>
            </a:pPr>
            <a:r>
              <a:rPr lang="pl-PL" sz="2200" dirty="0">
                <a:solidFill>
                  <a:prstClr val="black"/>
                </a:solidFill>
              </a:rPr>
              <a:t>Jest to </a:t>
            </a:r>
            <a:r>
              <a:rPr lang="pl-PL" sz="2200" b="1" dirty="0">
                <a:solidFill>
                  <a:prstClr val="black"/>
                </a:solidFill>
              </a:rPr>
              <a:t>kompletny podręcznik teologii moralnej</a:t>
            </a:r>
            <a:r>
              <a:rPr lang="pl-PL" sz="2200" dirty="0">
                <a:solidFill>
                  <a:prstClr val="black"/>
                </a:solidFill>
              </a:rPr>
              <a:t>, stanowiący najpełniejszy wykład tej nauki z punktu widzenia Kościoła katolickiego </a:t>
            </a:r>
          </a:p>
          <a:p>
            <a:pPr lvl="1" algn="just">
              <a:spcBef>
                <a:spcPts val="1000"/>
              </a:spcBef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Jest to dzieło najbardziej gruntowne, choć nie najbardziej poczytne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lvl="1" algn="just">
              <a:spcBef>
                <a:spcPts val="1000"/>
              </a:spcBef>
              <a:defRPr/>
            </a:pPr>
            <a:r>
              <a:rPr lang="pl-PL" sz="2200" b="1" dirty="0">
                <a:solidFill>
                  <a:prstClr val="black"/>
                </a:solidFill>
              </a:rPr>
              <a:t>D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zieło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to nie doczekało się przekładów na inne języki</a:t>
            </a:r>
            <a:r>
              <a:rPr lang="pl-PL" sz="2200" dirty="0">
                <a:solidFill>
                  <a:prstClr val="black"/>
                </a:solidFill>
              </a:rPr>
              <a:t>.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1635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podręczniki dla spowiedników: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kumimoji="0" lang="pl-PL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Praxis</a:t>
            </a:r>
            <a:r>
              <a:rPr kumimoji="0" lang="pl-P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confessarii</a:t>
            </a:r>
            <a:r>
              <a:rPr lang="pl-PL" b="1" i="1" dirty="0">
                <a:solidFill>
                  <a:prstClr val="black"/>
                </a:solidFill>
              </a:rPr>
              <a:t> </a:t>
            </a:r>
            <a:r>
              <a:rPr lang="pl-PL" i="1" dirty="0">
                <a:solidFill>
                  <a:prstClr val="black"/>
                </a:solidFill>
              </a:rPr>
              <a:t>(Praktyczny przewodnik dla spowiednika; </a:t>
            </a:r>
            <a:r>
              <a:rPr lang="pl-PL" dirty="0">
                <a:solidFill>
                  <a:prstClr val="black"/>
                </a:solidFill>
              </a:rPr>
              <a:t>Aby dobrze sprawował swoją posługę; rady i wskazówki dla spowiadających kapłanów oraz wskazania podejścia do penitenta.</a:t>
            </a:r>
            <a:r>
              <a:rPr kumimoji="0" lang="pl-P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lvl="1" algn="just">
              <a:defRPr/>
            </a:pPr>
            <a:r>
              <a:rPr lang="pl-PL" b="1" i="1" dirty="0"/>
              <a:t>Il </a:t>
            </a:r>
            <a:r>
              <a:rPr lang="it-IT" b="1" i="1" dirty="0"/>
              <a:t>Confessore diretto; per le confessioni della gente di campagna</a:t>
            </a:r>
            <a:r>
              <a:rPr lang="pl-PL" b="1" i="1" dirty="0"/>
              <a:t> </a:t>
            </a:r>
            <a:r>
              <a:rPr lang="pl-PL" i="1" dirty="0">
                <a:solidFill>
                  <a:prstClr val="black"/>
                </a:solidFill>
              </a:rPr>
              <a:t>(Spowiednik </a:t>
            </a:r>
            <a:r>
              <a:rPr kumimoji="0" lang="pl-PL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prostego ludu).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906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dzieła ascetyczne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salute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1766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(pol.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Droga do świętości. O ćwiczeniach duchowych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dzieło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powszechnym powołaniu do świętości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każdego człowieka i sposobach, w jaki można do niej dążyć głównie przez modlitwę.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Pratica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Cristo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(pol.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Umiłowanie Jezusa Chrystusa w życiu codziennym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–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najbardziej dojrzałe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ostatnie dzieło św. Alfonsa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mówiące o tym, jak w codziennym życiu żyć blisko Pana Boga. </a:t>
            </a:r>
          </a:p>
        </p:txBody>
      </p:sp>
    </p:spTree>
    <p:extLst>
      <p:ext uri="{BB962C8B-B14F-4D97-AF65-F5344CB8AC3E}">
        <p14:creationId xmlns:p14="http://schemas.microsoft.com/office/powerpoint/2010/main" val="331975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Ogólna charakterystyka teologii moralnej 2. połowy XVII w.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Wiek XVIII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 teologii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moralnej to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 dekadencji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wywołanej przez następujące czynniki: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pl-PL" sz="2400" dirty="0">
                <a:solidFill>
                  <a:prstClr val="black"/>
                </a:solidFill>
              </a:rPr>
              <a:t>spór o </a:t>
            </a:r>
            <a:r>
              <a:rPr lang="pl-PL" sz="2400" b="1" dirty="0">
                <a:solidFill>
                  <a:prstClr val="black"/>
                </a:solidFill>
              </a:rPr>
              <a:t>systemy moralne,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pl-PL" sz="2400" b="1" dirty="0">
                <a:solidFill>
                  <a:prstClr val="black"/>
                </a:solidFill>
              </a:rPr>
              <a:t>jansenizm</a:t>
            </a:r>
            <a:r>
              <a:rPr lang="pl-PL" sz="2400" dirty="0">
                <a:solidFill>
                  <a:prstClr val="black"/>
                </a:solidFill>
              </a:rPr>
              <a:t>, który skupiał się na polemice, odwracał uwagę od podstawowych prawd wiary i szerzył błędny rygoryzm; 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pl-PL" sz="2400" b="1" dirty="0" err="1">
                <a:solidFill>
                  <a:prstClr val="black"/>
                </a:solidFill>
              </a:rPr>
              <a:t>regalizm</a:t>
            </a:r>
            <a:r>
              <a:rPr lang="pl-PL" sz="2400" dirty="0">
                <a:solidFill>
                  <a:prstClr val="black"/>
                </a:solidFill>
              </a:rPr>
              <a:t>, występujący we Francji jako </a:t>
            </a:r>
            <a:r>
              <a:rPr lang="pl-PL" sz="2400" b="1" dirty="0">
                <a:solidFill>
                  <a:prstClr val="black"/>
                </a:solidFill>
              </a:rPr>
              <a:t>gallikanizm</a:t>
            </a:r>
            <a:r>
              <a:rPr lang="pl-PL" sz="2400" dirty="0">
                <a:solidFill>
                  <a:prstClr val="black"/>
                </a:solidFill>
              </a:rPr>
              <a:t>, w Austrii jako </a:t>
            </a:r>
            <a:r>
              <a:rPr lang="pl-PL" sz="2400" b="1" dirty="0">
                <a:solidFill>
                  <a:prstClr val="black"/>
                </a:solidFill>
              </a:rPr>
              <a:t>józefinizm</a:t>
            </a:r>
            <a:r>
              <a:rPr lang="pl-PL" sz="2400" dirty="0">
                <a:solidFill>
                  <a:prstClr val="black"/>
                </a:solidFill>
              </a:rPr>
              <a:t> i w Niemczech jako </a:t>
            </a:r>
            <a:r>
              <a:rPr lang="pl-PL" sz="2400" b="1" dirty="0" err="1">
                <a:solidFill>
                  <a:prstClr val="black"/>
                </a:solidFill>
              </a:rPr>
              <a:t>febronianizm</a:t>
            </a:r>
            <a:r>
              <a:rPr lang="pl-PL" sz="2400" dirty="0">
                <a:solidFill>
                  <a:prstClr val="black"/>
                </a:solidFill>
              </a:rPr>
              <a:t>, który przeciwstawiał się uniwersalizmowi myśli teologicznej i chciał podporządkować Kościoły chrześcijańskie narodowym interesom poszczególnych krajów.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Racjonalistyczna filozofia oświecenia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która utożsamiała wiedzę o Bogu z systemami filozoficznymi, a chrześcijaństwo sprowadzała do moralizmu.</a:t>
            </a: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25349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dzieła ascetyczne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predicare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1737 (pol.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 głoszeniu Słowa Bożego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 –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poradnik dla kaznodziejów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głoszących kazania i misje święte.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Considerazioni sopra la passione di Gesù Cristo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97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dzieła ascetyczne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 gran mezzo della preghiera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pl-PL" sz="2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pol</a:t>
            </a:r>
            <a:r>
              <a:rPr lang="pl-PL" sz="2400" dirty="0">
                <a:solidFill>
                  <a:prstClr val="black"/>
                </a:solidFill>
              </a:rPr>
              <a:t>. </a:t>
            </a:r>
            <a:r>
              <a:rPr kumimoji="0" lang="pl-PL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Modlitwa środek zbawienia)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 zgadzaniu się z wolą Bożą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Poufny i nieustanny dialog z Bogiem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1759 – </a:t>
            </a:r>
          </a:p>
          <a:p>
            <a:pPr marL="457200" lvl="1" indent="0" algn="just">
              <a:spcBef>
                <a:spcPts val="1000"/>
              </a:spcBef>
              <a:buNone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Polsce te trzy pozycje zostały wydane w formie jednej książki pt. 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Stając przed Bogiem </a:t>
            </a:r>
            <a:r>
              <a:rPr kumimoji="0" lang="pl-PL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(Homo Dei 2017).</a:t>
            </a:r>
          </a:p>
        </p:txBody>
      </p:sp>
    </p:spTree>
    <p:extLst>
      <p:ext uri="{BB962C8B-B14F-4D97-AF65-F5344CB8AC3E}">
        <p14:creationId xmlns:p14="http://schemas.microsoft.com/office/powerpoint/2010/main" val="3314389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dzieła ascetyczne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Visite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al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Santissimo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Sacramento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(pol. </a:t>
            </a:r>
            <a:r>
              <a:rPr kumimoji="0" lang="pl-PL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Nawiedzenia Najświętszego Sakramentu)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1746, są to propozycje medytacji przed Najświętszym Sakramentem.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Glorie di Maria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1750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(pol.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Uwielbienia Maryi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), książeczka, tłumaczona na kilkadziesiąt języków, będąca zbiorem wypowiedzi </a:t>
            </a:r>
            <a:r>
              <a:rPr kumimoji="0" lang="pl-PL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Ojców Kościoła i innych świętych oraz duchownych na temat Maryi, opatrzona licznymi relacjami o cudach dokonanych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przez nią bądź za jej wstawiennictwem.</a:t>
            </a:r>
          </a:p>
        </p:txBody>
      </p:sp>
    </p:spTree>
    <p:extLst>
      <p:ext uri="{BB962C8B-B14F-4D97-AF65-F5344CB8AC3E}">
        <p14:creationId xmlns:p14="http://schemas.microsoft.com/office/powerpoint/2010/main" val="1541171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dzieła ascetyczne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b="1" i="1" dirty="0" err="1">
                <a:effectLst/>
                <a:ea typeface="Calibri" panose="020F0502020204030204" pitchFamily="34" charset="0"/>
              </a:rPr>
              <a:t>Apparecchio</a:t>
            </a:r>
            <a:r>
              <a:rPr lang="pl-PL" sz="2400" b="1" i="1" dirty="0">
                <a:effectLst/>
                <a:ea typeface="Calibri" panose="020F0502020204030204" pitchFamily="34" charset="0"/>
              </a:rPr>
              <a:t> alla </a:t>
            </a:r>
            <a:r>
              <a:rPr lang="pl-PL" sz="2400" b="1" i="1" dirty="0" err="1">
                <a:effectLst/>
                <a:ea typeface="Calibri" panose="020F0502020204030204" pitchFamily="34" charset="0"/>
              </a:rPr>
              <a:t>morte</a:t>
            </a:r>
            <a:r>
              <a:rPr lang="pl-PL" sz="2400" b="1" i="1" dirty="0">
                <a:effectLst/>
                <a:ea typeface="Calibri" panose="020F0502020204030204" pitchFamily="34" charset="0"/>
              </a:rPr>
              <a:t> </a:t>
            </a:r>
            <a:r>
              <a:rPr lang="pl-PL" sz="2400" dirty="0">
                <a:effectLst/>
                <a:ea typeface="Calibri" panose="020F0502020204030204" pitchFamily="34" charset="0"/>
              </a:rPr>
              <a:t>(pol. </a:t>
            </a:r>
            <a:r>
              <a:rPr lang="pl-PL" sz="2400" i="1" dirty="0">
                <a:ea typeface="Calibri" panose="020F0502020204030204" pitchFamily="34" charset="0"/>
              </a:rPr>
              <a:t>Przygotowanie do śmierci</a:t>
            </a:r>
            <a:r>
              <a:rPr lang="pl-PL" sz="2400" dirty="0">
                <a:ea typeface="Calibri" panose="020F0502020204030204" pitchFamily="34" charset="0"/>
              </a:rPr>
              <a:t>).</a:t>
            </a:r>
            <a:endParaRPr lang="pl-PL" sz="2400" b="1" dirty="0">
              <a:effectLst/>
              <a:ea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Homo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Apostolicus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ukazał się najpierw w języku włoskim pod tytułem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Istruzione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pratica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per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confessore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 chyba najbardziej dojrzałe dzieło Świętego doczekało się aż stu osiemnastu wydań.</a:t>
            </a:r>
          </a:p>
          <a:p>
            <a:pPr marL="0" indent="0" algn="just"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520759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 – kazuista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W swoim wykładzie o sumieniu Alfons </a:t>
            </a:r>
            <a:r>
              <a:rPr lang="pl-PL" sz="2400" b="1" dirty="0"/>
              <a:t>analizował liczne, konkretne sytuacje</a:t>
            </a:r>
            <a:r>
              <a:rPr lang="pl-PL" sz="2400" dirty="0"/>
              <a:t>, w jakich mógł się znaleźć zarówno penitent, jak i spowiednik. </a:t>
            </a:r>
          </a:p>
          <a:p>
            <a:pPr lvl="1" algn="just"/>
            <a:r>
              <a:rPr lang="pl-PL" sz="2000" dirty="0"/>
              <a:t>Był więc niewątpliwie</a:t>
            </a:r>
            <a:r>
              <a:rPr lang="pl-PL" sz="2000" b="1" dirty="0"/>
              <a:t> kazuistą</a:t>
            </a:r>
            <a:r>
              <a:rPr lang="pl-PL" sz="2000" dirty="0"/>
              <a:t>, choć pewnie </a:t>
            </a:r>
            <a:r>
              <a:rPr lang="pl-PL" sz="2000" b="1" dirty="0"/>
              <a:t>w mniejszym stopniu niż jemu współcześni</a:t>
            </a:r>
            <a:r>
              <a:rPr lang="pl-PL" sz="2000" dirty="0"/>
              <a:t>. </a:t>
            </a:r>
          </a:p>
          <a:p>
            <a:pPr algn="just"/>
            <a:r>
              <a:rPr lang="pl-PL" sz="2400" dirty="0"/>
              <a:t>Rozpoznamy to chociażby po tych fragmentach jego tekstu, gdzie </a:t>
            </a:r>
            <a:r>
              <a:rPr lang="pl-PL" sz="2400" b="1" dirty="0"/>
              <a:t>odnosi się on do szeregu przypadków</a:t>
            </a:r>
            <a:r>
              <a:rPr lang="pl-PL" sz="2400" dirty="0"/>
              <a:t>, które stara się rozwiązać. Są wśród nich m.in. takie kwestie, jak: </a:t>
            </a:r>
          </a:p>
          <a:p>
            <a:pPr lvl="1" algn="just"/>
            <a:r>
              <a:rPr lang="pl-PL" sz="2200" dirty="0"/>
              <a:t>posiadanie rzeczy w dobrej i złej wierze, post (także post eucharystyczny), posłuszeństwo przełożonym, dopełnienie małżeństwa. </a:t>
            </a:r>
          </a:p>
          <a:p>
            <a:pPr lvl="1" algn="just"/>
            <a:r>
              <a:rPr lang="pl-PL" sz="2200" dirty="0"/>
              <a:t>pewne dylematy etyki zawodowej lekarza, sędziego. </a:t>
            </a:r>
          </a:p>
          <a:p>
            <a:pPr lvl="1" algn="just"/>
            <a:r>
              <a:rPr lang="pl-PL" sz="2200" dirty="0"/>
              <a:t>kwestie ważności i nieważności sakramentów, ślubów zakonnych. </a:t>
            </a:r>
          </a:p>
        </p:txBody>
      </p:sp>
    </p:spTree>
    <p:extLst>
      <p:ext uri="{BB962C8B-B14F-4D97-AF65-F5344CB8AC3E}">
        <p14:creationId xmlns:p14="http://schemas.microsoft.com/office/powerpoint/2010/main" val="12635286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 – kazuista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342900" lvl="1" indent="-342900" algn="just"/>
            <a:r>
              <a:rPr lang="pl-PL" sz="2400" dirty="0"/>
              <a:t>Można by rzec – </a:t>
            </a:r>
            <a:r>
              <a:rPr lang="pl-PL" sz="2400" b="1" dirty="0"/>
              <a:t>typowa kazuistyka</a:t>
            </a:r>
            <a:r>
              <a:rPr lang="pl-PL" dirty="0"/>
              <a:t>!</a:t>
            </a:r>
            <a:r>
              <a:rPr lang="pl-PL" sz="2400" dirty="0"/>
              <a:t> </a:t>
            </a:r>
          </a:p>
          <a:p>
            <a:pPr marL="342900" lvl="1" indent="-342900" algn="just"/>
            <a:r>
              <a:rPr lang="pl-PL" sz="2400" dirty="0"/>
              <a:t>Jednak Alfons </a:t>
            </a:r>
            <a:r>
              <a:rPr lang="pl-PL" sz="2400" b="1" dirty="0"/>
              <a:t>wybrał ją świadomie</a:t>
            </a:r>
            <a:r>
              <a:rPr lang="pl-PL" sz="2400" dirty="0"/>
              <a:t>. </a:t>
            </a:r>
          </a:p>
          <a:p>
            <a:pPr marL="800100" lvl="2" indent="-342900" algn="just"/>
            <a:r>
              <a:rPr lang="pl-PL" sz="2200" dirty="0"/>
              <a:t>Doskonale wiedział, że zadaniem teologa moralisty jest </a:t>
            </a:r>
            <a:r>
              <a:rPr lang="pl-PL" sz="2200" b="1" dirty="0"/>
              <a:t>aplikacja ogólnych zasad do szczegółowych przypadków</a:t>
            </a:r>
            <a:r>
              <a:rPr lang="pl-PL" sz="2200" dirty="0"/>
              <a:t>. </a:t>
            </a:r>
          </a:p>
          <a:p>
            <a:pPr marL="800100" lvl="2" indent="-342900" algn="just"/>
            <a:r>
              <a:rPr lang="pl-PL" sz="2200" dirty="0"/>
              <a:t>Jednak wyrażał przekonanie, że </a:t>
            </a:r>
            <a:r>
              <a:rPr lang="pl-PL" sz="2200" b="1" dirty="0"/>
              <a:t>prezentacja samych ogólnych zasad nie wystarczy</a:t>
            </a:r>
            <a:r>
              <a:rPr lang="pl-PL" sz="2200" dirty="0"/>
              <a:t>. Trzeba je umieć zastosować do konkretnych sytuacji, tzw. przypadków sumienia, często zagmatwanych przez skomplikowane okoliczności. </a:t>
            </a:r>
          </a:p>
          <a:p>
            <a:pPr marL="800100" lvl="2" indent="-342900" algn="just"/>
            <a:r>
              <a:rPr lang="pl-PL" sz="2200" dirty="0"/>
              <a:t>Tym samym </a:t>
            </a:r>
            <a:r>
              <a:rPr lang="pl-PL" sz="2200" b="1" dirty="0"/>
              <a:t>wziął na siebie całą krytykę</a:t>
            </a:r>
            <a:r>
              <a:rPr lang="pl-PL" sz="2200" dirty="0"/>
              <a:t>, jaka już w jego czasach zwracała się przeciwko takiemu uprawianiu teologii moralnej. </a:t>
            </a:r>
          </a:p>
        </p:txBody>
      </p:sp>
    </p:spTree>
    <p:extLst>
      <p:ext uri="{BB962C8B-B14F-4D97-AF65-F5344CB8AC3E}">
        <p14:creationId xmlns:p14="http://schemas.microsoft.com/office/powerpoint/2010/main" val="678136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 – kazuista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Fakt, że ta </a:t>
            </a:r>
            <a:r>
              <a:rPr lang="pl-PL" sz="2400" b="1" dirty="0"/>
              <a:t>krytyka pochodziła w większości ze strony skrajnych rygorystów</a:t>
            </a:r>
            <a:r>
              <a:rPr lang="pl-PL" sz="2400" dirty="0"/>
              <a:t> sprawia, że </a:t>
            </a:r>
          </a:p>
          <a:p>
            <a:pPr algn="just"/>
            <a:r>
              <a:rPr lang="pl-PL" sz="2400" dirty="0"/>
              <a:t>Alfons </a:t>
            </a:r>
            <a:r>
              <a:rPr lang="pl-PL" sz="2400" b="1" dirty="0"/>
              <a:t>czyni z kazuistyki swoisty oręż </a:t>
            </a:r>
            <a:r>
              <a:rPr lang="pl-PL" sz="2400" dirty="0"/>
              <a:t>przeciwko tym, którzy </a:t>
            </a:r>
          </a:p>
          <a:p>
            <a:pPr lvl="1" algn="just"/>
            <a:r>
              <a:rPr lang="pl-PL" sz="2200" dirty="0"/>
              <a:t>postulują wprawdzie powrót do Pisma Świętego i Tradycji, ale </a:t>
            </a:r>
          </a:p>
          <a:p>
            <a:pPr lvl="1" algn="just"/>
            <a:r>
              <a:rPr lang="pl-PL" sz="2200" dirty="0"/>
              <a:t>w praktyce tak preparują teksty zaczerpnięte z tych źródeł, by ukazać skrajne i najsurowsze wypowiedzi.</a:t>
            </a:r>
          </a:p>
        </p:txBody>
      </p:sp>
    </p:spTree>
    <p:extLst>
      <p:ext uri="{BB962C8B-B14F-4D97-AF65-F5344CB8AC3E}">
        <p14:creationId xmlns:p14="http://schemas.microsoft.com/office/powerpoint/2010/main" val="2176750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 kontrowersyjny?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Poglądy Alfonsa Liguoriego </a:t>
            </a:r>
            <a:r>
              <a:rPr lang="pl-PL" sz="2400" b="1" dirty="0"/>
              <a:t>już za jego życia wywoływały kontrowersje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Pisze on na przykład, że jakiś autor „zarzuca mu…”.</a:t>
            </a:r>
          </a:p>
          <a:p>
            <a:pPr algn="just"/>
            <a:r>
              <a:rPr lang="pl-PL" sz="2400" dirty="0"/>
              <a:t>Odpowiadając na te zarzuty i krytykę, która niekiedy przybierała formę zaciekłych ataków, Alfons nadał swojej refleksji po części </a:t>
            </a:r>
            <a:r>
              <a:rPr lang="pl-PL" sz="2400" b="1" dirty="0"/>
              <a:t>charakter polemiczny</a:t>
            </a:r>
            <a:r>
              <a:rPr lang="pl-PL" sz="2400" dirty="0"/>
              <a:t>. </a:t>
            </a:r>
          </a:p>
          <a:p>
            <a:pPr lvl="1" algn="just"/>
            <a:r>
              <a:rPr lang="pl-PL" sz="2200" dirty="0"/>
              <a:t>Ustosunkowywał się do zarzutów. </a:t>
            </a:r>
          </a:p>
          <a:p>
            <a:pPr lvl="1" algn="just"/>
            <a:r>
              <a:rPr lang="pl-PL" sz="2200" dirty="0"/>
              <a:t>Zajmował własne stanowisko. </a:t>
            </a:r>
          </a:p>
          <a:p>
            <a:pPr lvl="1" algn="just"/>
            <a:r>
              <a:rPr lang="pl-PL" sz="2200" dirty="0"/>
              <a:t>Sam wchodził w dyskusje z opiniami, które w jego czasach zdobywały wielu zwolenników, choć były błędne. </a:t>
            </a:r>
          </a:p>
          <a:p>
            <a:pPr lvl="1" algn="just"/>
            <a:r>
              <a:rPr lang="pl-PL" sz="2200" dirty="0"/>
              <a:t>Przedstawiał liczne, niekiedy przeciwstawne opinie, opowiadając się za jedną z nich, gdy stwierdzał: „sądzę, że bliższy prawdy jest…”. </a:t>
            </a:r>
          </a:p>
        </p:txBody>
      </p:sp>
    </p:spTree>
    <p:extLst>
      <p:ext uri="{BB962C8B-B14F-4D97-AF65-F5344CB8AC3E}">
        <p14:creationId xmlns:p14="http://schemas.microsoft.com/office/powerpoint/2010/main" val="2116280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Alfons Maria de Liguori – teolog moralista –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źródła i argumentacja;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pl-PL" sz="2200" b="1" dirty="0">
                <a:latin typeface="+mn-lt"/>
              </a:rPr>
              <a:t>autorzy, od których czerpał przesłanki dla swojej argumentacji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600" dirty="0"/>
              <a:t>Jest to w większości argumentacja </a:t>
            </a:r>
            <a:r>
              <a:rPr lang="pl-PL" sz="2600" b="1" i="1" dirty="0"/>
              <a:t>ex </a:t>
            </a:r>
            <a:r>
              <a:rPr lang="pl-PL" sz="2600" b="1" i="1" dirty="0" err="1"/>
              <a:t>autoritate</a:t>
            </a:r>
            <a:r>
              <a:rPr lang="pl-PL" sz="2600" dirty="0"/>
              <a:t>. </a:t>
            </a:r>
          </a:p>
          <a:p>
            <a:pPr algn="just"/>
            <a:r>
              <a:rPr lang="pl-PL" sz="2600" dirty="0"/>
              <a:t>Główne miejsce wśród autorytatywnych źródeł zajmował </a:t>
            </a:r>
            <a:r>
              <a:rPr lang="pl-PL" sz="2600" b="1" dirty="0"/>
              <a:t>dorobek wcześniejszych autorów</a:t>
            </a:r>
            <a:r>
              <a:rPr lang="pl-PL" sz="2600" dirty="0"/>
              <a:t>, uznanych za autorytety w dziedzinie refleksji teologicznomoralnej:</a:t>
            </a:r>
          </a:p>
          <a:p>
            <a:pPr lvl="1" algn="just"/>
            <a:r>
              <a:rPr lang="pl-PL" sz="2200" dirty="0"/>
              <a:t>Dla św. Alfonsa niewątpliwie takim autorytetem jest </a:t>
            </a:r>
            <a:r>
              <a:rPr lang="pl-PL" sz="2200" b="1" dirty="0"/>
              <a:t>św. Tomasz z Akwinu</a:t>
            </a:r>
            <a:r>
              <a:rPr lang="pl-PL" sz="2200" dirty="0"/>
              <a:t>, którego nazywa „Doktorem Anielskim”, „świętym Doktorem” i „księciem teologów”, co nie znaczy, że jest dla niego mistrzem w filozofii. </a:t>
            </a:r>
          </a:p>
          <a:p>
            <a:pPr lvl="1" algn="just"/>
            <a:r>
              <a:rPr lang="pl-PL" sz="2200" dirty="0"/>
              <a:t>Ciekawe, że poza Tomaszem, Alfons cytuje niemal wyłącznie </a:t>
            </a:r>
            <a:r>
              <a:rPr lang="pl-PL" sz="2200" b="1" dirty="0"/>
              <a:t>autorów okresu </a:t>
            </a:r>
            <a:r>
              <a:rPr lang="pl-PL" sz="2200" b="1" dirty="0" err="1"/>
              <a:t>potrydenckiego</a:t>
            </a:r>
            <a:r>
              <a:rPr lang="pl-PL" sz="2200" dirty="0"/>
              <a:t>: Marcina </a:t>
            </a:r>
            <a:r>
              <a:rPr lang="pl-PL" sz="2200" dirty="0" err="1"/>
              <a:t>Azpilcuetę</a:t>
            </a:r>
            <a:r>
              <a:rPr lang="pl-PL" sz="2200" dirty="0"/>
              <a:t>, Franciszka Suareza, Piotra </a:t>
            </a:r>
            <a:r>
              <a:rPr lang="pl-PL" sz="2200" dirty="0" err="1"/>
              <a:t>Colleta</a:t>
            </a:r>
            <a:r>
              <a:rPr lang="pl-PL" sz="2200" dirty="0"/>
              <a:t>, Daniela </a:t>
            </a:r>
            <a:r>
              <a:rPr lang="pl-PL" sz="2200" dirty="0" err="1"/>
              <a:t>Concinę</a:t>
            </a:r>
            <a:r>
              <a:rPr lang="pl-PL" sz="2200" dirty="0"/>
              <a:t>, Melchiora </a:t>
            </a:r>
            <a:r>
              <a:rPr lang="pl-PL" sz="2200" dirty="0" err="1"/>
              <a:t>Cano</a:t>
            </a:r>
            <a:r>
              <a:rPr lang="pl-PL" sz="2200" dirty="0"/>
              <a:t>, Dominika </a:t>
            </a:r>
            <a:r>
              <a:rPr lang="pl-PL" sz="2200" dirty="0" err="1"/>
              <a:t>Soto</a:t>
            </a:r>
            <a:r>
              <a:rPr lang="pl-PL" sz="2200" dirty="0"/>
              <a:t>, Martina </a:t>
            </a:r>
            <a:r>
              <a:rPr lang="pl-PL" sz="2200" dirty="0" err="1"/>
              <a:t>Bonacino</a:t>
            </a:r>
            <a:r>
              <a:rPr lang="pl-PL" sz="2200" dirty="0"/>
              <a:t>, Tomasza de </a:t>
            </a:r>
            <a:r>
              <a:rPr lang="pl-PL" sz="2200" dirty="0" err="1"/>
              <a:t>Vio</a:t>
            </a:r>
            <a:r>
              <a:rPr lang="pl-PL" sz="2200" dirty="0"/>
              <a:t> zwanego Kajetanem; autorów Institutiones: J. Azora, H. </a:t>
            </a:r>
            <a:r>
              <a:rPr lang="pl-PL" sz="2200" dirty="0" err="1"/>
              <a:t>Henriqueza</a:t>
            </a:r>
            <a:r>
              <a:rPr lang="pl-PL" sz="2200" dirty="0"/>
              <a:t>, P. </a:t>
            </a:r>
            <a:r>
              <a:rPr lang="pl-PL" sz="2200" dirty="0" err="1"/>
              <a:t>Laymanna</a:t>
            </a:r>
            <a:r>
              <a:rPr lang="pl-PL" sz="2200" dirty="0"/>
              <a:t>, G. </a:t>
            </a:r>
            <a:r>
              <a:rPr lang="pl-PL" sz="2200" dirty="0" err="1"/>
              <a:t>Conincka</a:t>
            </a:r>
            <a:r>
              <a:rPr lang="pl-PL" sz="2200" dirty="0"/>
              <a:t>. </a:t>
            </a:r>
          </a:p>
          <a:p>
            <a:pPr lvl="1" algn="just"/>
            <a:r>
              <a:rPr lang="pl-PL" sz="2200" b="1" dirty="0"/>
              <a:t>Tylko sporadycznie pojawiają się odnośniki do Ojców Kościoła </a:t>
            </a:r>
            <a:r>
              <a:rPr lang="pl-PL" sz="2200" dirty="0"/>
              <a:t>(św. Augustyna, św. Jana Chryzostoma, św. Ambrożego, św. Bazylego, św. Grzegorza z </a:t>
            </a:r>
            <a:r>
              <a:rPr lang="pl-PL" sz="2200" dirty="0" err="1"/>
              <a:t>Nazjanzu</a:t>
            </a:r>
            <a:r>
              <a:rPr lang="pl-PL" sz="2200" dirty="0"/>
              <a:t>, św. Leona Wielkiego) i </a:t>
            </a:r>
            <a:r>
              <a:rPr lang="pl-PL" sz="2200" b="1" dirty="0"/>
              <a:t>teologów średniowiecznych </a:t>
            </a:r>
            <a:r>
              <a:rPr lang="pl-PL" sz="2200" dirty="0"/>
              <a:t>(św. Antonina, św. Bernarda, Hugona od św. Wiktora, św. Bonawentury, św. Rajmunda).</a:t>
            </a:r>
          </a:p>
        </p:txBody>
      </p:sp>
    </p:spTree>
    <p:extLst>
      <p:ext uri="{BB962C8B-B14F-4D97-AF65-F5344CB8AC3E}">
        <p14:creationId xmlns:p14="http://schemas.microsoft.com/office/powerpoint/2010/main" val="328732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 fontScale="90000"/>
          </a:bodyPr>
          <a:lstStyle/>
          <a:p>
            <a:r>
              <a:rPr kumimoji="0" lang="pl-PL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 –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źródła i argumentacja;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autorzy, od których czerpał przesłanki dla swojej argumentacji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Nie był to czas, w którym </a:t>
            </a:r>
            <a:r>
              <a:rPr lang="pl-PL" sz="2400" b="1" dirty="0"/>
              <a:t>źródła objawione </a:t>
            </a:r>
            <a:r>
              <a:rPr lang="pl-PL" sz="2400" dirty="0"/>
              <a:t>zajmowały najważniejsze miejsce. </a:t>
            </a:r>
          </a:p>
          <a:p>
            <a:pPr algn="just"/>
            <a:r>
              <a:rPr lang="pl-PL" sz="2400" dirty="0"/>
              <a:t>Św. Alfons </a:t>
            </a:r>
            <a:r>
              <a:rPr lang="pl-PL" sz="2400" b="1" dirty="0"/>
              <a:t>odwołuje się wprawdzie do Ewangelii, Listów </a:t>
            </a:r>
            <a:r>
              <a:rPr lang="pl-PL" sz="2400" b="1" dirty="0" err="1"/>
              <a:t>Pawłowych</a:t>
            </a:r>
            <a:r>
              <a:rPr lang="pl-PL" sz="2400" b="1" dirty="0"/>
              <a:t>, a także do ST </a:t>
            </a:r>
            <a:r>
              <a:rPr lang="pl-PL" sz="2400" dirty="0"/>
              <a:t>(Rdz, </a:t>
            </a:r>
            <a:r>
              <a:rPr lang="pl-PL" sz="2400" dirty="0" err="1"/>
              <a:t>Syr</a:t>
            </a:r>
            <a:r>
              <a:rPr lang="pl-PL" sz="2400" dirty="0"/>
              <a:t>), co więcej, za punkt wyjścia bierze prawo Boże jako źródło chrześcijańskiej powinności a Dekalog za podstawę systematyzacji zagadnień szczegółowych, jednakże w porównaniu z innymi źródłami te mają charakter </a:t>
            </a:r>
            <a:r>
              <a:rPr lang="pl-PL" sz="2400" b="1" dirty="0"/>
              <a:t>niemal akcydentalny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Taka hierarchia źródeł jest jednak przez Alfonsa </a:t>
            </a:r>
            <a:r>
              <a:rPr lang="pl-PL" sz="2400" b="1" dirty="0"/>
              <a:t>świadomie zamierzona</a:t>
            </a:r>
            <a:r>
              <a:rPr lang="pl-PL" sz="2400" dirty="0"/>
              <a:t>. Jest to wyraz jego </a:t>
            </a:r>
            <a:r>
              <a:rPr lang="pl-PL" sz="2400" b="1" dirty="0"/>
              <a:t>sprzeciwu wobec jansenistycznego rygoryzmu</a:t>
            </a:r>
            <a:r>
              <a:rPr lang="pl-PL" sz="2400" dirty="0"/>
              <a:t>, dla którego jedynym źródłem miała być Tradycja, tzn. Pismo Święte interpretowane przez Ojców Kościoła, a najlepiej przez św. Augustyna, w praktyce jednak była to tendencyjna selekcja najsurowszych i skrajnych tekstów.</a:t>
            </a:r>
          </a:p>
        </p:txBody>
      </p:sp>
    </p:spTree>
    <p:extLst>
      <p:ext uri="{BB962C8B-B14F-4D97-AF65-F5344CB8AC3E}">
        <p14:creationId xmlns:p14="http://schemas.microsoft.com/office/powerpoint/2010/main" val="167853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Teologia moralna XVII i XVIII wieku rozwija się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wokół traktatu o sądzie sumienia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just"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Cecha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abstrakcyjna kazuistyka</a:t>
            </a:r>
          </a:p>
          <a:p>
            <a:pPr marL="457200" lvl="1" indent="0" algn="just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rozwiązywanie kazusów, których liczba w niektórych podręcznikach dochodziła do 20 000</a:t>
            </a:r>
          </a:p>
          <a:p>
            <a:pPr marL="457200" lvl="1" indent="0" algn="just">
              <a:buNone/>
              <a:defRPr/>
            </a:pPr>
            <a:endParaRPr kumimoji="0" lang="pl-PL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defRPr/>
            </a:pPr>
            <a:r>
              <a:rPr lang="pl-PL" sz="2400" b="1" dirty="0">
                <a:solidFill>
                  <a:prstClr val="black"/>
                </a:solidFill>
              </a:rPr>
              <a:t>Główny problem </a:t>
            </a:r>
            <a:r>
              <a:rPr lang="pl-PL" sz="2400" dirty="0">
                <a:solidFill>
                  <a:prstClr val="black"/>
                </a:solidFill>
              </a:rPr>
              <a:t>rozważań: </a:t>
            </a:r>
            <a:r>
              <a:rPr lang="pl-PL" sz="2400" b="1" dirty="0">
                <a:solidFill>
                  <a:prstClr val="black"/>
                </a:solidFill>
              </a:rPr>
              <a:t>granice dozwoloności czynu</a:t>
            </a:r>
          </a:p>
          <a:p>
            <a:pPr marL="457200" lvl="1" indent="0" algn="just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Konieczność samodzielnego określania dozwoloności czynu, usunięcia wątpliwości sumienia zrodziły tzw. systemy moralne</a:t>
            </a:r>
          </a:p>
          <a:p>
            <a:pPr marL="0" indent="0" algn="just">
              <a:buNone/>
              <a:defRPr/>
            </a:pPr>
            <a:endParaRPr kumimoji="0" lang="pl-PL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  <a:defRPr/>
            </a:pPr>
            <a:r>
              <a:rPr kumimoji="0" lang="pl-PL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Dzisiaj takie dochodzenie do pewności sumienia dokonuje się poprzez odniesienie do ogólnych zasad moralnych</a:t>
            </a:r>
          </a:p>
          <a:p>
            <a:pPr algn="just"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62989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oryginalność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Refleksja św. Alfonsa, choć oparta na tak szerokich źródłach, ma niewątpliwie </a:t>
            </a:r>
            <a:r>
              <a:rPr lang="pl-PL" sz="2400" b="1" dirty="0"/>
              <a:t>charakter oryginalny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Wykorzystuje on wprawdzie dzieła poprzedników; jak sam przyznaje – zapożycza nawet od nich schemat wykładu, jednak </a:t>
            </a:r>
            <a:r>
              <a:rPr lang="pl-PL" sz="2400" b="1" dirty="0"/>
              <a:t>sama treść jest jego oryginalnym wkładem</a:t>
            </a:r>
            <a:r>
              <a:rPr lang="pl-PL" sz="2400" dirty="0"/>
              <a:t>.</a:t>
            </a:r>
          </a:p>
          <a:p>
            <a:pPr algn="just"/>
            <a:r>
              <a:rPr lang="pl-PL" sz="2400" dirty="0"/>
              <a:t>Poświadcza to zresztą </a:t>
            </a:r>
            <a:r>
              <a:rPr lang="pl-PL" sz="2400" b="1" dirty="0"/>
              <a:t>dyskusja, jaką Alfons zdaje się prowadzić z niektórymi autorami i ich opiniami</a:t>
            </a:r>
            <a:r>
              <a:rPr lang="pl-PL" sz="2400" dirty="0"/>
              <a:t>. </a:t>
            </a:r>
          </a:p>
          <a:p>
            <a:pPr lvl="1" algn="just"/>
            <a:r>
              <a:rPr lang="pl-PL" sz="2200" dirty="0"/>
              <a:t>Niektóre z tych opinii nazywa „niedorzecznymi”. </a:t>
            </a:r>
          </a:p>
          <a:p>
            <a:pPr lvl="1" algn="just"/>
            <a:r>
              <a:rPr lang="pl-PL" sz="2200" dirty="0"/>
              <a:t>Na inne odpowiada łagodniej, formułując własne oryginalne poglądy, które skupiają się wokół krytyki rygoryzmu i jałowych spekulacji na korzyść troski o właściwe sprawowanie posługi kapłańskiej, a zwłaszcza posługi w konfesjonale.</a:t>
            </a:r>
          </a:p>
        </p:txBody>
      </p:sp>
    </p:spTree>
    <p:extLst>
      <p:ext uri="{BB962C8B-B14F-4D97-AF65-F5344CB8AC3E}">
        <p14:creationId xmlns:p14="http://schemas.microsoft.com/office/powerpoint/2010/main" val="1386029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– cechy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- profesjonalizm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/>
              <a:t>Zgodnie z duchem czasów Alfons nadaje swoim dziełom charakter </a:t>
            </a:r>
            <a:r>
              <a:rPr lang="pl-PL" sz="2600" b="1" dirty="0"/>
              <a:t>profesjonalny</a:t>
            </a:r>
            <a:r>
              <a:rPr lang="pl-PL" sz="2600" dirty="0"/>
              <a:t>. </a:t>
            </a:r>
          </a:p>
          <a:p>
            <a:pPr algn="just"/>
            <a:r>
              <a:rPr lang="pl-PL" sz="2400" dirty="0"/>
              <a:t>Traktaty teologicznomoralne były wówczas </a:t>
            </a:r>
            <a:r>
              <a:rPr lang="pl-PL" sz="2400" b="1" dirty="0"/>
              <a:t>pisane z myślą o praktyce spowiedzi i o formacji spowiedników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Miały one służyć </a:t>
            </a:r>
            <a:r>
              <a:rPr lang="pl-PL" sz="2400" b="1" dirty="0"/>
              <a:t>pomocą we wprowadzaniu w życie dyrektyw Soboru Trydenckiego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1294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– cechy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- profesjonalizm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/>
              <a:t>Zgodnie z duchem czasów Alfons nadaje swoim dziełom charakter </a:t>
            </a:r>
            <a:r>
              <a:rPr lang="pl-PL" sz="2600" b="1" dirty="0"/>
              <a:t>profesjonalny</a:t>
            </a:r>
            <a:r>
              <a:rPr lang="pl-PL" sz="2600" dirty="0"/>
              <a:t>. </a:t>
            </a:r>
          </a:p>
          <a:p>
            <a:pPr algn="just"/>
            <a:r>
              <a:rPr lang="pl-PL" sz="2400" dirty="0"/>
              <a:t>Miały też </a:t>
            </a:r>
            <a:r>
              <a:rPr lang="pl-PL" sz="2400" b="1" dirty="0"/>
              <a:t>zapewnić podstawowe wychowanie ludu chrześcijańskiego</a:t>
            </a:r>
            <a:r>
              <a:rPr lang="pl-PL" sz="2400" dirty="0"/>
              <a:t>.</a:t>
            </a:r>
          </a:p>
          <a:p>
            <a:pPr algn="just"/>
            <a:r>
              <a:rPr lang="pl-PL" sz="2400" dirty="0"/>
              <a:t>Taki charakter mają również wywody św. Alfonsa, który </a:t>
            </a:r>
            <a:r>
              <a:rPr lang="pl-PL" sz="2400" b="1" dirty="0"/>
              <a:t>pisze swoje dzieła w trosce o właściwą edukację teologicznomoralną swoich współbraci redemptorystów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W zamierzeniu autora </a:t>
            </a:r>
            <a:r>
              <a:rPr lang="pl-PL" sz="2400" b="1" dirty="0"/>
              <a:t>nie mają to być teoretyczne rozważania i analizy, ale duszpasterskie wskazówki</a:t>
            </a:r>
            <a:r>
              <a:rPr lang="pl-PL" sz="2400" dirty="0"/>
              <a:t>, które uczynią z jego współbraci i duchowych synów dobrych spowiedników i będą służyć życiu chrześcijańskiemu.</a:t>
            </a:r>
          </a:p>
        </p:txBody>
      </p:sp>
    </p:spTree>
    <p:extLst>
      <p:ext uri="{BB962C8B-B14F-4D97-AF65-F5344CB8AC3E}">
        <p14:creationId xmlns:p14="http://schemas.microsoft.com/office/powerpoint/2010/main" val="3309112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– cechy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- </a:t>
            </a:r>
            <a:r>
              <a:rPr lang="pl-PL" sz="2200" b="1" dirty="0">
                <a:latin typeface="+mn-lt"/>
              </a:rPr>
              <a:t>profesjonalizm → odpowiedni język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Stąd </a:t>
            </a:r>
            <a:r>
              <a:rPr lang="pl-PL" sz="2400" b="1" dirty="0"/>
              <a:t>bardzo precyzyjna i jasna forma dzieł</a:t>
            </a:r>
            <a:r>
              <a:rPr lang="pl-PL" sz="2400" dirty="0"/>
              <a:t>, dostępna dla każdego, choć głównymi jej adresatami byli spowiednicy, których zadaniem było określenie co jest dozwolone, a co zakazane oraz rozwiązywanie tzw. kazusów sumienia. </a:t>
            </a:r>
          </a:p>
          <a:p>
            <a:pPr algn="just"/>
            <a:r>
              <a:rPr lang="pl-PL" sz="2400" dirty="0"/>
              <a:t>Dlatego autorzy dbali o </a:t>
            </a:r>
            <a:r>
              <a:rPr lang="pl-PL" sz="2400" b="1" dirty="0"/>
              <a:t>przystępność języka</a:t>
            </a:r>
            <a:r>
              <a:rPr lang="pl-PL" sz="2400" dirty="0"/>
              <a:t>. Wykład bowiem miał być przeznaczony dla przyszłych szafarzy sakramentów, a zwłaszcza sakramentu pokuty. </a:t>
            </a:r>
          </a:p>
        </p:txBody>
      </p:sp>
    </p:spTree>
    <p:extLst>
      <p:ext uri="{BB962C8B-B14F-4D97-AF65-F5344CB8AC3E}">
        <p14:creationId xmlns:p14="http://schemas.microsoft.com/office/powerpoint/2010/main" val="1600908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</a:t>
            </a:r>
            <a:br>
              <a:rPr lang="pl-PL" sz="2400" b="1" dirty="0">
                <a:latin typeface="+mn-lt"/>
              </a:rPr>
            </a:br>
            <a:r>
              <a:rPr lang="pl-PL" sz="2200" b="1" dirty="0">
                <a:latin typeface="+mn-lt"/>
              </a:rPr>
              <a:t>– rola osobistego doświadczenia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b="1" dirty="0"/>
              <a:t>Praktyczny charakter </a:t>
            </a:r>
            <a:r>
              <a:rPr lang="pl-PL" sz="2600" dirty="0"/>
              <a:t>refleksji teologicznomoralnej, w tym refleksji na temat sumienia, ujawnił się nie tylko w tym, że była ona</a:t>
            </a:r>
          </a:p>
          <a:p>
            <a:pPr algn="just"/>
            <a:r>
              <a:rPr lang="pl-PL" sz="2400" b="1" dirty="0"/>
              <a:t>ukierunkowana na działalność duszpasterską</a:t>
            </a:r>
            <a:r>
              <a:rPr lang="pl-PL" sz="2400" dirty="0"/>
              <a:t>, </a:t>
            </a:r>
          </a:p>
          <a:p>
            <a:pPr marL="0" indent="0" algn="just">
              <a:buNone/>
            </a:pPr>
            <a:r>
              <a:rPr lang="pl-PL" sz="2600" dirty="0"/>
              <a:t>ale również w tym, że</a:t>
            </a:r>
          </a:p>
          <a:p>
            <a:pPr algn="just"/>
            <a:r>
              <a:rPr lang="pl-PL" sz="2400" b="1" dirty="0"/>
              <a:t>wyrosła z osobistych doświadczeń św. Alfonsa </a:t>
            </a:r>
            <a:r>
              <a:rPr lang="pl-PL" sz="2400" dirty="0"/>
              <a:t>jako spowiednika, kaznodziei, misjonarza ludowego, a poniekąd także </a:t>
            </a:r>
          </a:p>
          <a:p>
            <a:pPr algn="just"/>
            <a:r>
              <a:rPr lang="pl-PL" sz="2400" b="1" dirty="0"/>
              <a:t>z jego wykształcenia i doświadczenia prawniczego</a:t>
            </a:r>
            <a:r>
              <a:rPr lang="pl-PL" sz="2400" dirty="0"/>
              <a:t>, które wyrobiło w nim głęboki zmysł etyczny, a co więcej – pozwoliło patrzeć na ludzkie wybory bardziej realistycznie i roztropnie. </a:t>
            </a:r>
          </a:p>
        </p:txBody>
      </p:sp>
    </p:spTree>
    <p:extLst>
      <p:ext uri="{BB962C8B-B14F-4D97-AF65-F5344CB8AC3E}">
        <p14:creationId xmlns:p14="http://schemas.microsoft.com/office/powerpoint/2010/main" val="17201344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</a:t>
            </a:r>
            <a:br>
              <a:rPr lang="pl-PL" sz="2400" b="1" dirty="0">
                <a:latin typeface="+mn-lt"/>
              </a:rPr>
            </a:br>
            <a:r>
              <a:rPr lang="pl-PL" sz="2200" b="1" dirty="0">
                <a:latin typeface="+mn-lt"/>
              </a:rPr>
              <a:t>– rola osobistego doświadczenia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Niewątpliwie, wyrosła także </a:t>
            </a:r>
            <a:r>
              <a:rPr lang="pl-PL" sz="2400" b="1" dirty="0"/>
              <a:t>z jego osobistej duchowości</a:t>
            </a:r>
            <a:r>
              <a:rPr lang="pl-PL" sz="2400" dirty="0"/>
              <a:t>. </a:t>
            </a:r>
          </a:p>
          <a:p>
            <a:pPr marL="0" indent="0" algn="just">
              <a:buNone/>
            </a:pPr>
            <a:r>
              <a:rPr lang="pl-PL" sz="2400" dirty="0"/>
              <a:t>W czasach gdy moralność była oddzielona od duchowości, jemu udało się przezwyciężyć ten rozdział i ukazać taką koncepcję moralności, która jest ściśle związana ze świętością i jest ostatecznie drogą do zbawienia. </a:t>
            </a:r>
          </a:p>
          <a:p>
            <a:pPr marL="0" indent="0" algn="just">
              <a:buNone/>
            </a:pPr>
            <a:r>
              <a:rPr lang="pl-PL" sz="2400" dirty="0"/>
              <a:t>Dlatego jego dzieła z zakresu teologii moralnej </a:t>
            </a:r>
            <a:r>
              <a:rPr lang="pl-PL" sz="2400" b="1" dirty="0"/>
              <a:t>warto czytać łącznie z licznymi pismami ascetycznymi.</a:t>
            </a:r>
          </a:p>
        </p:txBody>
      </p:sp>
    </p:spTree>
    <p:extLst>
      <p:ext uri="{BB962C8B-B14F-4D97-AF65-F5344CB8AC3E}">
        <p14:creationId xmlns:p14="http://schemas.microsoft.com/office/powerpoint/2010/main" val="24476750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legalizm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Teologię moralną w czasach św. Alfonsa cechuje także </a:t>
            </a:r>
            <a:r>
              <a:rPr lang="pl-PL" sz="2400" b="1" dirty="0"/>
              <a:t>legalizm</a:t>
            </a:r>
            <a:r>
              <a:rPr lang="pl-PL" sz="2400" dirty="0"/>
              <a:t>, czyli pogląd według którego </a:t>
            </a:r>
            <a:r>
              <a:rPr lang="pl-PL" sz="2400" b="1" dirty="0"/>
              <a:t>jedyną zasadą ludzkiego postępowania jest prawo </a:t>
            </a:r>
            <a:r>
              <a:rPr lang="pl-PL" sz="2400" dirty="0"/>
              <a:t>rozumiane w szerokim sensie jako obowiązki, przepisy, wola Boża. </a:t>
            </a:r>
          </a:p>
          <a:p>
            <a:pPr marL="0" indent="0" algn="just">
              <a:buNone/>
            </a:pPr>
            <a:r>
              <a:rPr lang="pl-PL" sz="2400" dirty="0"/>
              <a:t>Perspektywa życia chrześcijańskiego jest wówczas ograniczona </a:t>
            </a:r>
            <a:r>
              <a:rPr lang="pl-PL" sz="2400" b="1" dirty="0"/>
              <a:t>do tego, co jest ścisłym obowiązkiem</a:t>
            </a:r>
            <a:r>
              <a:rPr lang="pl-PL" sz="2400" dirty="0"/>
              <a:t>, a więc wynika z prawa moralnego, a zwłaszcza prawa zakazującego. </a:t>
            </a:r>
          </a:p>
          <a:p>
            <a:pPr marL="0" indent="0" algn="just">
              <a:buNone/>
            </a:pPr>
            <a:r>
              <a:rPr lang="pl-PL" sz="2400" dirty="0"/>
              <a:t>Stąd u Alfonsa tak </a:t>
            </a:r>
            <a:r>
              <a:rPr lang="pl-PL" sz="2400" b="1" dirty="0"/>
              <a:t>obszerna refleksja nad prawem </a:t>
            </a:r>
            <a:r>
              <a:rPr lang="pl-PL" sz="2400" dirty="0"/>
              <a:t>(wiecznym, naturalnym, Boskim, ludzkim), jego obowiązywalnością uwarunkowaną promulgacją. </a:t>
            </a:r>
          </a:p>
          <a:p>
            <a:pPr marL="0" indent="0" algn="just">
              <a:buNone/>
            </a:pPr>
            <a:r>
              <a:rPr lang="pl-PL" sz="2400" dirty="0"/>
              <a:t>Alfons sięga przy tym nie tylko do św. Tomasza, ale także do </a:t>
            </a:r>
            <a:r>
              <a:rPr lang="pl-PL" sz="2400" b="1" dirty="0"/>
              <a:t>Gracjana</a:t>
            </a:r>
            <a:r>
              <a:rPr lang="pl-PL" sz="2400" dirty="0"/>
              <a:t>, który uchodzi za ojca prawa kanonicznego. </a:t>
            </a:r>
          </a:p>
          <a:p>
            <a:pPr marL="0" indent="0" algn="just">
              <a:buNone/>
            </a:pPr>
            <a:r>
              <a:rPr lang="pl-PL" sz="2400" dirty="0"/>
              <a:t>Prowadzi bardzo szczegółowe </a:t>
            </a:r>
            <a:r>
              <a:rPr lang="pl-PL" sz="2400" b="1" dirty="0"/>
              <a:t>rozważania nad sposobem przekazania prawa przez Boga, treścią przykazań</a:t>
            </a:r>
          </a:p>
        </p:txBody>
      </p:sp>
    </p:spTree>
    <p:extLst>
      <p:ext uri="{BB962C8B-B14F-4D97-AF65-F5344CB8AC3E}">
        <p14:creationId xmlns:p14="http://schemas.microsoft.com/office/powerpoint/2010/main" val="15319653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</a:t>
            </a:r>
            <a:br>
              <a:rPr lang="pl-PL" sz="2400" b="1" dirty="0">
                <a:latin typeface="+mn-lt"/>
              </a:rPr>
            </a:br>
            <a:r>
              <a:rPr lang="pl-PL" sz="2200" b="1" dirty="0">
                <a:latin typeface="+mn-lt"/>
              </a:rPr>
              <a:t>– ku </a:t>
            </a:r>
            <a:r>
              <a:rPr lang="pl-PL" sz="2200" b="1" dirty="0" err="1">
                <a:latin typeface="+mn-lt"/>
              </a:rPr>
              <a:t>ekwiprobabilizmowi</a:t>
            </a:r>
            <a:endParaRPr lang="pl-PL" sz="22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Kluczowe dla św. Alfonsa jest </a:t>
            </a:r>
            <a:r>
              <a:rPr lang="pl-PL" sz="2400" b="1" dirty="0"/>
              <a:t>pytanie o możliwość działania w stanie sumienia wątpliwego</a:t>
            </a:r>
            <a:r>
              <a:rPr lang="pl-PL" sz="2400" dirty="0"/>
              <a:t>, czyli takiego, które </a:t>
            </a:r>
            <a:r>
              <a:rPr lang="pl-PL" sz="2400" b="1" dirty="0"/>
              <a:t>nie potrafi formułować sądów moralnych i podjąć konkretnej decyzji</a:t>
            </a:r>
            <a:r>
              <a:rPr lang="pl-PL" sz="2400" dirty="0"/>
              <a:t>, gdyż nie wie czy dany czyn jest zgodny, czy też niezgodny z normą moralną i obiektywną hierarchią wartości. </a:t>
            </a:r>
          </a:p>
          <a:p>
            <a:pPr algn="just"/>
            <a:r>
              <a:rPr lang="pl-PL" sz="2400" dirty="0"/>
              <a:t>Alfons odpowiada na to pytanie </a:t>
            </a:r>
            <a:r>
              <a:rPr lang="pl-PL" sz="2400" b="1" dirty="0"/>
              <a:t>dokonując subtelnych rozróżnień </a:t>
            </a:r>
            <a:r>
              <a:rPr lang="pl-PL" sz="2400" dirty="0"/>
              <a:t>między wątpliwością teoretyczną (gdy ktoś wątpi o prawdzie rzeczy, na przykład czy jakaś wojna jest sprawiedliwa bądź niesprawiedliwa) i praktyczną (gdy wątpi się co do godziwości rzeczy). </a:t>
            </a:r>
          </a:p>
          <a:p>
            <a:pPr algn="just"/>
            <a:r>
              <a:rPr lang="pl-PL" sz="2400" dirty="0"/>
              <a:t>Mówi: o ile wolno działać w stanie sumienia teoretycznie wątpliwego, nigdy nie można podejmować decyzji w stanie sumienia praktycznie wątpliwego. </a:t>
            </a:r>
          </a:p>
        </p:txBody>
      </p:sp>
    </p:spTree>
    <p:extLst>
      <p:ext uri="{BB962C8B-B14F-4D97-AF65-F5344CB8AC3E}">
        <p14:creationId xmlns:p14="http://schemas.microsoft.com/office/powerpoint/2010/main" val="568204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Alfons Maria de Liguori – teolog moralista </a:t>
            </a:r>
            <a:br>
              <a:rPr lang="pl-PL" sz="2400" b="1" dirty="0">
                <a:latin typeface="+mn-lt"/>
              </a:rPr>
            </a:br>
            <a:r>
              <a:rPr lang="pl-PL" sz="2200" b="1" dirty="0">
                <a:latin typeface="+mn-lt"/>
              </a:rPr>
              <a:t>– ku </a:t>
            </a:r>
            <a:r>
              <a:rPr lang="pl-PL" sz="2200" b="1" dirty="0" err="1">
                <a:latin typeface="+mn-lt"/>
              </a:rPr>
              <a:t>ekwiprobabilizmowi</a:t>
            </a:r>
            <a:endParaRPr lang="pl-PL" sz="22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Wymienia też </a:t>
            </a:r>
            <a:r>
              <a:rPr lang="pl-PL" sz="2400" b="1" dirty="0"/>
              <a:t>oznaki sumienia skrupulatnego</a:t>
            </a:r>
            <a:r>
              <a:rPr lang="pl-PL" sz="2400" dirty="0"/>
              <a:t>, tzn.</a:t>
            </a:r>
          </a:p>
          <a:p>
            <a:pPr algn="just"/>
            <a:r>
              <a:rPr lang="pl-PL" sz="2400" dirty="0"/>
              <a:t>nadmiernie wrażliwego na zło, </a:t>
            </a:r>
          </a:p>
          <a:p>
            <a:pPr algn="just"/>
            <a:r>
              <a:rPr lang="pl-PL" sz="2400" dirty="0"/>
              <a:t>dostrzegającego zło tam gdzie go nie ma, </a:t>
            </a:r>
          </a:p>
          <a:p>
            <a:pPr algn="just"/>
            <a:r>
              <a:rPr lang="pl-PL" sz="2400" dirty="0"/>
              <a:t>powodującego stały lęk przed grzechem, a więc i wątpliwości co do podjęcia decyzji. </a:t>
            </a:r>
          </a:p>
          <a:p>
            <a:pPr marL="0" indent="0" algn="just">
              <a:buNone/>
            </a:pPr>
            <a:r>
              <a:rPr lang="pl-PL" sz="2400" dirty="0"/>
              <a:t>Po tych oznakach przyszli spowiednicy będą mogli rozpoznać czy mają do czynienia z penitentem o takim sumieniu i podjąć konkretne środki dla przezwyciężania tego stanu.</a:t>
            </a:r>
          </a:p>
        </p:txBody>
      </p:sp>
    </p:spTree>
    <p:extLst>
      <p:ext uri="{BB962C8B-B14F-4D97-AF65-F5344CB8AC3E}">
        <p14:creationId xmlns:p14="http://schemas.microsoft.com/office/powerpoint/2010/main" val="7825035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– ku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ekwiprobabilizmowi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FF0000"/>
                </a:solidFill>
              </a:rPr>
              <a:t>Szczególny przypadek wątpliwości sumienia </a:t>
            </a:r>
            <a:r>
              <a:rPr lang="pl-PL" sz="2400" dirty="0"/>
              <a:t>powstaje </a:t>
            </a:r>
            <a:r>
              <a:rPr lang="pl-PL" sz="2400" b="1" dirty="0"/>
              <a:t>na bazie napięcia między wolnością a prawem</a:t>
            </a:r>
            <a:r>
              <a:rPr lang="pl-PL" sz="2400" dirty="0"/>
              <a:t>. </a:t>
            </a:r>
          </a:p>
          <a:p>
            <a:pPr marL="0" indent="0" algn="just">
              <a:buNone/>
            </a:pPr>
            <a:r>
              <a:rPr lang="pl-PL" sz="2400" dirty="0"/>
              <a:t>Chodzi o wątpliwości dotyczące </a:t>
            </a:r>
          </a:p>
          <a:p>
            <a:pPr algn="just"/>
            <a:r>
              <a:rPr lang="pl-PL" sz="2400" b="1" dirty="0"/>
              <a:t>istnienia i obowiązywalności prawa </a:t>
            </a:r>
          </a:p>
          <a:p>
            <a:pPr algn="just"/>
            <a:r>
              <a:rPr lang="pl-PL" sz="2400" dirty="0"/>
              <a:t>oraz związany z tym </a:t>
            </a:r>
            <a:r>
              <a:rPr lang="pl-PL" sz="2400" b="1" dirty="0"/>
              <a:t>problem wyboru między prawem a wolnością</a:t>
            </a:r>
            <a:r>
              <a:rPr lang="pl-PL" sz="2400" dirty="0"/>
              <a:t>, a mianowicie: </a:t>
            </a:r>
          </a:p>
          <a:p>
            <a:pPr algn="just"/>
            <a:endParaRPr lang="pl-PL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kiedy człowiek musi zachować prawo,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a kiedy wolno mu pójść za własną wolnością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nie zachowując prawa? </a:t>
            </a:r>
          </a:p>
        </p:txBody>
      </p:sp>
    </p:spTree>
    <p:extLst>
      <p:ext uri="{BB962C8B-B14F-4D97-AF65-F5344CB8AC3E}">
        <p14:creationId xmlns:p14="http://schemas.microsoft.com/office/powerpoint/2010/main" val="412600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Systemy moralne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historii teologii moralnej wylicza się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sześć klasycznych systemów moralnych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probabilizm,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laksyzm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(reakcją nań był rygoryzm)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tucjoryzm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skrajny (rygoryzm), 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tucjoryzm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umiarkowany,</a:t>
            </a:r>
          </a:p>
          <a:p>
            <a:pPr algn="just">
              <a:defRPr/>
            </a:pP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probabilioryzm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algn="just"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kwiprobabilizm</a:t>
            </a:r>
            <a:r>
              <a:rPr lang="pl-PL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Opowiedzenie się za którymś z systemów było najbardziej widoczne w traktacie o sumieniu.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</a:pPr>
            <a:endParaRPr lang="pl-PL" i="1" dirty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377108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– ku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ekwiprobabilizmowi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400" dirty="0"/>
              <a:t>Przypomnijmy:</a:t>
            </a:r>
          </a:p>
          <a:p>
            <a:pPr marL="0" indent="0" algn="just">
              <a:buNone/>
            </a:pPr>
            <a:r>
              <a:rPr lang="pl-PL" sz="2400" dirty="0"/>
              <a:t>W czasach św. Alfonsa panowała w tej kwestii skrajna polaryzacja stanowisk.</a:t>
            </a:r>
          </a:p>
          <a:p>
            <a:pPr algn="just"/>
            <a:r>
              <a:rPr lang="pl-PL" sz="2400" b="1" dirty="0"/>
              <a:t>Probabiliści</a:t>
            </a:r>
            <a:r>
              <a:rPr lang="pl-PL" sz="2400" dirty="0"/>
              <a:t> (</a:t>
            </a:r>
            <a:r>
              <a:rPr lang="pl-PL" sz="2400" dirty="0" err="1"/>
              <a:t>Bartolomé</a:t>
            </a:r>
            <a:r>
              <a:rPr lang="pl-PL" sz="2400" dirty="0"/>
              <a:t> de Medina OP i jego zwolennicy, głównie jezuici) odpowiadali na to pytanie następująco: </a:t>
            </a:r>
          </a:p>
          <a:p>
            <a:pPr marL="457200" lvl="1" indent="0" algn="just">
              <a:buNone/>
            </a:pPr>
            <a:r>
              <a:rPr lang="pl-PL" sz="2000" dirty="0"/>
              <a:t>można pójść za własną wolnością nie zachowując prawa, jeśli przesłanka za tym jest rzeczywiście prawdopodobna (</a:t>
            </a:r>
            <a:r>
              <a:rPr lang="pl-PL" sz="2000" i="1" dirty="0" err="1"/>
              <a:t>probabilis</a:t>
            </a:r>
            <a:r>
              <a:rPr lang="pl-PL" sz="2000" dirty="0"/>
              <a:t>), tzn. oparta na uzasadnionych pozytywnych dowodach, poparta dobrymi argumentami lub autorytetem poważnych autorów. </a:t>
            </a:r>
          </a:p>
          <a:p>
            <a:pPr algn="just"/>
            <a:r>
              <a:rPr lang="pl-PL" sz="2400" dirty="0"/>
              <a:t>Takie stanowisko otwierało jednak drogę </a:t>
            </a:r>
            <a:r>
              <a:rPr lang="pl-PL" sz="2400" b="1" dirty="0" err="1"/>
              <a:t>laksyzmowi</a:t>
            </a:r>
            <a:r>
              <a:rPr lang="pl-PL" sz="2400" dirty="0"/>
              <a:t>, tzn. zbyt dowolnemu i zbyt szerokiemu interpretowaniu powinności. </a:t>
            </a:r>
          </a:p>
          <a:p>
            <a:pPr algn="just"/>
            <a:r>
              <a:rPr lang="pl-PL" sz="2400" dirty="0"/>
              <a:t>Dlatego wywołało reakcję w postaci skrajnego </a:t>
            </a:r>
            <a:r>
              <a:rPr lang="pl-PL" sz="2400" b="1" dirty="0"/>
              <a:t>rygoryzmu</a:t>
            </a:r>
            <a:r>
              <a:rPr lang="pl-PL" sz="2400" dirty="0"/>
              <a:t>, który głosili </a:t>
            </a:r>
            <a:r>
              <a:rPr lang="pl-PL" sz="2400" b="1" dirty="0"/>
              <a:t>janseniści</a:t>
            </a:r>
            <a:r>
              <a:rPr lang="pl-PL" sz="2400" dirty="0"/>
              <a:t> a później, stworzony i głoszony głównie przez dominikanów, bardziej umiarkowany </a:t>
            </a:r>
            <a:r>
              <a:rPr lang="pl-PL" sz="2400" b="1" dirty="0"/>
              <a:t>probabilioryzm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40703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Alfons Maria de Liguori – teolog moralista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ekwiprobabilizm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/>
              <a:t>W kontekście sporów o tzw. systemy moralne św. Alfons proponuje własny</a:t>
            </a:r>
            <a:r>
              <a:rPr lang="pl-PL" sz="2400" dirty="0"/>
              <a:t>, choć na poparcie swoich opinii przywołuje wcześniejsze nauczanie teologów, zwłaszcza św. Tomasza.</a:t>
            </a:r>
          </a:p>
          <a:p>
            <a:pPr marL="0" indent="0" algn="just">
              <a:buNone/>
            </a:pPr>
            <a:r>
              <a:rPr lang="pl-PL" sz="2400" dirty="0"/>
              <a:t>Propozycja Alfonsa sprowadza się ostatecznie do stwierdzenia: 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„nikt nie jest związany przez jakieś przykazanie inaczej,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jak tylko dzięki pośrednictwu wiedzy o tym przykazaniu,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które jest tym samym co stwierdzenie,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że prawo niepewne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>
                <a:solidFill>
                  <a:srgbClr val="FF0000"/>
                </a:solidFill>
              </a:rPr>
              <a:t>nie może wprowadzić pewnego zobowiązania”. </a:t>
            </a:r>
          </a:p>
        </p:txBody>
      </p:sp>
    </p:spTree>
    <p:extLst>
      <p:ext uri="{BB962C8B-B14F-4D97-AF65-F5344CB8AC3E}">
        <p14:creationId xmlns:p14="http://schemas.microsoft.com/office/powerpoint/2010/main" val="32276469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związku z tym </a:t>
            </a:r>
          </a:p>
          <a:p>
            <a:pPr algn="just"/>
            <a:r>
              <a:rPr lang="pl-PL" sz="2400" b="1" dirty="0">
                <a:solidFill>
                  <a:srgbClr val="FF0000"/>
                </a:solidFill>
              </a:rPr>
              <a:t>prawo niedostatecznie promulgowane nie obowiązuje</a:t>
            </a:r>
            <a:r>
              <a:rPr lang="pl-PL" sz="2400" dirty="0"/>
              <a:t>, </a:t>
            </a:r>
            <a:r>
              <a:rPr lang="pl-PL" sz="2400" b="1" dirty="0"/>
              <a:t>a prawo wątpliwe – jak przekonywał Alfons – nie jest dostatecznie promulgowane</a:t>
            </a:r>
            <a:r>
              <a:rPr lang="pl-PL" sz="2400" dirty="0"/>
              <a:t>, i wówczas </a:t>
            </a:r>
            <a:r>
              <a:rPr lang="pl-PL" sz="2400" b="1" dirty="0"/>
              <a:t>wolno iść za wolnością</a:t>
            </a:r>
            <a:r>
              <a:rPr lang="pl-PL" sz="2400" dirty="0"/>
              <a:t>, </a:t>
            </a:r>
            <a:r>
              <a:rPr lang="pl-PL" sz="2400" b="1" dirty="0"/>
              <a:t>byleby opinia na rzecz wolności była faktycznie prawdopodobna</a:t>
            </a:r>
            <a:r>
              <a:rPr lang="pl-PL" sz="2400" dirty="0"/>
              <a:t>, tzn. jeśli opinie za i przeciw noszą znamię prawdopodobieństwa. </a:t>
            </a:r>
          </a:p>
          <a:p>
            <a:pPr marL="0" indent="0" algn="just">
              <a:buNone/>
            </a:pPr>
            <a:r>
              <a:rPr lang="pl-PL" sz="2400" dirty="0"/>
              <a:t>Jak widać, system ten </a:t>
            </a:r>
          </a:p>
          <a:p>
            <a:pPr algn="just"/>
            <a:r>
              <a:rPr lang="pl-PL" sz="2400" dirty="0"/>
              <a:t>wymaga od człowieka więcej niż probabilizm, </a:t>
            </a:r>
          </a:p>
          <a:p>
            <a:pPr algn="just"/>
            <a:r>
              <a:rPr lang="pl-PL" sz="2400" dirty="0"/>
              <a:t>ale mniej niż probabibilioryzm. </a:t>
            </a:r>
          </a:p>
          <a:p>
            <a:pPr marL="0" indent="0" algn="just">
              <a:buNone/>
            </a:pPr>
            <a:r>
              <a:rPr lang="pl-PL" sz="2400" dirty="0"/>
              <a:t>Podkreśla on jednocześnie pierwszeństwo i nieskończoną wolność Boga oraz wartość ludzkiej wolności.</a:t>
            </a:r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Ten system został nazwany </a:t>
            </a:r>
            <a:r>
              <a:rPr lang="pl-PL" sz="2400" b="1" dirty="0" err="1">
                <a:solidFill>
                  <a:srgbClr val="FF0000"/>
                </a:solidFill>
              </a:rPr>
              <a:t>ekwiprobabilizmem</a:t>
            </a:r>
            <a:r>
              <a:rPr lang="pl-PL" sz="2400" dirty="0"/>
              <a:t>. </a:t>
            </a:r>
          </a:p>
          <a:p>
            <a:pPr marL="0" indent="0" algn="just">
              <a:buNone/>
            </a:pPr>
            <a:r>
              <a:rPr lang="pl-PL" sz="2400" dirty="0"/>
              <a:t>Opiera się on na trzech regułach: 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w przypadku, gdy opinia na rzecz prawa wydaje się pewniejsza w sposób oczywisty, należy zachować prawo i nie można opowiadać się za wolnością; 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jeśli opinia na korzyść wolności jest tylko prawdopodobna lub równie prawdopodobna z opinią na rzecz prawa, nie wolno iść za wolnością, ale należy dążyć do wyrobienia osądu pewnego;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w sytuacji, gdy sumienie nie jest w stanie wyrobić osądu pewnego i opinie na rzecz prawa i wolności są równie prawdopodobne, wolno iść za wolnością, ponieważ istnieje wówczas wątpliwość odnośnie do istnienia samego prawa, a to oznacza, że nie zostało ono dostatecznie promulgowane, zaś bez takiej promulgacji nie ma ono mocy obowiązującej.</a:t>
            </a:r>
          </a:p>
        </p:txBody>
      </p:sp>
    </p:spTree>
    <p:extLst>
      <p:ext uri="{BB962C8B-B14F-4D97-AF65-F5344CB8AC3E}">
        <p14:creationId xmlns:p14="http://schemas.microsoft.com/office/powerpoint/2010/main" val="33390823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System ten </a:t>
            </a:r>
            <a:r>
              <a:rPr lang="pl-PL" sz="2400" b="1" dirty="0"/>
              <a:t>umożliwiał podjęcie decyzji w przypadku, gdy opinie za wolnością i za prawem są równe lub prawie równe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>
                <a:solidFill>
                  <a:srgbClr val="FF0000"/>
                </a:solidFill>
              </a:rPr>
              <a:t>Prawo jest stroną posiadającego i należy się za nim opowiadać, jeśli wątpliwość odnosi się do obowiązywania prawa, </a:t>
            </a:r>
          </a:p>
          <a:p>
            <a:pPr algn="just"/>
            <a:r>
              <a:rPr lang="pl-PL" sz="2400" dirty="0">
                <a:solidFill>
                  <a:srgbClr val="FF0000"/>
                </a:solidFill>
              </a:rPr>
              <a:t>wolność zaś jest wtedy stroną posiadającą, gdy wątpliwość dotyczy istnienia prawa.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Pozycja św. Alfonsa przyjęta przez zakon redemptorystów i niektórych jezuitów stała się z czasem dominującą w teologii moralnej.</a:t>
            </a:r>
          </a:p>
          <a:p>
            <a:pPr marL="0" indent="0" algn="just"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7271385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3557"/>
            <a:ext cx="7886700" cy="1004470"/>
          </a:xfrm>
        </p:spPr>
        <p:txBody>
          <a:bodyPr>
            <a:norm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Alfons Maria de Liguori – teolog moralista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ekwiprobabilizm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71067"/>
            <a:ext cx="7886700" cy="482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Św. Alfons Liguori niewątpliwie </a:t>
            </a:r>
          </a:p>
          <a:p>
            <a:pPr algn="just"/>
            <a:r>
              <a:rPr lang="pl-PL" sz="2400" b="1" dirty="0"/>
              <a:t>tkwi głęboko oświeceniowej rzeczywistości i w tradycji Institutiones morales </a:t>
            </a:r>
            <a:r>
              <a:rPr lang="pl-PL" sz="2400" dirty="0"/>
              <a:t>z ich kazuistyką, profesjonalizmem, legalizmem, </a:t>
            </a:r>
          </a:p>
          <a:p>
            <a:pPr algn="just"/>
            <a:r>
              <a:rPr lang="pl-PL" sz="2400" dirty="0"/>
              <a:t>a jednocześnie </a:t>
            </a:r>
            <a:r>
              <a:rPr lang="pl-PL" sz="2400" b="1" dirty="0"/>
              <a:t>udało mu się przezwyciężyć skrajne ujęcia rygorystyczne i znaleźć złoty środek między rygoryzmem a </a:t>
            </a:r>
            <a:r>
              <a:rPr lang="pl-PL" sz="2400" b="1" dirty="0" err="1"/>
              <a:t>laksyzmem</a:t>
            </a:r>
            <a:r>
              <a:rPr lang="pl-PL" sz="2400" dirty="0"/>
              <a:t>. </a:t>
            </a:r>
          </a:p>
          <a:p>
            <a:pPr marL="0" indent="0" algn="just">
              <a:buNone/>
            </a:pPr>
            <a:r>
              <a:rPr lang="pl-PL" sz="2400" dirty="0"/>
              <a:t>Tym środkiem była </a:t>
            </a:r>
            <a:r>
              <a:rPr lang="pl-PL" sz="2400" b="1" dirty="0"/>
              <a:t>ewangeliczna łagodność</a:t>
            </a:r>
            <a:r>
              <a:rPr lang="pl-PL" sz="2400" dirty="0"/>
              <a:t>, która legła u podstaw jego systemu moralnego. </a:t>
            </a:r>
          </a:p>
        </p:txBody>
      </p:sp>
    </p:spTree>
    <p:extLst>
      <p:ext uri="{BB962C8B-B14F-4D97-AF65-F5344CB8AC3E}">
        <p14:creationId xmlns:p14="http://schemas.microsoft.com/office/powerpoint/2010/main" val="402883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2278</TotalTime>
  <Words>6916</Words>
  <Application>Microsoft Office PowerPoint</Application>
  <PresentationFormat>Pokaz na ekranie (4:3)</PresentationFormat>
  <Paragraphs>578</Paragraphs>
  <Slides>95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95</vt:i4>
      </vt:variant>
    </vt:vector>
  </HeadingPairs>
  <TitlesOfParts>
    <vt:vector size="99" baseType="lpstr">
      <vt:lpstr>Arial</vt:lpstr>
      <vt:lpstr>Calibri</vt:lpstr>
      <vt:lpstr>Calibri Light</vt:lpstr>
      <vt:lpstr>Motyw pakietu Office</vt:lpstr>
      <vt:lpstr>Historia teologii moralnej – XVII/XVII w.  – spory o systemy moralne</vt:lpstr>
      <vt:lpstr>Ogólna charakterystyka teologii moralnej 2. połowy XVII w.</vt:lpstr>
      <vt:lpstr>Ogólna charakterystyka teologii moralnej 2. połowy XVII w.</vt:lpstr>
      <vt:lpstr>Ogólna charakterystyka teologii moralnej 2. połowy XVII w.</vt:lpstr>
      <vt:lpstr>Ogólna charakterystyka teologii moralnej 2. połowy XVII w.</vt:lpstr>
      <vt:lpstr>Plusy i minusy usamodzielnienia się teologii moralnej</vt:lpstr>
      <vt:lpstr>Ogólna charakterystyka teologii moralnej 2. połowy XVII w.</vt:lpstr>
      <vt:lpstr>Systemy moralne</vt:lpstr>
      <vt:lpstr>Systemy moralne</vt:lpstr>
      <vt:lpstr>Bartłomiej Medina  (Bartolomé de Medina) OP (1527/1528-1580) 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Systemy moralne</vt:lpstr>
      <vt:lpstr>Alfons Maria de Liguori  ur. 27 września 1696 w Marianella koło Neapolu,  zm. 1 sierpnia 1787 w Pagani koło Neapolu,</vt:lpstr>
      <vt:lpstr>Alfons Maria de Liguori – rys biograficzny </vt:lpstr>
      <vt:lpstr>Alfons Maria de Liguori – człowiek i teolog sumienia</vt:lpstr>
      <vt:lpstr>Alfons Maria de Liguori – formacja teologicznomoralna</vt:lpstr>
      <vt:lpstr>Alfons Maria de Liguori – formacja teologicznomoralna</vt:lpstr>
      <vt:lpstr>Sytuacja za czasów św. Alfonsa</vt:lpstr>
      <vt:lpstr>Sytuacja za czasów św. Alfonsa</vt:lpstr>
      <vt:lpstr>Sytuacja za czasów św. Alfonsa</vt:lpstr>
      <vt:lpstr>Sytuacja za czasów św. Alfonsa</vt:lpstr>
      <vt:lpstr>Sytuacja za czasów św. Alfonsa</vt:lpstr>
      <vt:lpstr>Sytuacja za czasów św. Alfonsa</vt:lpstr>
      <vt:lpstr>Sytuacja za czasów św. Alfonsa</vt:lpstr>
      <vt:lpstr>Sytuacja za czasów św. Alfonsa</vt:lpstr>
      <vt:lpstr>Sytuacja za czasów św. Alfonsa</vt:lpstr>
      <vt:lpstr>Alfons Maria de Liguori – teolog sumienia</vt:lpstr>
      <vt:lpstr>Alfons Maria de Liguori – najznakomitsze «dzieło kazuistyczne»:</vt:lpstr>
      <vt:lpstr>Alfons Maria de Liguori – najznakomitsze «dzieło kazuistyczne»:</vt:lpstr>
      <vt:lpstr>Alfons Maria de Liguori – najznakomitsze «dzieło kazuistyczne»:</vt:lpstr>
      <vt:lpstr>Alfons Maria de Liguori – podręczniki dla spowiedników:</vt:lpstr>
      <vt:lpstr>Alfons Maria de Liguori – dzieła ascetyczne</vt:lpstr>
      <vt:lpstr>Alfons Maria de Liguori – dzieła ascetyczne</vt:lpstr>
      <vt:lpstr>Alfons Maria de Liguori – dzieła ascetyczne</vt:lpstr>
      <vt:lpstr>Alfons Maria de Liguori – dzieła ascetyczne</vt:lpstr>
      <vt:lpstr>Alfons Maria de Liguori – dzieła ascetyczne</vt:lpstr>
      <vt:lpstr>Alfons Maria de Liguori – teolog moralista – kazuista</vt:lpstr>
      <vt:lpstr>Alfons Maria de Liguori – teolog moralista – kazuista</vt:lpstr>
      <vt:lpstr>Alfons Maria de Liguori – teolog moralista – kazuista</vt:lpstr>
      <vt:lpstr>Alfons Maria de Liguori – teolog moralista kontrowersyjny?</vt:lpstr>
      <vt:lpstr>Alfons Maria de Liguori – teolog moralista –  źródła i argumentacja; autorzy, od których czerpał przesłanki dla swojej argumentacji</vt:lpstr>
      <vt:lpstr>Alfons Maria de Liguori – teolog moralista –  źródła i argumentacja; autorzy, od których czerpał przesłanki dla swojej argumentacji</vt:lpstr>
      <vt:lpstr>Alfons Maria de Liguori – teolog moralista – oryginalność</vt:lpstr>
      <vt:lpstr>Alfons Maria de Liguori – teolog moralista – cechy - profesjonalizm</vt:lpstr>
      <vt:lpstr>Alfons Maria de Liguori – teolog moralista – cechy - profesjonalizm</vt:lpstr>
      <vt:lpstr>Alfons Maria de Liguori – teolog moralista – cechy - profesjonalizm → odpowiedni język</vt:lpstr>
      <vt:lpstr>Alfons Maria de Liguori – teolog moralista  – rola osobistego doświadczenia</vt:lpstr>
      <vt:lpstr>Alfons Maria de Liguori – teolog moralista  – rola osobistego doświadczenia</vt:lpstr>
      <vt:lpstr>Alfons Maria de Liguori – teolog moralista – legalizm</vt:lpstr>
      <vt:lpstr>Alfons Maria de Liguori – teolog moralista  – ku ekwiprobabilizmowi</vt:lpstr>
      <vt:lpstr>Alfons Maria de Liguori – teolog moralista  – ku ekwiprobabilizmowi</vt:lpstr>
      <vt:lpstr>Alfons Maria de Liguori – teolog moralista  – ku ekwiprobabilizmowi</vt:lpstr>
      <vt:lpstr>Alfons Maria de Liguori – teolog moralista  – ku ekwiprobabilizmowi</vt:lpstr>
      <vt:lpstr>Alfons Maria de Liguori – teolog moralista - ekwiprobabilizm </vt:lpstr>
      <vt:lpstr>Alfons Maria de Liguori – teolog moralista - ekwiprobabilizm </vt:lpstr>
      <vt:lpstr>Alfons Maria de Liguori – teolog moralista - ekwiprobabilizm </vt:lpstr>
      <vt:lpstr>Alfons Maria de Liguori – teolog moralista - ekwiprobabilizm </vt:lpstr>
      <vt:lpstr>Alfons Maria de Liguori – teolog moralista - ekwiprobabilizm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Tadeusz Zadykowicz</dc:creator>
  <cp:lastModifiedBy>Tadeusz Zadykowicz</cp:lastModifiedBy>
  <cp:revision>70</cp:revision>
  <dcterms:created xsi:type="dcterms:W3CDTF">2015-11-15T10:08:59Z</dcterms:created>
  <dcterms:modified xsi:type="dcterms:W3CDTF">2024-02-02T17:13:22Z</dcterms:modified>
</cp:coreProperties>
</file>