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2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76" r:id="rId3"/>
    <p:sldId id="377" r:id="rId4"/>
    <p:sldId id="378" r:id="rId5"/>
    <p:sldId id="384" r:id="rId6"/>
    <p:sldId id="357" r:id="rId7"/>
    <p:sldId id="361" r:id="rId8"/>
    <p:sldId id="359" r:id="rId9"/>
    <p:sldId id="360" r:id="rId10"/>
    <p:sldId id="368" r:id="rId11"/>
    <p:sldId id="362" r:id="rId12"/>
    <p:sldId id="366" r:id="rId13"/>
    <p:sldId id="369" r:id="rId14"/>
    <p:sldId id="370" r:id="rId15"/>
    <p:sldId id="342" r:id="rId16"/>
    <p:sldId id="333" r:id="rId17"/>
    <p:sldId id="346" r:id="rId18"/>
    <p:sldId id="337" r:id="rId19"/>
    <p:sldId id="336" r:id="rId20"/>
    <p:sldId id="364" r:id="rId21"/>
    <p:sldId id="363" r:id="rId22"/>
    <p:sldId id="372" r:id="rId23"/>
    <p:sldId id="385" r:id="rId24"/>
    <p:sldId id="386" r:id="rId25"/>
    <p:sldId id="387" r:id="rId26"/>
    <p:sldId id="383" r:id="rId27"/>
    <p:sldId id="382" r:id="rId28"/>
    <p:sldId id="379" r:id="rId29"/>
    <p:sldId id="380" r:id="rId30"/>
    <p:sldId id="371" r:id="rId31"/>
    <p:sldId id="373" r:id="rId32"/>
    <p:sldId id="381" r:id="rId33"/>
    <p:sldId id="374" r:id="rId34"/>
    <p:sldId id="354" r:id="rId35"/>
  </p:sldIdLst>
  <p:sldSz cx="9144000" cy="6858000" type="screen4x3"/>
  <p:notesSz cx="6781800" cy="9926638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" initials="m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4E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612" y="-90"/>
      </p:cViewPr>
      <p:guideLst>
        <p:guide orient="horz" pos="2160"/>
        <p:guide pos="2880"/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19DF-0809-4153-A939-F84321E5A39F}" type="datetimeFigureOut">
              <a:rPr lang="pl-PL" smtClean="0"/>
              <a:pPr/>
              <a:t>25.02.2020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C1303-4D76-4BCA-BD1C-9DD61D276D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766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85A0-2961-40BD-B530-61C30ED59396}" type="datetimeFigureOut">
              <a:rPr lang="pl-PL" smtClean="0"/>
              <a:pPr/>
              <a:t>25.02.2020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292CA-8E25-4094-AA87-00275D2EBE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69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24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02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15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17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9CB4-C571-4C31-8D05-BAED66B6045F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38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FEE6-5B9F-472F-BD26-0B2E03494E50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53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E8BB-680A-46AB-A79E-94CE76957C9B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7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7E38-6D05-4D91-B5A7-397A44AD32C9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2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998-CDBA-4747-91EA-4DEF83F0CE57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36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D4D-8CF0-4F96-8673-26482DCC2A78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82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ACA2-74C3-4F6B-9D03-F83446AE6BF7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15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27DA-A6CE-4885-BC8D-00721A22F2FA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5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9BEE-2FA4-45A6-B490-00FF7B1A9AF9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772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91C-E8E3-43CC-85CB-1068C4A46F28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96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F46-928D-414C-BEF6-FDB77AE838AC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86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4EE17-01FE-447B-9A29-FAD5E1C1592B}" type="datetime1">
              <a:rPr lang="pl-PL" smtClean="0"/>
              <a:pPr/>
              <a:t>25.02.2020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48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54559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accent1">
                    <a:lumMod val="75000"/>
                  </a:schemeClr>
                </a:solidFill>
              </a:rPr>
              <a:t>Baby </a:t>
            </a:r>
            <a:r>
              <a:rPr lang="pl-PL" sz="6000" dirty="0" err="1" smtClean="0">
                <a:solidFill>
                  <a:schemeClr val="accent1">
                    <a:lumMod val="75000"/>
                  </a:schemeClr>
                </a:solidFill>
              </a:rPr>
              <a:t>acoustics</a:t>
            </a:r>
            <a:r>
              <a:rPr lang="pl-PL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i="1" dirty="0" smtClean="0"/>
          </a:p>
          <a:p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Vocal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tract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produces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formants</a:t>
            </a:r>
            <a:r>
              <a:rPr lang="pl-PL" b="1" dirty="0" smtClean="0">
                <a:solidFill>
                  <a:srgbClr val="FF0000"/>
                </a:solidFill>
              </a:rPr>
              <a:t>…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2487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8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[i:] and [a:]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802311" cy="48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0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</a:t>
            </a:r>
            <a:r>
              <a:rPr lang="pl-PL" dirty="0" err="1" smtClean="0"/>
              <a:t>ead</a:t>
            </a:r>
            <a:r>
              <a:rPr lang="pl-PL" dirty="0" smtClean="0"/>
              <a:t>, bid, </a:t>
            </a:r>
            <a:r>
              <a:rPr lang="pl-PL" dirty="0" err="1" smtClean="0"/>
              <a:t>bed</a:t>
            </a:r>
            <a:r>
              <a:rPr lang="pl-PL" dirty="0" smtClean="0"/>
              <a:t>, </a:t>
            </a:r>
            <a:r>
              <a:rPr lang="pl-PL" dirty="0" err="1" smtClean="0"/>
              <a:t>bad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60" y="1484784"/>
            <a:ext cx="6804000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1907704" y="3645024"/>
            <a:ext cx="5472608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V="1">
            <a:off x="1963436" y="5445224"/>
            <a:ext cx="5200852" cy="28803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8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Polish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vowels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77211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1691680" y="3356992"/>
            <a:ext cx="6912768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olny kształt 6"/>
          <p:cNvSpPr/>
          <p:nvPr/>
        </p:nvSpPr>
        <p:spPr>
          <a:xfrm>
            <a:off x="1766656" y="4083717"/>
            <a:ext cx="6755907" cy="284097"/>
          </a:xfrm>
          <a:custGeom>
            <a:avLst/>
            <a:gdLst>
              <a:gd name="connsiteX0" fmla="*/ 0 w 6755907"/>
              <a:gd name="connsiteY0" fmla="*/ 284097 h 284097"/>
              <a:gd name="connsiteX1" fmla="*/ 3657600 w 6755907"/>
              <a:gd name="connsiteY1" fmla="*/ 11 h 284097"/>
              <a:gd name="connsiteX2" fmla="*/ 6755907 w 6755907"/>
              <a:gd name="connsiteY2" fmla="*/ 275219 h 28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5907" h="284097">
                <a:moveTo>
                  <a:pt x="0" y="284097"/>
                </a:moveTo>
                <a:cubicBezTo>
                  <a:pt x="1265808" y="142794"/>
                  <a:pt x="2531616" y="1491"/>
                  <a:pt x="3657600" y="11"/>
                </a:cubicBezTo>
                <a:cubicBezTo>
                  <a:pt x="4783585" y="-1469"/>
                  <a:pt x="5769746" y="136875"/>
                  <a:pt x="6755907" y="27521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5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Describing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vowels</a:t>
            </a:r>
            <a:r>
              <a:rPr lang="pl-PL" b="1" dirty="0" smtClean="0">
                <a:solidFill>
                  <a:srgbClr val="FF0000"/>
                </a:solidFill>
              </a:rPr>
              <a:t> in </a:t>
            </a:r>
            <a:r>
              <a:rPr lang="pl-PL" b="1" dirty="0" err="1" smtClean="0">
                <a:solidFill>
                  <a:srgbClr val="FF0000"/>
                </a:solidFill>
              </a:rPr>
              <a:t>terms</a:t>
            </a:r>
            <a:r>
              <a:rPr lang="pl-PL" b="1" dirty="0" smtClean="0">
                <a:solidFill>
                  <a:srgbClr val="FF0000"/>
                </a:solidFill>
              </a:rPr>
              <a:t> of </a:t>
            </a:r>
            <a:r>
              <a:rPr lang="pl-PL" b="1" dirty="0" err="1" smtClean="0">
                <a:solidFill>
                  <a:srgbClr val="FF0000"/>
                </a:solidFill>
              </a:rPr>
              <a:t>formants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4" y="1844824"/>
            <a:ext cx="7878364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9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Voicing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in </a:t>
            </a:r>
            <a:r>
              <a:rPr lang="pl-PL" b="1" dirty="0" err="1" smtClean="0">
                <a:solidFill>
                  <a:srgbClr val="FF0000"/>
                </a:solidFill>
              </a:rPr>
              <a:t>phonetics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lvl="1"/>
            <a:r>
              <a:rPr lang="pl-PL" b="1" dirty="0" err="1" smtClean="0">
                <a:solidFill>
                  <a:srgbClr val="00B0F0"/>
                </a:solidFill>
              </a:rPr>
              <a:t>aerodynamics</a:t>
            </a:r>
            <a:r>
              <a:rPr lang="pl-PL" b="1" dirty="0" smtClean="0">
                <a:solidFill>
                  <a:srgbClr val="00B0F0"/>
                </a:solidFill>
              </a:rPr>
              <a:t> of </a:t>
            </a:r>
            <a:r>
              <a:rPr lang="pl-PL" b="1" dirty="0" err="1" smtClean="0">
                <a:solidFill>
                  <a:srgbClr val="00B0F0"/>
                </a:solidFill>
              </a:rPr>
              <a:t>voicing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</a:p>
          <a:p>
            <a:pPr lvl="1"/>
            <a:endParaRPr lang="pl-PL" b="1" dirty="0" smtClean="0">
              <a:solidFill>
                <a:srgbClr val="00B0F0"/>
              </a:solidFill>
            </a:endParaRPr>
          </a:p>
          <a:p>
            <a:pPr lvl="1"/>
            <a:r>
              <a:rPr lang="pl-PL" b="1" dirty="0" err="1" smtClean="0">
                <a:solidFill>
                  <a:srgbClr val="00B0F0"/>
                </a:solidFill>
              </a:rPr>
              <a:t>articulatory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pl-PL" b="1" dirty="0" err="1" smtClean="0">
                <a:solidFill>
                  <a:srgbClr val="00B0F0"/>
                </a:solidFill>
              </a:rPr>
              <a:t>gestures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</a:p>
          <a:p>
            <a:pPr lvl="1"/>
            <a:endParaRPr lang="pl-PL" b="1" dirty="0" smtClean="0">
              <a:solidFill>
                <a:srgbClr val="00B0F0"/>
              </a:solidFill>
            </a:endParaRPr>
          </a:p>
          <a:p>
            <a:pPr lvl="1"/>
            <a:r>
              <a:rPr lang="pl-PL" b="1" dirty="0" err="1" smtClean="0">
                <a:solidFill>
                  <a:srgbClr val="00B0F0"/>
                </a:solidFill>
              </a:rPr>
              <a:t>acoustic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pl-PL" b="1" dirty="0" err="1" smtClean="0">
                <a:solidFill>
                  <a:srgbClr val="00B0F0"/>
                </a:solidFill>
              </a:rPr>
              <a:t>cues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6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1490535"/>
            <a:ext cx="3312368" cy="460647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pl-PL" sz="1800" i="1" dirty="0" err="1"/>
              <a:t>o</a:t>
            </a:r>
            <a:r>
              <a:rPr lang="pl-PL" sz="1800" i="1" dirty="0" err="1" smtClean="0"/>
              <a:t>ral</a:t>
            </a:r>
            <a:r>
              <a:rPr lang="pl-PL" sz="1800" i="1" dirty="0" smtClean="0"/>
              <a:t> and </a:t>
            </a:r>
            <a:r>
              <a:rPr lang="pl-PL" sz="1800" i="1" dirty="0" err="1" smtClean="0"/>
              <a:t>nasal</a:t>
            </a:r>
            <a:r>
              <a:rPr lang="pl-PL" sz="1800" i="1" dirty="0" smtClean="0"/>
              <a:t> </a:t>
            </a:r>
            <a:r>
              <a:rPr lang="pl-PL" sz="1800" i="1" dirty="0" err="1" smtClean="0"/>
              <a:t>exit</a:t>
            </a:r>
            <a:endParaRPr lang="pl-PL" sz="18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411703" y="2852936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pl-PL" i="1" dirty="0" err="1" smtClean="0"/>
              <a:t>Larynx</a:t>
            </a:r>
            <a:r>
              <a:rPr lang="pl-PL" i="1" dirty="0" smtClean="0"/>
              <a:t> and </a:t>
            </a:r>
            <a:r>
              <a:rPr lang="pl-PL" i="1" dirty="0" err="1" smtClean="0"/>
              <a:t>vocal</a:t>
            </a:r>
            <a:r>
              <a:rPr lang="pl-PL" i="1" dirty="0" smtClean="0"/>
              <a:t> </a:t>
            </a:r>
            <a:r>
              <a:rPr lang="pl-PL" i="1" dirty="0" err="1" smtClean="0"/>
              <a:t>cords</a:t>
            </a:r>
            <a:endParaRPr lang="pl-PL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71472" y="397901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l-PL" sz="3200" b="1" dirty="0" err="1" smtClean="0"/>
              <a:t>Aerodynamic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conditions</a:t>
            </a:r>
            <a:r>
              <a:rPr lang="pl-PL" sz="3200" b="1" dirty="0" smtClean="0"/>
              <a:t> on </a:t>
            </a:r>
            <a:r>
              <a:rPr lang="pl-PL" sz="3200" b="1" dirty="0" err="1" smtClean="0"/>
              <a:t>voicing</a:t>
            </a:r>
            <a:endParaRPr lang="pl-PL" sz="3200" b="1" dirty="0" smtClean="0"/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5868144" y="3356992"/>
            <a:ext cx="0" cy="72008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5868144" y="2285992"/>
            <a:ext cx="0" cy="4320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6084168" y="34917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P1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156176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P2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364088" y="1124744"/>
            <a:ext cx="93610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P1 &gt; P2</a:t>
            </a:r>
            <a:endParaRPr lang="pl-PL" dirty="0"/>
          </a:p>
        </p:txBody>
      </p:sp>
      <p:sp>
        <p:nvSpPr>
          <p:cNvPr id="18" name="Elipsa 17"/>
          <p:cNvSpPr/>
          <p:nvPr/>
        </p:nvSpPr>
        <p:spPr>
          <a:xfrm>
            <a:off x="5652120" y="285293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8"/>
          <p:cNvSpPr/>
          <p:nvPr/>
        </p:nvSpPr>
        <p:spPr>
          <a:xfrm>
            <a:off x="5791200" y="2854036"/>
            <a:ext cx="148952" cy="443346"/>
          </a:xfrm>
          <a:custGeom>
            <a:avLst/>
            <a:gdLst>
              <a:gd name="connsiteX0" fmla="*/ 0 w 138545"/>
              <a:gd name="connsiteY0" fmla="*/ 401782 h 443346"/>
              <a:gd name="connsiteX1" fmla="*/ 69273 w 138545"/>
              <a:gd name="connsiteY1" fmla="*/ 0 h 443346"/>
              <a:gd name="connsiteX2" fmla="*/ 138545 w 138545"/>
              <a:gd name="connsiteY2" fmla="*/ 443346 h 4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545" h="443346">
                <a:moveTo>
                  <a:pt x="0" y="401782"/>
                </a:moveTo>
                <a:lnTo>
                  <a:pt x="69273" y="0"/>
                </a:lnTo>
                <a:lnTo>
                  <a:pt x="138545" y="443346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 19"/>
          <p:cNvSpPr/>
          <p:nvPr/>
        </p:nvSpPr>
        <p:spPr>
          <a:xfrm>
            <a:off x="4184073" y="1951182"/>
            <a:ext cx="1533237" cy="999836"/>
          </a:xfrm>
          <a:custGeom>
            <a:avLst/>
            <a:gdLst>
              <a:gd name="connsiteX0" fmla="*/ 1482436 w 1533237"/>
              <a:gd name="connsiteY0" fmla="*/ 999836 h 999836"/>
              <a:gd name="connsiteX1" fmla="*/ 1468582 w 1533237"/>
              <a:gd name="connsiteY1" fmla="*/ 348673 h 999836"/>
              <a:gd name="connsiteX2" fmla="*/ 1094509 w 1533237"/>
              <a:gd name="connsiteY2" fmla="*/ 57727 h 999836"/>
              <a:gd name="connsiteX3" fmla="*/ 0 w 1533237"/>
              <a:gd name="connsiteY3" fmla="*/ 2309 h 99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3237" h="999836">
                <a:moveTo>
                  <a:pt x="1482436" y="999836"/>
                </a:moveTo>
                <a:cubicBezTo>
                  <a:pt x="1507836" y="752763"/>
                  <a:pt x="1533237" y="505691"/>
                  <a:pt x="1468582" y="348673"/>
                </a:cubicBezTo>
                <a:cubicBezTo>
                  <a:pt x="1403928" y="191655"/>
                  <a:pt x="1339273" y="115454"/>
                  <a:pt x="1094509" y="57727"/>
                </a:cubicBezTo>
                <a:cubicBezTo>
                  <a:pt x="849745" y="0"/>
                  <a:pt x="424872" y="1154"/>
                  <a:pt x="0" y="23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olny kształt 20"/>
          <p:cNvSpPr/>
          <p:nvPr/>
        </p:nvSpPr>
        <p:spPr>
          <a:xfrm>
            <a:off x="3851564" y="1385455"/>
            <a:ext cx="2249054" cy="1593272"/>
          </a:xfrm>
          <a:custGeom>
            <a:avLst/>
            <a:gdLst>
              <a:gd name="connsiteX0" fmla="*/ 2230581 w 2249054"/>
              <a:gd name="connsiteY0" fmla="*/ 1593272 h 1593272"/>
              <a:gd name="connsiteX1" fmla="*/ 2161309 w 2249054"/>
              <a:gd name="connsiteY1" fmla="*/ 498763 h 1593272"/>
              <a:gd name="connsiteX2" fmla="*/ 1704109 w 2249054"/>
              <a:gd name="connsiteY2" fmla="*/ 277090 h 1593272"/>
              <a:gd name="connsiteX3" fmla="*/ 0 w 2249054"/>
              <a:gd name="connsiteY3" fmla="*/ 0 h 159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054" h="1593272">
                <a:moveTo>
                  <a:pt x="2230581" y="1593272"/>
                </a:moveTo>
                <a:cubicBezTo>
                  <a:pt x="2239817" y="1155699"/>
                  <a:pt x="2249054" y="718127"/>
                  <a:pt x="2161309" y="498763"/>
                </a:cubicBezTo>
                <a:cubicBezTo>
                  <a:pt x="2073564" y="279399"/>
                  <a:pt x="2064327" y="360217"/>
                  <a:pt x="1704109" y="277090"/>
                </a:cubicBezTo>
                <a:cubicBezTo>
                  <a:pt x="1343891" y="193963"/>
                  <a:pt x="671945" y="96981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5624945" y="3158836"/>
            <a:ext cx="41564" cy="1565564"/>
          </a:xfrm>
          <a:custGeom>
            <a:avLst/>
            <a:gdLst>
              <a:gd name="connsiteX0" fmla="*/ 41564 w 41564"/>
              <a:gd name="connsiteY0" fmla="*/ 0 h 1565564"/>
              <a:gd name="connsiteX1" fmla="*/ 0 w 41564"/>
              <a:gd name="connsiteY1" fmla="*/ 1565564 h 15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64" h="1565564">
                <a:moveTo>
                  <a:pt x="41564" y="0"/>
                </a:moveTo>
                <a:lnTo>
                  <a:pt x="0" y="15655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 22"/>
          <p:cNvSpPr/>
          <p:nvPr/>
        </p:nvSpPr>
        <p:spPr>
          <a:xfrm>
            <a:off x="6026727" y="3144982"/>
            <a:ext cx="41564" cy="1496291"/>
          </a:xfrm>
          <a:custGeom>
            <a:avLst/>
            <a:gdLst>
              <a:gd name="connsiteX0" fmla="*/ 41564 w 41564"/>
              <a:gd name="connsiteY0" fmla="*/ 0 h 1496291"/>
              <a:gd name="connsiteX1" fmla="*/ 0 w 41564"/>
              <a:gd name="connsiteY1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64" h="1496291">
                <a:moveTo>
                  <a:pt x="41564" y="0"/>
                </a:moveTo>
                <a:lnTo>
                  <a:pt x="0" y="149629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Dowolny kształt 23"/>
          <p:cNvSpPr/>
          <p:nvPr/>
        </p:nvSpPr>
        <p:spPr>
          <a:xfrm>
            <a:off x="4786745" y="4350327"/>
            <a:ext cx="949037" cy="1694873"/>
          </a:xfrm>
          <a:custGeom>
            <a:avLst/>
            <a:gdLst>
              <a:gd name="connsiteX0" fmla="*/ 838200 w 949037"/>
              <a:gd name="connsiteY0" fmla="*/ 0 h 1694873"/>
              <a:gd name="connsiteX1" fmla="*/ 367146 w 949037"/>
              <a:gd name="connsiteY1" fmla="*/ 193964 h 1694873"/>
              <a:gd name="connsiteX2" fmla="*/ 242455 w 949037"/>
              <a:gd name="connsiteY2" fmla="*/ 720437 h 1694873"/>
              <a:gd name="connsiteX3" fmla="*/ 117764 w 949037"/>
              <a:gd name="connsiteY3" fmla="*/ 1607128 h 1694873"/>
              <a:gd name="connsiteX4" fmla="*/ 949037 w 949037"/>
              <a:gd name="connsiteY4" fmla="*/ 1246909 h 16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037" h="1694873">
                <a:moveTo>
                  <a:pt x="838200" y="0"/>
                </a:moveTo>
                <a:cubicBezTo>
                  <a:pt x="652318" y="36945"/>
                  <a:pt x="466437" y="73891"/>
                  <a:pt x="367146" y="193964"/>
                </a:cubicBezTo>
                <a:cubicBezTo>
                  <a:pt x="267855" y="314037"/>
                  <a:pt x="284019" y="484910"/>
                  <a:pt x="242455" y="720437"/>
                </a:cubicBezTo>
                <a:cubicBezTo>
                  <a:pt x="200891" y="955964"/>
                  <a:pt x="0" y="1519383"/>
                  <a:pt x="117764" y="1607128"/>
                </a:cubicBezTo>
                <a:cubicBezTo>
                  <a:pt x="235528" y="1694873"/>
                  <a:pt x="592282" y="1470891"/>
                  <a:pt x="949037" y="12469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Dowolny kształt 24"/>
          <p:cNvSpPr/>
          <p:nvPr/>
        </p:nvSpPr>
        <p:spPr>
          <a:xfrm flipH="1">
            <a:off x="5940152" y="4365104"/>
            <a:ext cx="995179" cy="1694873"/>
          </a:xfrm>
          <a:custGeom>
            <a:avLst/>
            <a:gdLst>
              <a:gd name="connsiteX0" fmla="*/ 838200 w 949037"/>
              <a:gd name="connsiteY0" fmla="*/ 0 h 1694873"/>
              <a:gd name="connsiteX1" fmla="*/ 367146 w 949037"/>
              <a:gd name="connsiteY1" fmla="*/ 193964 h 1694873"/>
              <a:gd name="connsiteX2" fmla="*/ 242455 w 949037"/>
              <a:gd name="connsiteY2" fmla="*/ 720437 h 1694873"/>
              <a:gd name="connsiteX3" fmla="*/ 117764 w 949037"/>
              <a:gd name="connsiteY3" fmla="*/ 1607128 h 1694873"/>
              <a:gd name="connsiteX4" fmla="*/ 949037 w 949037"/>
              <a:gd name="connsiteY4" fmla="*/ 1246909 h 16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037" h="1694873">
                <a:moveTo>
                  <a:pt x="838200" y="0"/>
                </a:moveTo>
                <a:cubicBezTo>
                  <a:pt x="652318" y="36945"/>
                  <a:pt x="466437" y="73891"/>
                  <a:pt x="367146" y="193964"/>
                </a:cubicBezTo>
                <a:cubicBezTo>
                  <a:pt x="267855" y="314037"/>
                  <a:pt x="284019" y="484910"/>
                  <a:pt x="242455" y="720437"/>
                </a:cubicBezTo>
                <a:cubicBezTo>
                  <a:pt x="200891" y="955964"/>
                  <a:pt x="0" y="1519383"/>
                  <a:pt x="117764" y="1607128"/>
                </a:cubicBezTo>
                <a:cubicBezTo>
                  <a:pt x="235528" y="1694873"/>
                  <a:pt x="592282" y="1470891"/>
                  <a:pt x="949037" y="12469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5652120" y="1916832"/>
            <a:ext cx="360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………</a:t>
            </a:r>
            <a:r>
              <a:rPr lang="pl-PL" b="1" dirty="0"/>
              <a:t>…</a:t>
            </a:r>
            <a:r>
              <a:rPr lang="pl-PL" b="1" dirty="0" smtClean="0"/>
              <a:t>……………</a:t>
            </a:r>
          </a:p>
          <a:p>
            <a:r>
              <a:rPr lang="pl-PL" b="1" dirty="0" smtClean="0"/>
              <a:t>…</a:t>
            </a:r>
          </a:p>
          <a:p>
            <a:r>
              <a:rPr lang="pl-PL" b="1" dirty="0" smtClean="0"/>
              <a:t>…</a:t>
            </a:r>
          </a:p>
          <a:p>
            <a:r>
              <a:rPr lang="pl-PL" b="1" dirty="0" smtClean="0"/>
              <a:t>…</a:t>
            </a:r>
          </a:p>
          <a:p>
            <a:r>
              <a:rPr lang="pl-PL" b="1" dirty="0"/>
              <a:t>…</a:t>
            </a:r>
          </a:p>
        </p:txBody>
      </p:sp>
      <p:sp>
        <p:nvSpPr>
          <p:cNvPr id="28" name="Dowolny kształt 27"/>
          <p:cNvSpPr/>
          <p:nvPr/>
        </p:nvSpPr>
        <p:spPr>
          <a:xfrm>
            <a:off x="5076056" y="4779818"/>
            <a:ext cx="568036" cy="33712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Dowolny kształt 28"/>
          <p:cNvSpPr/>
          <p:nvPr/>
        </p:nvSpPr>
        <p:spPr>
          <a:xfrm>
            <a:off x="5148064" y="5013176"/>
            <a:ext cx="568036" cy="33712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Dowolny kształt 29"/>
          <p:cNvSpPr/>
          <p:nvPr/>
        </p:nvSpPr>
        <p:spPr>
          <a:xfrm>
            <a:off x="5148064" y="5252112"/>
            <a:ext cx="568036" cy="33712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Dowolny kształt 30"/>
          <p:cNvSpPr/>
          <p:nvPr/>
        </p:nvSpPr>
        <p:spPr>
          <a:xfrm flipH="1">
            <a:off x="6012160" y="4797152"/>
            <a:ext cx="567680" cy="22440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Dowolny kształt 31"/>
          <p:cNvSpPr/>
          <p:nvPr/>
        </p:nvSpPr>
        <p:spPr>
          <a:xfrm flipH="1">
            <a:off x="6020544" y="5085184"/>
            <a:ext cx="567680" cy="22440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Dowolny kształt 32"/>
          <p:cNvSpPr/>
          <p:nvPr/>
        </p:nvSpPr>
        <p:spPr>
          <a:xfrm flipH="1">
            <a:off x="6012160" y="5301208"/>
            <a:ext cx="567680" cy="22440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428596" y="38576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sonorants</a:t>
            </a:r>
            <a:endParaRPr lang="pl-PL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428596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obstruents</a:t>
            </a:r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1857356" y="3857629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P1 &gt; P2</a:t>
            </a:r>
            <a:endParaRPr lang="pl-PL" sz="20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1857356" y="450057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P1 = P2</a:t>
            </a:r>
            <a:endParaRPr lang="pl-PL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0" y="5274246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Conclusion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-1" y="5631436"/>
            <a:ext cx="562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Voicing</a:t>
            </a:r>
            <a:r>
              <a:rPr lang="pl-PL" dirty="0" smtClean="0"/>
              <a:t> of </a:t>
            </a:r>
            <a:r>
              <a:rPr lang="pl-PL" dirty="0" err="1" smtClean="0"/>
              <a:t>vowels</a:t>
            </a:r>
            <a:r>
              <a:rPr lang="pl-PL" dirty="0" smtClean="0"/>
              <a:t> and sonorants (</a:t>
            </a:r>
            <a:r>
              <a:rPr lang="pl-PL" dirty="0" smtClean="0">
                <a:solidFill>
                  <a:srgbClr val="FF00FF"/>
                </a:solidFill>
              </a:rPr>
              <a:t>m l r j w</a:t>
            </a:r>
            <a:r>
              <a:rPr lang="pl-PL" dirty="0" smtClean="0"/>
              <a:t>)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spontaneous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-32" y="607220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Voicing</a:t>
            </a:r>
            <a:r>
              <a:rPr lang="pl-PL" dirty="0" smtClean="0"/>
              <a:t> of obstruents (</a:t>
            </a:r>
            <a:r>
              <a:rPr lang="pl-PL" dirty="0" smtClean="0">
                <a:solidFill>
                  <a:srgbClr val="FF00FF"/>
                </a:solidFill>
              </a:rPr>
              <a:t>b d g z v</a:t>
            </a:r>
            <a:r>
              <a:rPr lang="pl-PL" dirty="0" smtClean="0"/>
              <a:t>) </a:t>
            </a:r>
            <a:r>
              <a:rPr lang="pl-PL" dirty="0" err="1" smtClean="0"/>
              <a:t>requires</a:t>
            </a:r>
            <a:r>
              <a:rPr lang="pl-PL" dirty="0" smtClean="0"/>
              <a:t>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active</a:t>
            </a:r>
            <a:r>
              <a:rPr lang="pl-PL" dirty="0" smtClean="0"/>
              <a:t> </a:t>
            </a:r>
            <a:r>
              <a:rPr lang="pl-PL" dirty="0" err="1" smtClean="0"/>
              <a:t>gestures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0" name="Symbol zastępczy numeru slajdu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2" name="Strzałka w prawo 1"/>
          <p:cNvSpPr/>
          <p:nvPr/>
        </p:nvSpPr>
        <p:spPr>
          <a:xfrm>
            <a:off x="5261263" y="2978727"/>
            <a:ext cx="170819" cy="96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 flipH="1">
            <a:off x="2010245" y="1627245"/>
            <a:ext cx="2663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ole tekstowe 44"/>
          <p:cNvSpPr txBox="1"/>
          <p:nvPr/>
        </p:nvSpPr>
        <p:spPr>
          <a:xfrm rot="16642560">
            <a:off x="4945787" y="736264"/>
            <a:ext cx="360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…………</a:t>
            </a:r>
          </a:p>
          <a:p>
            <a:r>
              <a:rPr lang="pl-PL" dirty="0" smtClean="0"/>
              <a:t>…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00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A535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9" grpId="0" animBg="1"/>
      <p:bldP spid="26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Articulatory</a:t>
            </a:r>
            <a:r>
              <a:rPr lang="pl-PL" dirty="0" smtClean="0"/>
              <a:t> </a:t>
            </a:r>
            <a:r>
              <a:rPr lang="pl-PL" dirty="0" err="1" smtClean="0"/>
              <a:t>gestures</a:t>
            </a:r>
            <a:r>
              <a:rPr lang="pl-PL" dirty="0" smtClean="0"/>
              <a:t> and </a:t>
            </a:r>
            <a:r>
              <a:rPr lang="pl-PL" dirty="0" err="1" smtClean="0"/>
              <a:t>voicing</a:t>
            </a:r>
            <a:r>
              <a:rPr lang="pl-PL" dirty="0" smtClean="0"/>
              <a:t> in obstruents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Facilitating</a:t>
            </a:r>
            <a:r>
              <a:rPr lang="pl-PL" dirty="0" smtClean="0"/>
              <a:t> </a:t>
            </a:r>
            <a:r>
              <a:rPr lang="pl-PL" dirty="0" err="1" smtClean="0"/>
              <a:t>voicing</a:t>
            </a:r>
            <a:r>
              <a:rPr lang="pl-PL" dirty="0" smtClean="0"/>
              <a:t> (</a:t>
            </a:r>
            <a:r>
              <a:rPr lang="pl-PL" dirty="0" err="1" smtClean="0"/>
              <a:t>lenis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err="1" smtClean="0"/>
              <a:t>Inhibiting</a:t>
            </a:r>
            <a:r>
              <a:rPr lang="pl-PL" dirty="0" smtClean="0"/>
              <a:t> </a:t>
            </a:r>
            <a:r>
              <a:rPr lang="pl-PL" dirty="0" err="1" smtClean="0"/>
              <a:t>voicing</a:t>
            </a:r>
            <a:r>
              <a:rPr lang="pl-PL" dirty="0" smtClean="0"/>
              <a:t> (fortis)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9" name="Symbol zastępczy zawartości 8"/>
          <p:cNvSpPr txBox="1">
            <a:spLocks noGrp="1"/>
          </p:cNvSpPr>
          <p:nvPr>
            <p:ph sz="half" idx="2"/>
          </p:nvPr>
        </p:nvSpPr>
        <p:spPr>
          <a:xfrm>
            <a:off x="457200" y="2174875"/>
            <a:ext cx="4040188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6080" y="3563724"/>
            <a:ext cx="359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Short closure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55084" y="2924944"/>
            <a:ext cx="41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00B050"/>
                </a:solidFill>
              </a:rPr>
              <a:t>Lowered</a:t>
            </a:r>
            <a:r>
              <a:rPr lang="pl-PL" sz="2800" b="1" dirty="0" smtClean="0">
                <a:solidFill>
                  <a:srgbClr val="00B050"/>
                </a:solidFill>
              </a:rPr>
              <a:t> larynx </a:t>
            </a:r>
            <a:r>
              <a:rPr lang="pl-PL" sz="28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↓</a:t>
            </a:r>
            <a:endParaRPr lang="pl-PL" sz="2800" b="1" dirty="0">
              <a:solidFill>
                <a:srgbClr val="00B05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56080" y="2348880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00B050"/>
                </a:solidFill>
              </a:rPr>
              <a:t>Increased</a:t>
            </a:r>
            <a:r>
              <a:rPr lang="pl-PL" sz="2800" b="1" dirty="0" smtClean="0">
                <a:solidFill>
                  <a:srgbClr val="00B050"/>
                </a:solidFill>
              </a:rPr>
              <a:t> P1 </a:t>
            </a:r>
            <a:r>
              <a:rPr lang="pl-PL" sz="28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↑</a:t>
            </a:r>
            <a:endParaRPr lang="pl-PL" sz="2800" b="1" dirty="0">
              <a:solidFill>
                <a:srgbClr val="00B05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56080" y="4273932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00B050"/>
                </a:solidFill>
              </a:rPr>
              <a:t>Relaxed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r>
              <a:rPr lang="pl-PL" sz="2800" b="1" dirty="0" err="1" smtClean="0">
                <a:solidFill>
                  <a:srgbClr val="00B050"/>
                </a:solidFill>
              </a:rPr>
              <a:t>facial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r>
              <a:rPr lang="pl-PL" sz="2800" b="1" dirty="0" err="1" smtClean="0">
                <a:solidFill>
                  <a:srgbClr val="00B050"/>
                </a:solidFill>
              </a:rPr>
              <a:t>muscles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endParaRPr lang="pl-PL" sz="2800" b="1" dirty="0">
              <a:solidFill>
                <a:srgbClr val="00B050"/>
              </a:solidFill>
            </a:endParaRPr>
          </a:p>
        </p:txBody>
      </p:sp>
      <p:sp>
        <p:nvSpPr>
          <p:cNvPr id="15" name="Symbol zastępczy zawartości 14"/>
          <p:cNvSpPr txBox="1">
            <a:spLocks noGrp="1"/>
          </p:cNvSpPr>
          <p:nvPr>
            <p:ph sz="quarter" idx="4"/>
          </p:nvPr>
        </p:nvSpPr>
        <p:spPr>
          <a:xfrm>
            <a:off x="4571999" y="2174875"/>
            <a:ext cx="4114801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572000" y="2348880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Decreased</a:t>
            </a:r>
            <a:r>
              <a:rPr lang="pl-PL" sz="2800" b="1" dirty="0" smtClean="0">
                <a:solidFill>
                  <a:srgbClr val="C00000"/>
                </a:solidFill>
              </a:rPr>
              <a:t> P1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↓ 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572000" y="4293096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Tense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facial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muscles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572995" y="5013176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Stiff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vocal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cords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572000" y="3573016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Long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closure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572995" y="2924944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Raised</a:t>
            </a:r>
            <a:r>
              <a:rPr lang="pl-PL" sz="2800" b="1" dirty="0" smtClean="0">
                <a:solidFill>
                  <a:srgbClr val="C00000"/>
                </a:solidFill>
              </a:rPr>
              <a:t> larynx </a:t>
            </a:r>
            <a:r>
              <a:rPr lang="pl-PL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↑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579906" y="5733256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Spread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vocal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cords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56080" y="5013176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00B050"/>
                </a:solidFill>
              </a:rPr>
              <a:t>Slack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r>
              <a:rPr lang="pl-PL" sz="2800" b="1" dirty="0" err="1" smtClean="0">
                <a:solidFill>
                  <a:srgbClr val="00B050"/>
                </a:solidFill>
              </a:rPr>
              <a:t>vocal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r>
              <a:rPr lang="pl-PL" sz="2800" b="1" dirty="0" err="1" smtClean="0">
                <a:solidFill>
                  <a:srgbClr val="00B050"/>
                </a:solidFill>
              </a:rPr>
              <a:t>cords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endParaRPr lang="pl-PL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CPP </a:t>
            </a:r>
            <a:r>
              <a:rPr lang="pl-PL" i="1" dirty="0" smtClean="0"/>
              <a:t>na</a:t>
            </a:r>
            <a:r>
              <a:rPr lang="pl-PL" i="1" dirty="0" smtClean="0">
                <a:solidFill>
                  <a:srgbClr val="FF0000"/>
                </a:solidFill>
              </a:rPr>
              <a:t>gr</a:t>
            </a:r>
            <a:r>
              <a:rPr lang="pl-PL" i="1" dirty="0" smtClean="0"/>
              <a:t>ód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7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 </a:t>
            </a:r>
            <a:r>
              <a:rPr lang="pl-PL" i="1" dirty="0"/>
              <a:t>k</a:t>
            </a:r>
            <a:r>
              <a:rPr lang="pl-PL" i="1" dirty="0" smtClean="0"/>
              <a:t>rza</a:t>
            </a:r>
            <a:r>
              <a:rPr lang="pl-PL" i="1" dirty="0" smtClean="0">
                <a:solidFill>
                  <a:srgbClr val="FF0000"/>
                </a:solidFill>
              </a:rPr>
              <a:t>k r</a:t>
            </a:r>
            <a:r>
              <a:rPr lang="pl-PL" i="1" dirty="0" smtClean="0"/>
              <a:t>óży </a:t>
            </a:r>
            <a:r>
              <a:rPr lang="pl-PL" dirty="0" smtClean="0"/>
              <a:t>(10) 	</a:t>
            </a:r>
            <a:r>
              <a:rPr lang="pl-PL" dirty="0" smtClean="0">
                <a:solidFill>
                  <a:srgbClr val="FF0000"/>
                </a:solidFill>
              </a:rPr>
              <a:t>/</a:t>
            </a:r>
            <a:r>
              <a:rPr lang="pl-PL" dirty="0" err="1" smtClean="0">
                <a:solidFill>
                  <a:srgbClr val="FF0000"/>
                </a:solidFill>
              </a:rPr>
              <a:t>k#r</a:t>
            </a:r>
            <a:r>
              <a:rPr lang="pl-PL" dirty="0" smtClean="0">
                <a:solidFill>
                  <a:srgbClr val="FF0000"/>
                </a:solidFill>
              </a:rPr>
              <a:t>/ &gt; [kr]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Speech </a:t>
            </a:r>
            <a:r>
              <a:rPr lang="pl-PL" dirty="0" err="1" smtClean="0"/>
              <a:t>chain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58011"/>
          </a:xfrm>
        </p:spPr>
        <p:txBody>
          <a:bodyPr/>
          <a:lstStyle/>
          <a:p>
            <a:pPr marL="0" indent="0">
              <a:buNone/>
            </a:pPr>
            <a:r>
              <a:rPr lang="pl-PL" b="1" dirty="0" err="1" smtClean="0">
                <a:solidFill>
                  <a:srgbClr val="7030A0"/>
                </a:solidFill>
              </a:rPr>
              <a:t>Articulation</a:t>
            </a:r>
            <a:r>
              <a:rPr lang="pl-PL" b="1" dirty="0" smtClean="0">
                <a:solidFill>
                  <a:srgbClr val="7030A0"/>
                </a:solidFill>
              </a:rPr>
              <a:t>	</a:t>
            </a:r>
            <a:r>
              <a:rPr lang="pl-PL" b="1" dirty="0" err="1" smtClean="0">
                <a:solidFill>
                  <a:srgbClr val="7030A0"/>
                </a:solidFill>
              </a:rPr>
              <a:t>Propagation</a:t>
            </a:r>
            <a:r>
              <a:rPr lang="pl-PL" b="1" dirty="0" smtClean="0">
                <a:solidFill>
                  <a:srgbClr val="7030A0"/>
                </a:solidFill>
              </a:rPr>
              <a:t>	</a:t>
            </a:r>
            <a:r>
              <a:rPr lang="pl-PL" b="1" dirty="0" err="1" smtClean="0">
                <a:solidFill>
                  <a:srgbClr val="7030A0"/>
                </a:solidFill>
              </a:rPr>
              <a:t>Perception</a:t>
            </a:r>
            <a:endParaRPr lang="pl-PL" b="1" dirty="0" smtClean="0">
              <a:solidFill>
                <a:srgbClr val="7030A0"/>
              </a:solidFill>
            </a:endParaRPr>
          </a:p>
          <a:p>
            <a:pPr marL="0" indent="0" defTabSz="180000">
              <a:buNone/>
            </a:pPr>
            <a:r>
              <a:rPr lang="pl-PL" dirty="0" smtClean="0"/>
              <a:t>				|													|															|</a:t>
            </a:r>
            <a:endParaRPr lang="pl-PL" dirty="0"/>
          </a:p>
          <a:p>
            <a:pPr marL="0" indent="0">
              <a:buNone/>
            </a:pPr>
            <a:r>
              <a:rPr lang="pl-PL" dirty="0" err="1" smtClean="0"/>
              <a:t>Articulatory</a:t>
            </a:r>
            <a:r>
              <a:rPr lang="pl-PL" dirty="0" smtClean="0"/>
              <a:t> 	</a:t>
            </a:r>
            <a:r>
              <a:rPr lang="pl-PL" dirty="0" err="1" smtClean="0"/>
              <a:t>Acoustic</a:t>
            </a:r>
            <a:r>
              <a:rPr lang="pl-PL" dirty="0" smtClean="0"/>
              <a:t>		</a:t>
            </a:r>
            <a:r>
              <a:rPr lang="pl-PL" dirty="0" err="1" smtClean="0"/>
              <a:t>Auditory</a:t>
            </a: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Phonetics</a:t>
            </a:r>
            <a:r>
              <a:rPr lang="pl-PL" dirty="0" smtClean="0"/>
              <a:t>		</a:t>
            </a:r>
            <a:r>
              <a:rPr lang="pl-PL" dirty="0" err="1" smtClean="0"/>
              <a:t>Phonetics</a:t>
            </a:r>
            <a:r>
              <a:rPr lang="pl-PL" dirty="0" smtClean="0"/>
              <a:t>		</a:t>
            </a:r>
            <a:r>
              <a:rPr lang="pl-PL" dirty="0" err="1" smtClean="0"/>
              <a:t>Phonetics</a:t>
            </a:r>
            <a:endParaRPr lang="pl-PL" dirty="0" smtClean="0"/>
          </a:p>
          <a:p>
            <a:pPr marL="0" indent="0">
              <a:buNone/>
            </a:pPr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</a:t>
            </a:fld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2679981" y="148478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5406507" y="148478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2838799" y="1988840"/>
            <a:ext cx="2376264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4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FF"/>
                </a:solidFill>
              </a:rPr>
              <a:t>3 </a:t>
            </a:r>
            <a:r>
              <a:rPr lang="pl-PL" b="1" dirty="0" err="1" smtClean="0">
                <a:solidFill>
                  <a:srgbClr val="FF00FF"/>
                </a:solidFill>
              </a:rPr>
              <a:t>types</a:t>
            </a:r>
            <a:r>
              <a:rPr lang="pl-PL" b="1" dirty="0" smtClean="0">
                <a:solidFill>
                  <a:srgbClr val="FF00FF"/>
                </a:solidFill>
              </a:rPr>
              <a:t> of VOT (</a:t>
            </a:r>
            <a:r>
              <a:rPr lang="pl-PL" b="1" dirty="0" smtClean="0">
                <a:solidFill>
                  <a:srgbClr val="0070C0"/>
                </a:solidFill>
              </a:rPr>
              <a:t>V</a:t>
            </a:r>
            <a:r>
              <a:rPr lang="pl-PL" b="1" dirty="0" smtClean="0">
                <a:solidFill>
                  <a:srgbClr val="FF00FF"/>
                </a:solidFill>
              </a:rPr>
              <a:t>oice </a:t>
            </a:r>
            <a:r>
              <a:rPr lang="pl-PL" b="1" dirty="0" err="1" smtClean="0">
                <a:solidFill>
                  <a:srgbClr val="0070C0"/>
                </a:solidFill>
              </a:rPr>
              <a:t>O</a:t>
            </a:r>
            <a:r>
              <a:rPr lang="pl-PL" b="1" dirty="0" err="1" smtClean="0">
                <a:solidFill>
                  <a:srgbClr val="FF00FF"/>
                </a:solidFill>
              </a:rPr>
              <a:t>nset</a:t>
            </a:r>
            <a:r>
              <a:rPr lang="pl-PL" b="1" dirty="0" smtClean="0">
                <a:solidFill>
                  <a:srgbClr val="FF00FF"/>
                </a:solidFill>
              </a:rPr>
              <a:t> </a:t>
            </a:r>
            <a:r>
              <a:rPr lang="pl-PL" b="1" dirty="0" smtClean="0">
                <a:solidFill>
                  <a:srgbClr val="0070C0"/>
                </a:solidFill>
              </a:rPr>
              <a:t>T</a:t>
            </a:r>
            <a:r>
              <a:rPr lang="pl-PL" b="1" dirty="0" smtClean="0">
                <a:solidFill>
                  <a:srgbClr val="FF00FF"/>
                </a:solidFill>
              </a:rPr>
              <a:t>ime)</a:t>
            </a:r>
            <a:endParaRPr lang="pl-PL" b="1" dirty="0">
              <a:solidFill>
                <a:srgbClr val="FF00FF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86719"/>
            <a:ext cx="42100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843808" y="2204864"/>
            <a:ext cx="360040" cy="316835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FF"/>
                </a:solidFill>
              </a:rPr>
              <a:t>Compare</a:t>
            </a:r>
            <a:r>
              <a:rPr lang="pl-PL" b="1" dirty="0" smtClean="0">
                <a:solidFill>
                  <a:srgbClr val="FF00FF"/>
                </a:solidFill>
              </a:rPr>
              <a:t> </a:t>
            </a:r>
            <a:r>
              <a:rPr lang="pl-PL" b="1" dirty="0" err="1" smtClean="0">
                <a:solidFill>
                  <a:srgbClr val="FF00FF"/>
                </a:solidFill>
              </a:rPr>
              <a:t>Polish</a:t>
            </a:r>
            <a:r>
              <a:rPr lang="pl-PL" b="1" dirty="0" smtClean="0">
                <a:solidFill>
                  <a:srgbClr val="FF00FF"/>
                </a:solidFill>
              </a:rPr>
              <a:t> and English VOT</a:t>
            </a:r>
            <a:endParaRPr lang="pl-PL" b="1" dirty="0">
              <a:solidFill>
                <a:srgbClr val="FF00FF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1834356"/>
            <a:ext cx="46767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1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2" y="1628799"/>
            <a:ext cx="8396017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44443" y="536062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/>
            <a:r>
              <a:rPr lang="pl-PL" sz="2400" dirty="0" smtClean="0"/>
              <a:t>	</a:t>
            </a:r>
            <a:r>
              <a:rPr lang="pl-PL" sz="2400" dirty="0" smtClean="0">
                <a:solidFill>
                  <a:srgbClr val="FF0000"/>
                </a:solidFill>
              </a:rPr>
              <a:t>pa				ba					ta				da					 ka				 </a:t>
            </a:r>
            <a:r>
              <a:rPr lang="pl-PL" sz="2400" dirty="0" err="1" smtClean="0">
                <a:solidFill>
                  <a:srgbClr val="FF0000"/>
                </a:solidFill>
              </a:rPr>
              <a:t>ga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987824" y="2420888"/>
            <a:ext cx="288032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979712" y="2419165"/>
            <a:ext cx="288032" cy="24482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95936" y="2419165"/>
            <a:ext cx="288032" cy="24482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024763" y="2420888"/>
            <a:ext cx="288032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012160" y="2420888"/>
            <a:ext cx="288032" cy="24482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020272" y="2420888"/>
            <a:ext cx="288032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6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Phonetic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categories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acoustic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cues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 defTabSz="180000">
              <a:spcBef>
                <a:spcPts val="0"/>
              </a:spcBef>
              <a:buNone/>
            </a:pPr>
            <a:r>
              <a:rPr lang="pl-PL" dirty="0" smtClean="0"/>
              <a:t>		</a:t>
            </a:r>
            <a:r>
              <a:rPr lang="pl-PL" sz="7200" dirty="0" smtClean="0"/>
              <a:t>								</a:t>
            </a:r>
            <a:r>
              <a:rPr lang="pl-PL" sz="7200" i="1" dirty="0" err="1" smtClean="0"/>
              <a:t>closure</a:t>
            </a:r>
            <a:r>
              <a:rPr lang="pl-PL" sz="7200" i="1" dirty="0" smtClean="0"/>
              <a:t>								</a:t>
            </a:r>
            <a:r>
              <a:rPr lang="pl-PL" sz="7200" b="1" i="1" dirty="0" err="1" smtClean="0">
                <a:solidFill>
                  <a:srgbClr val="FF0000"/>
                </a:solidFill>
              </a:rPr>
              <a:t>release</a:t>
            </a:r>
            <a:endParaRPr lang="pl-PL" sz="7200" b="1" i="1" dirty="0" smtClean="0">
              <a:solidFill>
                <a:srgbClr val="FF0000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b="1" i="1" dirty="0" smtClean="0">
                <a:solidFill>
                  <a:srgbClr val="FF0000"/>
                </a:solidFill>
              </a:rPr>
              <a:t>													</a:t>
            </a:r>
            <a:endParaRPr lang="pl-PL" sz="7200" b="1" i="1" dirty="0">
              <a:solidFill>
                <a:srgbClr val="FF0000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i="1" dirty="0" smtClean="0"/>
              <a:t>	</a:t>
            </a:r>
            <a:r>
              <a:rPr lang="pl-PL" sz="7200" dirty="0" smtClean="0"/>
              <a:t>																						 ③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 smtClean="0"/>
              <a:t>																</a:t>
            </a:r>
            <a:r>
              <a:rPr lang="pl-PL" sz="7200" dirty="0"/>
              <a:t>	</a:t>
            </a:r>
            <a:r>
              <a:rPr lang="pl-PL" sz="7200" dirty="0" smtClean="0"/>
              <a:t>②										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7200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 smtClean="0"/>
              <a:t>																		</a:t>
            </a:r>
            <a:r>
              <a:rPr lang="pl-PL" sz="7200" dirty="0"/>
              <a:t>	</a:t>
            </a:r>
            <a:r>
              <a:rPr lang="pl-PL" sz="7200" dirty="0" smtClean="0"/>
              <a:t>													④		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/>
              <a:t>	</a:t>
            </a:r>
            <a:r>
              <a:rPr lang="pl-PL" sz="7200" dirty="0" smtClean="0"/>
              <a:t>						①</a:t>
            </a:r>
          </a:p>
          <a:p>
            <a:pPr marL="640080" lvl="2" indent="0" defTabSz="180000">
              <a:spcBef>
                <a:spcPts val="0"/>
              </a:spcBef>
              <a:buNone/>
            </a:pPr>
            <a:r>
              <a:rPr lang="pl-PL" sz="7200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pl-PL" sz="7200" dirty="0" err="1" smtClean="0">
                <a:solidFill>
                  <a:schemeClr val="accent1">
                    <a:lumMod val="50000"/>
                  </a:schemeClr>
                </a:solidFill>
              </a:rPr>
              <a:t>vowel</a:t>
            </a:r>
            <a:r>
              <a:rPr lang="pl-PL" sz="7200" dirty="0" smtClean="0">
                <a:solidFill>
                  <a:schemeClr val="accent1">
                    <a:lumMod val="50000"/>
                  </a:schemeClr>
                </a:solidFill>
              </a:rPr>
              <a:t>				</a:t>
            </a:r>
            <a:r>
              <a:rPr lang="pl-PL" sz="7200" dirty="0" smtClean="0"/>
              <a:t> </a:t>
            </a:r>
            <a:r>
              <a:rPr lang="pl-PL" sz="7200" dirty="0" smtClean="0">
                <a:solidFill>
                  <a:schemeClr val="accent1">
                    <a:lumMod val="50000"/>
                  </a:schemeClr>
                </a:solidFill>
              </a:rPr>
              <a:t>													 </a:t>
            </a:r>
            <a:r>
              <a:rPr lang="pl-PL" sz="7200" dirty="0" err="1" smtClean="0">
                <a:solidFill>
                  <a:schemeClr val="accent1">
                    <a:lumMod val="50000"/>
                  </a:schemeClr>
                </a:solidFill>
              </a:rPr>
              <a:t>vowel</a:t>
            </a:r>
            <a:endParaRPr lang="pl-PL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40080" lvl="2" indent="0" defTabSz="180000">
              <a:spcBef>
                <a:spcPts val="0"/>
              </a:spcBef>
              <a:buNone/>
            </a:pPr>
            <a:endParaRPr lang="pl-PL" sz="7200" dirty="0">
              <a:solidFill>
                <a:schemeClr val="accent1">
                  <a:lumMod val="50000"/>
                </a:schemeClr>
              </a:solidFill>
            </a:endParaRPr>
          </a:p>
          <a:p>
            <a:pPr marL="640080" lvl="2" indent="0" defTabSz="180000">
              <a:spcBef>
                <a:spcPts val="0"/>
              </a:spcBef>
              <a:buNone/>
            </a:pPr>
            <a:r>
              <a:rPr lang="pl-PL" sz="7200" dirty="0" smtClean="0"/>
              <a:t>										④</a:t>
            </a:r>
            <a:endParaRPr lang="pl-PL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/>
              <a:t>	</a:t>
            </a:r>
            <a:r>
              <a:rPr lang="pl-PL" sz="7200" dirty="0" smtClean="0"/>
              <a:t>																																					</a:t>
            </a:r>
            <a:r>
              <a:rPr lang="pl-PL" sz="7200" i="1" dirty="0" smtClean="0"/>
              <a:t>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/>
              <a:t>		</a:t>
            </a:r>
            <a:r>
              <a:rPr lang="pl-PL" sz="7200" dirty="0" smtClean="0"/>
              <a:t>	</a:t>
            </a:r>
            <a:r>
              <a:rPr lang="pl-PL" sz="9600" b="1" dirty="0" smtClean="0"/>
              <a:t>														[</a:t>
            </a:r>
            <a:r>
              <a:rPr lang="pl-PL" sz="9600" b="1" dirty="0"/>
              <a:t>d]	</a:t>
            </a:r>
            <a:r>
              <a:rPr lang="pl-PL" sz="9600" b="1" dirty="0" smtClean="0"/>
              <a:t>		 </a:t>
            </a:r>
            <a:r>
              <a:rPr lang="pl-PL" sz="9600" b="1" dirty="0"/>
              <a:t>	</a:t>
            </a:r>
            <a:r>
              <a:rPr lang="pl-PL" sz="9600" b="1" dirty="0" smtClean="0"/>
              <a:t>[t]	</a:t>
            </a:r>
            <a:r>
              <a:rPr lang="pl-PL" sz="9600" b="1" dirty="0"/>
              <a:t>			</a:t>
            </a:r>
            <a:r>
              <a:rPr lang="pl-PL" sz="9600" b="1" dirty="0" smtClean="0"/>
              <a:t>[</a:t>
            </a:r>
            <a:r>
              <a:rPr lang="pl-PL" sz="9600" b="1" dirty="0"/>
              <a:t>t</a:t>
            </a:r>
            <a:r>
              <a:rPr lang="pl-PL" sz="9600" b="1" baseline="30000" dirty="0"/>
              <a:t>h</a:t>
            </a:r>
            <a:r>
              <a:rPr lang="pl-PL" sz="9600" b="1" dirty="0" smtClean="0"/>
              <a:t>]</a:t>
            </a:r>
            <a:endParaRPr lang="pl-PL" sz="9600" b="1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9600" b="1" i="1" dirty="0" smtClean="0"/>
              <a:t>										</a:t>
            </a:r>
            <a:r>
              <a:rPr lang="pl-PL" sz="9600" i="1" dirty="0" smtClean="0"/>
              <a:t>			</a:t>
            </a:r>
            <a:r>
              <a:rPr lang="pl-PL" sz="7200" i="1" dirty="0" smtClean="0"/>
              <a:t>				</a:t>
            </a:r>
            <a:r>
              <a:rPr lang="pl-PL" sz="5600" i="1" dirty="0" err="1" smtClean="0"/>
              <a:t>fully</a:t>
            </a:r>
            <a:r>
              <a:rPr lang="pl-PL" sz="5600" i="1" dirty="0" smtClean="0"/>
              <a:t> 				</a:t>
            </a:r>
            <a:r>
              <a:rPr lang="pl-PL" sz="5600" i="1" dirty="0" err="1" smtClean="0"/>
              <a:t>voiceless</a:t>
            </a:r>
            <a:r>
              <a:rPr lang="pl-PL" sz="5600" i="1" dirty="0" smtClean="0"/>
              <a:t>			</a:t>
            </a:r>
            <a:r>
              <a:rPr lang="pl-PL" sz="5600" i="1" dirty="0" err="1" smtClean="0"/>
              <a:t>voiceless</a:t>
            </a:r>
            <a:r>
              <a:rPr lang="pl-PL" sz="5600" i="1" dirty="0" smtClean="0"/>
              <a:t> 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5600" i="1" dirty="0"/>
              <a:t>	</a:t>
            </a:r>
            <a:r>
              <a:rPr lang="pl-PL" sz="5600" i="1" dirty="0" smtClean="0"/>
              <a:t>																</a:t>
            </a:r>
            <a:r>
              <a:rPr lang="pl-PL" sz="5600" i="1" dirty="0" err="1" smtClean="0"/>
              <a:t>voiced</a:t>
            </a:r>
            <a:r>
              <a:rPr lang="pl-PL" sz="5600" i="1" dirty="0" smtClean="0"/>
              <a:t>			</a:t>
            </a:r>
            <a:r>
              <a:rPr lang="pl-PL" sz="5600" i="1" dirty="0" err="1" smtClean="0"/>
              <a:t>unaspirated</a:t>
            </a:r>
            <a:r>
              <a:rPr lang="pl-PL" sz="5600" i="1" dirty="0" smtClean="0"/>
              <a:t>		</a:t>
            </a:r>
            <a:r>
              <a:rPr lang="pl-PL" sz="5600" i="1" dirty="0" err="1" smtClean="0"/>
              <a:t>aspirated</a:t>
            </a:r>
            <a:endParaRPr lang="pl-PL" sz="5600" i="1" dirty="0" smtClean="0"/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①	</a:t>
            </a:r>
            <a:r>
              <a:rPr lang="pl-PL" sz="8000" b="1" dirty="0" err="1" smtClean="0">
                <a:solidFill>
                  <a:schemeClr val="tx2"/>
                </a:solidFill>
              </a:rPr>
              <a:t>Vowel</a:t>
            </a:r>
            <a:r>
              <a:rPr lang="pl-PL" sz="8000" b="1" dirty="0" smtClean="0">
                <a:solidFill>
                  <a:schemeClr val="tx2"/>
                </a:solidFill>
              </a:rPr>
              <a:t> </a:t>
            </a:r>
            <a:r>
              <a:rPr lang="pl-PL" sz="8000" b="1" dirty="0" err="1" smtClean="0">
                <a:solidFill>
                  <a:schemeClr val="tx2"/>
                </a:solidFill>
              </a:rPr>
              <a:t>duration</a:t>
            </a:r>
            <a:endParaRPr lang="pl-PL" sz="8000" b="1" dirty="0" smtClean="0">
              <a:solidFill>
                <a:schemeClr val="tx2"/>
              </a:solidFill>
            </a:endParaRPr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②	</a:t>
            </a:r>
            <a:r>
              <a:rPr lang="pl-PL" sz="8000" b="1" dirty="0" err="1" smtClean="0">
                <a:solidFill>
                  <a:schemeClr val="tx2"/>
                </a:solidFill>
              </a:rPr>
              <a:t>Closure</a:t>
            </a:r>
            <a:r>
              <a:rPr lang="pl-PL" sz="8000" b="1" dirty="0" smtClean="0">
                <a:solidFill>
                  <a:schemeClr val="tx2"/>
                </a:solidFill>
              </a:rPr>
              <a:t> </a:t>
            </a:r>
            <a:r>
              <a:rPr lang="pl-PL" sz="8000" b="1" dirty="0" err="1" smtClean="0">
                <a:solidFill>
                  <a:schemeClr val="tx2"/>
                </a:solidFill>
              </a:rPr>
              <a:t>duration</a:t>
            </a:r>
            <a:endParaRPr lang="pl-PL" sz="8000" b="1" dirty="0" smtClean="0">
              <a:solidFill>
                <a:schemeClr val="tx2"/>
              </a:solidFill>
            </a:endParaRPr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③	</a:t>
            </a:r>
            <a:r>
              <a:rPr lang="pl-PL" sz="8000" b="1" dirty="0" err="1" smtClean="0">
                <a:solidFill>
                  <a:schemeClr val="tx2"/>
                </a:solidFill>
              </a:rPr>
              <a:t>Burst</a:t>
            </a:r>
            <a:r>
              <a:rPr lang="pl-PL" sz="8000" b="1" dirty="0" smtClean="0">
                <a:solidFill>
                  <a:schemeClr val="tx2"/>
                </a:solidFill>
              </a:rPr>
              <a:t> and </a:t>
            </a:r>
            <a:r>
              <a:rPr lang="pl-PL" sz="8000" b="1" dirty="0" err="1" smtClean="0">
                <a:solidFill>
                  <a:schemeClr val="tx2"/>
                </a:solidFill>
              </a:rPr>
              <a:t>its</a:t>
            </a:r>
            <a:r>
              <a:rPr lang="pl-PL" sz="8000" b="1" dirty="0" smtClean="0">
                <a:solidFill>
                  <a:schemeClr val="tx2"/>
                </a:solidFill>
              </a:rPr>
              <a:t> </a:t>
            </a:r>
            <a:r>
              <a:rPr lang="pl-PL" sz="8000" b="1" dirty="0" err="1" smtClean="0">
                <a:solidFill>
                  <a:schemeClr val="tx2"/>
                </a:solidFill>
              </a:rPr>
              <a:t>intensity</a:t>
            </a:r>
            <a:endParaRPr lang="pl-PL" sz="8000" b="1" dirty="0" smtClean="0">
              <a:solidFill>
                <a:schemeClr val="tx2"/>
              </a:solidFill>
            </a:endParaRPr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④	</a:t>
            </a:r>
            <a:r>
              <a:rPr lang="pl-PL" sz="8000" b="1" dirty="0" smtClean="0">
                <a:solidFill>
                  <a:schemeClr val="tx2"/>
                </a:solidFill>
              </a:rPr>
              <a:t>VOT (</a:t>
            </a:r>
            <a:r>
              <a:rPr lang="pl-PL" sz="8000" b="1" dirty="0" err="1" smtClean="0">
                <a:solidFill>
                  <a:schemeClr val="tx2"/>
                </a:solidFill>
              </a:rPr>
              <a:t>voicing</a:t>
            </a:r>
            <a:r>
              <a:rPr lang="pl-PL" sz="8000" b="1" dirty="0" smtClean="0">
                <a:solidFill>
                  <a:schemeClr val="tx2"/>
                </a:solidFill>
              </a:rPr>
              <a:t> / </a:t>
            </a:r>
            <a:r>
              <a:rPr lang="pl-PL" sz="8000" b="1" dirty="0" err="1" smtClean="0">
                <a:solidFill>
                  <a:schemeClr val="tx2"/>
                </a:solidFill>
              </a:rPr>
              <a:t>aspiration</a:t>
            </a:r>
            <a:r>
              <a:rPr lang="pl-PL" sz="8000" b="1" dirty="0" smtClean="0">
                <a:solidFill>
                  <a:schemeClr val="tx2"/>
                </a:solidFill>
              </a:rPr>
              <a:t>)</a:t>
            </a:r>
            <a:endParaRPr lang="pl-PL" sz="8000" b="1" dirty="0">
              <a:solidFill>
                <a:schemeClr val="tx2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i="1" dirty="0" smtClean="0"/>
              <a:t>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7200" i="1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 smtClean="0"/>
              <a:t>				</a:t>
            </a:r>
            <a:r>
              <a:rPr lang="pl-PL" sz="3600" dirty="0" smtClean="0"/>
              <a:t>												</a:t>
            </a:r>
            <a:endParaRPr lang="pl-PL" sz="3600" baseline="30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23</a:t>
            </a:fld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1403648" y="1196753"/>
            <a:ext cx="5832648" cy="1944216"/>
            <a:chOff x="1403648" y="2060848"/>
            <a:chExt cx="5832648" cy="1732091"/>
          </a:xfrm>
        </p:grpSpPr>
        <p:cxnSp>
          <p:nvCxnSpPr>
            <p:cNvPr id="6" name="Łącznik prosty ze strzałką 5"/>
            <p:cNvCxnSpPr/>
            <p:nvPr/>
          </p:nvCxnSpPr>
          <p:spPr>
            <a:xfrm>
              <a:off x="1403648" y="3789040"/>
              <a:ext cx="5832648" cy="3899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4716016" y="2060848"/>
              <a:ext cx="0" cy="1732091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2771800" y="2060848"/>
              <a:ext cx="0" cy="1692188"/>
            </a:xfrm>
            <a:prstGeom prst="line">
              <a:avLst/>
            </a:prstGeom>
            <a:ln w="508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ole tekstowe 12"/>
          <p:cNvSpPr txBox="1"/>
          <p:nvPr/>
        </p:nvSpPr>
        <p:spPr>
          <a:xfrm>
            <a:off x="3275856" y="2627620"/>
            <a:ext cx="12961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dirty="0" smtClean="0"/>
              <a:t>VOT </a:t>
            </a:r>
            <a:r>
              <a:rPr lang="pl-PL" dirty="0" err="1" smtClean="0"/>
              <a:t>lead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644008" y="2249189"/>
            <a:ext cx="43204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860032" y="1817141"/>
            <a:ext cx="12961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dirty="0" smtClean="0"/>
              <a:t>VOT lag</a:t>
            </a:r>
            <a:endParaRPr lang="pl-PL" dirty="0"/>
          </a:p>
        </p:txBody>
      </p:sp>
      <p:sp>
        <p:nvSpPr>
          <p:cNvPr id="5" name="Dowolny kształt 4"/>
          <p:cNvSpPr/>
          <p:nvPr/>
        </p:nvSpPr>
        <p:spPr>
          <a:xfrm>
            <a:off x="2175029" y="1677880"/>
            <a:ext cx="1402672" cy="488271"/>
          </a:xfrm>
          <a:custGeom>
            <a:avLst/>
            <a:gdLst>
              <a:gd name="connsiteX0" fmla="*/ 0 w 1402672"/>
              <a:gd name="connsiteY0" fmla="*/ 488271 h 488271"/>
              <a:gd name="connsiteX1" fmla="*/ 1402672 w 1402672"/>
              <a:gd name="connsiteY1" fmla="*/ 0 h 48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672" h="488271">
                <a:moveTo>
                  <a:pt x="0" y="488271"/>
                </a:moveTo>
                <a:lnTo>
                  <a:pt x="1402672" y="0"/>
                </a:lnTo>
              </a:path>
            </a:pathLst>
          </a:custGeom>
          <a:noFill/>
          <a:ln>
            <a:solidFill>
              <a:srgbClr val="00B050"/>
            </a:solidFill>
            <a:prstDash val="dash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/>
        </p:nvSpPr>
        <p:spPr>
          <a:xfrm>
            <a:off x="3942672" y="1484784"/>
            <a:ext cx="701336" cy="163503"/>
          </a:xfrm>
          <a:custGeom>
            <a:avLst/>
            <a:gdLst>
              <a:gd name="connsiteX0" fmla="*/ 0 w 1402672"/>
              <a:gd name="connsiteY0" fmla="*/ 488271 h 488271"/>
              <a:gd name="connsiteX1" fmla="*/ 1402672 w 1402672"/>
              <a:gd name="connsiteY1" fmla="*/ 0 h 48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672" h="488271">
                <a:moveTo>
                  <a:pt x="0" y="488271"/>
                </a:moveTo>
                <a:lnTo>
                  <a:pt x="1402672" y="0"/>
                </a:lnTo>
              </a:path>
            </a:pathLst>
          </a:custGeom>
          <a:noFill/>
          <a:ln>
            <a:solidFill>
              <a:srgbClr val="00B050"/>
            </a:solidFill>
            <a:prstDash val="dash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Phonetic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categories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acoustic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cues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 defTabSz="180000">
              <a:spcBef>
                <a:spcPts val="0"/>
              </a:spcBef>
              <a:buNone/>
            </a:pPr>
            <a:r>
              <a:rPr lang="pl-PL" dirty="0" smtClean="0"/>
              <a:t>		</a:t>
            </a:r>
            <a:r>
              <a:rPr lang="pl-PL" sz="7200" dirty="0" smtClean="0"/>
              <a:t>								</a:t>
            </a:r>
            <a:r>
              <a:rPr lang="pl-PL" sz="7200" i="1" dirty="0" err="1" smtClean="0"/>
              <a:t>closure</a:t>
            </a:r>
            <a:r>
              <a:rPr lang="pl-PL" sz="7200" i="1" dirty="0" smtClean="0"/>
              <a:t>								</a:t>
            </a:r>
            <a:r>
              <a:rPr lang="pl-PL" sz="7200" b="1" i="1" dirty="0" err="1" smtClean="0">
                <a:solidFill>
                  <a:srgbClr val="FF0000"/>
                </a:solidFill>
              </a:rPr>
              <a:t>release</a:t>
            </a:r>
            <a:endParaRPr lang="pl-PL" sz="7200" b="1" i="1" dirty="0" smtClean="0">
              <a:solidFill>
                <a:srgbClr val="FF0000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b="1" i="1" dirty="0" smtClean="0">
                <a:solidFill>
                  <a:srgbClr val="FF0000"/>
                </a:solidFill>
              </a:rPr>
              <a:t>													</a:t>
            </a:r>
            <a:endParaRPr lang="pl-PL" sz="7200" b="1" i="1" dirty="0">
              <a:solidFill>
                <a:srgbClr val="FF0000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i="1" dirty="0" smtClean="0"/>
              <a:t>	</a:t>
            </a:r>
            <a:r>
              <a:rPr lang="pl-PL" sz="7200" dirty="0" smtClean="0"/>
              <a:t>																						 ③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 smtClean="0"/>
              <a:t>																</a:t>
            </a:r>
            <a:r>
              <a:rPr lang="pl-PL" sz="7200" dirty="0"/>
              <a:t>	</a:t>
            </a:r>
            <a:r>
              <a:rPr lang="pl-PL" sz="7200" dirty="0" smtClean="0"/>
              <a:t>②										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7200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 smtClean="0"/>
              <a:t>																		</a:t>
            </a:r>
            <a:r>
              <a:rPr lang="pl-PL" sz="7200" dirty="0"/>
              <a:t>	</a:t>
            </a:r>
            <a:r>
              <a:rPr lang="pl-PL" sz="7200" dirty="0" smtClean="0"/>
              <a:t>													④		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/>
              <a:t>	</a:t>
            </a:r>
            <a:r>
              <a:rPr lang="pl-PL" sz="7200" dirty="0" smtClean="0"/>
              <a:t>						①</a:t>
            </a:r>
          </a:p>
          <a:p>
            <a:pPr marL="640080" lvl="2" indent="0" defTabSz="180000">
              <a:spcBef>
                <a:spcPts val="0"/>
              </a:spcBef>
              <a:buNone/>
            </a:pPr>
            <a:r>
              <a:rPr lang="pl-PL" sz="7200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pl-PL" sz="7200" dirty="0" err="1" smtClean="0">
                <a:solidFill>
                  <a:schemeClr val="accent1">
                    <a:lumMod val="50000"/>
                  </a:schemeClr>
                </a:solidFill>
              </a:rPr>
              <a:t>vowel</a:t>
            </a:r>
            <a:r>
              <a:rPr lang="pl-PL" sz="7200" dirty="0" smtClean="0">
                <a:solidFill>
                  <a:schemeClr val="accent1">
                    <a:lumMod val="50000"/>
                  </a:schemeClr>
                </a:solidFill>
              </a:rPr>
              <a:t>				</a:t>
            </a:r>
            <a:r>
              <a:rPr lang="pl-PL" sz="7200" dirty="0" smtClean="0"/>
              <a:t> </a:t>
            </a:r>
            <a:r>
              <a:rPr lang="pl-PL" sz="7200" dirty="0" smtClean="0">
                <a:solidFill>
                  <a:schemeClr val="accent1">
                    <a:lumMod val="50000"/>
                  </a:schemeClr>
                </a:solidFill>
              </a:rPr>
              <a:t>													 </a:t>
            </a:r>
            <a:r>
              <a:rPr lang="pl-PL" sz="7200" dirty="0" err="1" smtClean="0">
                <a:solidFill>
                  <a:schemeClr val="accent1">
                    <a:lumMod val="50000"/>
                  </a:schemeClr>
                </a:solidFill>
              </a:rPr>
              <a:t>vowel</a:t>
            </a:r>
            <a:endParaRPr lang="pl-PL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40080" lvl="2" indent="0" defTabSz="180000">
              <a:spcBef>
                <a:spcPts val="0"/>
              </a:spcBef>
              <a:buNone/>
            </a:pPr>
            <a:endParaRPr lang="pl-PL" sz="7200" dirty="0">
              <a:solidFill>
                <a:schemeClr val="accent1">
                  <a:lumMod val="50000"/>
                </a:schemeClr>
              </a:solidFill>
            </a:endParaRPr>
          </a:p>
          <a:p>
            <a:pPr marL="640080" lvl="2" indent="0" defTabSz="180000">
              <a:spcBef>
                <a:spcPts val="0"/>
              </a:spcBef>
              <a:buNone/>
            </a:pPr>
            <a:r>
              <a:rPr lang="pl-PL" sz="7200" dirty="0" smtClean="0"/>
              <a:t>										④</a:t>
            </a:r>
            <a:endParaRPr lang="pl-PL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/>
              <a:t>	</a:t>
            </a:r>
            <a:r>
              <a:rPr lang="pl-PL" sz="7200" dirty="0" smtClean="0"/>
              <a:t>																																					</a:t>
            </a:r>
            <a:r>
              <a:rPr lang="pl-PL" sz="7200" i="1" dirty="0" smtClean="0"/>
              <a:t>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/>
              <a:t>		</a:t>
            </a:r>
            <a:r>
              <a:rPr lang="pl-PL" sz="7200" dirty="0" smtClean="0"/>
              <a:t>	</a:t>
            </a:r>
            <a:r>
              <a:rPr lang="pl-PL" sz="9600" b="1" dirty="0" smtClean="0"/>
              <a:t>														[</a:t>
            </a:r>
            <a:r>
              <a:rPr lang="pl-PL" sz="9600" b="1" dirty="0"/>
              <a:t>d]	</a:t>
            </a:r>
            <a:r>
              <a:rPr lang="pl-PL" sz="9600" b="1" dirty="0" smtClean="0"/>
              <a:t>		 </a:t>
            </a:r>
            <a:r>
              <a:rPr lang="pl-PL" sz="9600" b="1" dirty="0"/>
              <a:t>	</a:t>
            </a:r>
            <a:r>
              <a:rPr lang="pl-PL" sz="9600" b="1" dirty="0" smtClean="0"/>
              <a:t>[t]	</a:t>
            </a:r>
            <a:r>
              <a:rPr lang="pl-PL" sz="9600" b="1" dirty="0"/>
              <a:t>			</a:t>
            </a:r>
            <a:r>
              <a:rPr lang="pl-PL" sz="9600" b="1" dirty="0" smtClean="0"/>
              <a:t>[</a:t>
            </a:r>
            <a:r>
              <a:rPr lang="pl-PL" sz="9600" b="1" dirty="0"/>
              <a:t>t</a:t>
            </a:r>
            <a:r>
              <a:rPr lang="pl-PL" sz="9600" b="1" baseline="30000" dirty="0"/>
              <a:t>h</a:t>
            </a:r>
            <a:r>
              <a:rPr lang="pl-PL" sz="9600" b="1" dirty="0" smtClean="0"/>
              <a:t>]</a:t>
            </a:r>
            <a:endParaRPr lang="pl-PL" sz="9600" b="1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9600" b="1" i="1" dirty="0" smtClean="0"/>
              <a:t>										</a:t>
            </a:r>
            <a:r>
              <a:rPr lang="pl-PL" sz="9600" i="1" dirty="0" smtClean="0"/>
              <a:t>			</a:t>
            </a:r>
            <a:r>
              <a:rPr lang="pl-PL" sz="7200" i="1" dirty="0" smtClean="0"/>
              <a:t>				</a:t>
            </a:r>
            <a:r>
              <a:rPr lang="pl-PL" sz="5600" i="1" dirty="0" err="1" smtClean="0"/>
              <a:t>fully</a:t>
            </a:r>
            <a:r>
              <a:rPr lang="pl-PL" sz="5600" i="1" dirty="0" smtClean="0"/>
              <a:t> 				</a:t>
            </a:r>
            <a:r>
              <a:rPr lang="pl-PL" sz="5600" i="1" dirty="0" err="1" smtClean="0"/>
              <a:t>voiceless</a:t>
            </a:r>
            <a:r>
              <a:rPr lang="pl-PL" sz="5600" i="1" dirty="0" smtClean="0"/>
              <a:t>			</a:t>
            </a:r>
            <a:r>
              <a:rPr lang="pl-PL" sz="5600" i="1" dirty="0" err="1" smtClean="0"/>
              <a:t>voiceless</a:t>
            </a:r>
            <a:r>
              <a:rPr lang="pl-PL" sz="5600" i="1" dirty="0" smtClean="0"/>
              <a:t> 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5600" i="1" dirty="0"/>
              <a:t>	</a:t>
            </a:r>
            <a:r>
              <a:rPr lang="pl-PL" sz="5600" i="1" dirty="0" smtClean="0"/>
              <a:t>																</a:t>
            </a:r>
            <a:r>
              <a:rPr lang="pl-PL" sz="5600" i="1" dirty="0" err="1" smtClean="0"/>
              <a:t>voiced</a:t>
            </a:r>
            <a:r>
              <a:rPr lang="pl-PL" sz="5600" i="1" dirty="0" smtClean="0"/>
              <a:t>			</a:t>
            </a:r>
            <a:r>
              <a:rPr lang="pl-PL" sz="5600" i="1" dirty="0" err="1" smtClean="0"/>
              <a:t>unaspirated</a:t>
            </a:r>
            <a:r>
              <a:rPr lang="pl-PL" sz="5600" i="1" dirty="0" smtClean="0"/>
              <a:t>		</a:t>
            </a:r>
            <a:r>
              <a:rPr lang="pl-PL" sz="5600" i="1" dirty="0" err="1" smtClean="0"/>
              <a:t>aspirated</a:t>
            </a:r>
            <a:endParaRPr lang="pl-PL" sz="5600" i="1" dirty="0" smtClean="0"/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①	</a:t>
            </a:r>
            <a:r>
              <a:rPr lang="pl-PL" sz="8000" b="1" dirty="0" err="1" smtClean="0">
                <a:solidFill>
                  <a:schemeClr val="tx2"/>
                </a:solidFill>
              </a:rPr>
              <a:t>Vowel</a:t>
            </a:r>
            <a:r>
              <a:rPr lang="pl-PL" sz="8000" b="1" dirty="0" smtClean="0">
                <a:solidFill>
                  <a:schemeClr val="tx2"/>
                </a:solidFill>
              </a:rPr>
              <a:t> </a:t>
            </a:r>
            <a:r>
              <a:rPr lang="pl-PL" sz="8000" b="1" dirty="0" err="1" smtClean="0">
                <a:solidFill>
                  <a:schemeClr val="tx2"/>
                </a:solidFill>
              </a:rPr>
              <a:t>duration</a:t>
            </a:r>
            <a:endParaRPr lang="pl-PL" sz="8000" b="1" dirty="0" smtClean="0">
              <a:solidFill>
                <a:schemeClr val="tx2"/>
              </a:solidFill>
            </a:endParaRPr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②	</a:t>
            </a:r>
            <a:r>
              <a:rPr lang="pl-PL" sz="8000" b="1" dirty="0" err="1" smtClean="0">
                <a:solidFill>
                  <a:schemeClr val="tx2"/>
                </a:solidFill>
              </a:rPr>
              <a:t>Closure</a:t>
            </a:r>
            <a:r>
              <a:rPr lang="pl-PL" sz="8000" b="1" dirty="0" smtClean="0">
                <a:solidFill>
                  <a:schemeClr val="tx2"/>
                </a:solidFill>
              </a:rPr>
              <a:t> </a:t>
            </a:r>
            <a:r>
              <a:rPr lang="pl-PL" sz="8000" b="1" dirty="0" err="1" smtClean="0">
                <a:solidFill>
                  <a:schemeClr val="tx2"/>
                </a:solidFill>
              </a:rPr>
              <a:t>duration</a:t>
            </a:r>
            <a:endParaRPr lang="pl-PL" sz="8000" b="1" dirty="0" smtClean="0">
              <a:solidFill>
                <a:schemeClr val="tx2"/>
              </a:solidFill>
            </a:endParaRPr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③	</a:t>
            </a:r>
            <a:r>
              <a:rPr lang="pl-PL" sz="8000" b="1" dirty="0" err="1" smtClean="0">
                <a:solidFill>
                  <a:schemeClr val="tx2"/>
                </a:solidFill>
              </a:rPr>
              <a:t>Burst</a:t>
            </a:r>
            <a:r>
              <a:rPr lang="pl-PL" sz="8000" b="1" dirty="0" smtClean="0">
                <a:solidFill>
                  <a:schemeClr val="tx2"/>
                </a:solidFill>
              </a:rPr>
              <a:t> and </a:t>
            </a:r>
            <a:r>
              <a:rPr lang="pl-PL" sz="8000" b="1" dirty="0" err="1" smtClean="0">
                <a:solidFill>
                  <a:schemeClr val="tx2"/>
                </a:solidFill>
              </a:rPr>
              <a:t>its</a:t>
            </a:r>
            <a:r>
              <a:rPr lang="pl-PL" sz="8000" b="1" dirty="0" smtClean="0">
                <a:solidFill>
                  <a:schemeClr val="tx2"/>
                </a:solidFill>
              </a:rPr>
              <a:t> </a:t>
            </a:r>
            <a:r>
              <a:rPr lang="pl-PL" sz="8000" b="1" dirty="0" err="1" smtClean="0">
                <a:solidFill>
                  <a:schemeClr val="tx2"/>
                </a:solidFill>
              </a:rPr>
              <a:t>intensity</a:t>
            </a:r>
            <a:endParaRPr lang="pl-PL" sz="8000" b="1" dirty="0" smtClean="0">
              <a:solidFill>
                <a:schemeClr val="tx2"/>
              </a:solidFill>
            </a:endParaRPr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④	</a:t>
            </a:r>
            <a:r>
              <a:rPr lang="pl-PL" sz="8000" b="1" dirty="0" smtClean="0">
                <a:solidFill>
                  <a:schemeClr val="tx2"/>
                </a:solidFill>
              </a:rPr>
              <a:t>VOT (</a:t>
            </a:r>
            <a:r>
              <a:rPr lang="pl-PL" sz="8000" b="1" dirty="0" err="1" smtClean="0">
                <a:solidFill>
                  <a:schemeClr val="tx2"/>
                </a:solidFill>
              </a:rPr>
              <a:t>voicing</a:t>
            </a:r>
            <a:r>
              <a:rPr lang="pl-PL" sz="8000" b="1" dirty="0" smtClean="0">
                <a:solidFill>
                  <a:schemeClr val="tx2"/>
                </a:solidFill>
              </a:rPr>
              <a:t> / </a:t>
            </a:r>
            <a:r>
              <a:rPr lang="pl-PL" sz="8000" b="1" dirty="0" err="1" smtClean="0">
                <a:solidFill>
                  <a:schemeClr val="tx2"/>
                </a:solidFill>
              </a:rPr>
              <a:t>aspiration</a:t>
            </a:r>
            <a:r>
              <a:rPr lang="pl-PL" sz="8000" b="1" dirty="0" smtClean="0">
                <a:solidFill>
                  <a:schemeClr val="tx2"/>
                </a:solidFill>
              </a:rPr>
              <a:t>)</a:t>
            </a:r>
            <a:endParaRPr lang="pl-PL" sz="8000" b="1" dirty="0">
              <a:solidFill>
                <a:schemeClr val="tx2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i="1" dirty="0" smtClean="0"/>
              <a:t>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7200" i="1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 smtClean="0"/>
              <a:t>				</a:t>
            </a:r>
            <a:r>
              <a:rPr lang="pl-PL" sz="3600" dirty="0" smtClean="0"/>
              <a:t>												</a:t>
            </a:r>
            <a:endParaRPr lang="pl-PL" sz="3600" baseline="30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24</a:t>
            </a:fld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1403648" y="1196753"/>
            <a:ext cx="5832648" cy="1944216"/>
            <a:chOff x="1403648" y="2060848"/>
            <a:chExt cx="5832648" cy="1732091"/>
          </a:xfrm>
        </p:grpSpPr>
        <p:cxnSp>
          <p:nvCxnSpPr>
            <p:cNvPr id="6" name="Łącznik prosty ze strzałką 5"/>
            <p:cNvCxnSpPr/>
            <p:nvPr/>
          </p:nvCxnSpPr>
          <p:spPr>
            <a:xfrm>
              <a:off x="1403648" y="3789040"/>
              <a:ext cx="5832648" cy="3899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4716016" y="2060848"/>
              <a:ext cx="0" cy="1732091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2771800" y="2060848"/>
              <a:ext cx="0" cy="1692188"/>
            </a:xfrm>
            <a:prstGeom prst="line">
              <a:avLst/>
            </a:prstGeom>
            <a:ln w="508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ole tekstowe 12"/>
          <p:cNvSpPr txBox="1"/>
          <p:nvPr/>
        </p:nvSpPr>
        <p:spPr>
          <a:xfrm>
            <a:off x="3275856" y="2627620"/>
            <a:ext cx="12961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dirty="0" smtClean="0"/>
              <a:t>VOT </a:t>
            </a:r>
            <a:r>
              <a:rPr lang="pl-PL" dirty="0" err="1" smtClean="0"/>
              <a:t>lead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644008" y="2249189"/>
            <a:ext cx="43204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860032" y="1817141"/>
            <a:ext cx="12961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dirty="0" smtClean="0"/>
              <a:t>VOT lag</a:t>
            </a:r>
            <a:endParaRPr lang="pl-PL" dirty="0"/>
          </a:p>
        </p:txBody>
      </p:sp>
      <p:sp>
        <p:nvSpPr>
          <p:cNvPr id="18" name="Dowolny kształt 17"/>
          <p:cNvSpPr/>
          <p:nvPr/>
        </p:nvSpPr>
        <p:spPr>
          <a:xfrm>
            <a:off x="1269507" y="834501"/>
            <a:ext cx="2760955" cy="2441359"/>
          </a:xfrm>
          <a:custGeom>
            <a:avLst/>
            <a:gdLst>
              <a:gd name="connsiteX0" fmla="*/ 0 w 2760955"/>
              <a:gd name="connsiteY0" fmla="*/ 0 h 2441359"/>
              <a:gd name="connsiteX1" fmla="*/ 0 w 2760955"/>
              <a:gd name="connsiteY1" fmla="*/ 2441359 h 2441359"/>
              <a:gd name="connsiteX2" fmla="*/ 1589103 w 2760955"/>
              <a:gd name="connsiteY2" fmla="*/ 2441359 h 2441359"/>
              <a:gd name="connsiteX3" fmla="*/ 1597980 w 2760955"/>
              <a:gd name="connsiteY3" fmla="*/ 1029810 h 2441359"/>
              <a:gd name="connsiteX4" fmla="*/ 2752077 w 2760955"/>
              <a:gd name="connsiteY4" fmla="*/ 1029810 h 2441359"/>
              <a:gd name="connsiteX5" fmla="*/ 2760955 w 2760955"/>
              <a:gd name="connsiteY5" fmla="*/ 17755 h 2441359"/>
              <a:gd name="connsiteX6" fmla="*/ 0 w 2760955"/>
              <a:gd name="connsiteY6" fmla="*/ 0 h 244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0955" h="2441359">
                <a:moveTo>
                  <a:pt x="0" y="0"/>
                </a:moveTo>
                <a:lnTo>
                  <a:pt x="0" y="2441359"/>
                </a:lnTo>
                <a:lnTo>
                  <a:pt x="1589103" y="2441359"/>
                </a:lnTo>
                <a:lnTo>
                  <a:pt x="1597980" y="1029810"/>
                </a:lnTo>
                <a:lnTo>
                  <a:pt x="2752077" y="1029810"/>
                </a:lnTo>
                <a:cubicBezTo>
                  <a:pt x="2755036" y="692458"/>
                  <a:pt x="2757996" y="355107"/>
                  <a:pt x="2760955" y="177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1907704" y="181714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#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352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Phonetic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categories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acoustic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cues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 defTabSz="180000">
              <a:spcBef>
                <a:spcPts val="0"/>
              </a:spcBef>
              <a:buNone/>
            </a:pPr>
            <a:r>
              <a:rPr lang="pl-PL" dirty="0" smtClean="0"/>
              <a:t>		</a:t>
            </a:r>
            <a:r>
              <a:rPr lang="pl-PL" sz="7200" dirty="0" smtClean="0"/>
              <a:t>								</a:t>
            </a:r>
            <a:r>
              <a:rPr lang="pl-PL" sz="7200" i="1" dirty="0" err="1" smtClean="0"/>
              <a:t>closure</a:t>
            </a:r>
            <a:r>
              <a:rPr lang="pl-PL" sz="7200" i="1" dirty="0" smtClean="0"/>
              <a:t>								</a:t>
            </a:r>
            <a:r>
              <a:rPr lang="pl-PL" sz="7200" b="1" i="1" dirty="0" err="1" smtClean="0">
                <a:solidFill>
                  <a:srgbClr val="FF0000"/>
                </a:solidFill>
              </a:rPr>
              <a:t>release</a:t>
            </a:r>
            <a:endParaRPr lang="pl-PL" sz="7200" b="1" i="1" dirty="0" smtClean="0">
              <a:solidFill>
                <a:srgbClr val="FF0000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b="1" i="1" dirty="0" smtClean="0">
                <a:solidFill>
                  <a:srgbClr val="FF0000"/>
                </a:solidFill>
              </a:rPr>
              <a:t>													</a:t>
            </a:r>
            <a:endParaRPr lang="pl-PL" sz="7200" b="1" i="1" dirty="0">
              <a:solidFill>
                <a:srgbClr val="FF0000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i="1" dirty="0" smtClean="0"/>
              <a:t>	</a:t>
            </a:r>
            <a:r>
              <a:rPr lang="pl-PL" sz="7200" dirty="0" smtClean="0"/>
              <a:t>																						 ③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 smtClean="0"/>
              <a:t>																</a:t>
            </a:r>
            <a:r>
              <a:rPr lang="pl-PL" sz="7200" dirty="0"/>
              <a:t>	</a:t>
            </a:r>
            <a:r>
              <a:rPr lang="pl-PL" sz="7200" dirty="0" smtClean="0"/>
              <a:t>②										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7200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 smtClean="0"/>
              <a:t>																		</a:t>
            </a:r>
            <a:r>
              <a:rPr lang="pl-PL" sz="7200" dirty="0"/>
              <a:t>	</a:t>
            </a:r>
            <a:r>
              <a:rPr lang="pl-PL" sz="7200" dirty="0" smtClean="0"/>
              <a:t>													④		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/>
              <a:t>	</a:t>
            </a:r>
            <a:r>
              <a:rPr lang="pl-PL" sz="7200" dirty="0" smtClean="0"/>
              <a:t>						①</a:t>
            </a:r>
          </a:p>
          <a:p>
            <a:pPr marL="640080" lvl="2" indent="0" defTabSz="180000">
              <a:spcBef>
                <a:spcPts val="0"/>
              </a:spcBef>
              <a:buNone/>
            </a:pPr>
            <a:r>
              <a:rPr lang="pl-PL" sz="7200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pl-PL" sz="7200" dirty="0" err="1" smtClean="0">
                <a:solidFill>
                  <a:schemeClr val="accent1">
                    <a:lumMod val="50000"/>
                  </a:schemeClr>
                </a:solidFill>
              </a:rPr>
              <a:t>vowel</a:t>
            </a:r>
            <a:r>
              <a:rPr lang="pl-PL" sz="7200" dirty="0" smtClean="0">
                <a:solidFill>
                  <a:schemeClr val="accent1">
                    <a:lumMod val="50000"/>
                  </a:schemeClr>
                </a:solidFill>
              </a:rPr>
              <a:t>				</a:t>
            </a:r>
            <a:r>
              <a:rPr lang="pl-PL" sz="7200" dirty="0" smtClean="0"/>
              <a:t> </a:t>
            </a:r>
            <a:r>
              <a:rPr lang="pl-PL" sz="7200" dirty="0" smtClean="0">
                <a:solidFill>
                  <a:schemeClr val="accent1">
                    <a:lumMod val="50000"/>
                  </a:schemeClr>
                </a:solidFill>
              </a:rPr>
              <a:t>													 						</a:t>
            </a:r>
            <a:r>
              <a:rPr lang="pl-PL" sz="7200" dirty="0" err="1" smtClean="0">
                <a:solidFill>
                  <a:schemeClr val="accent1">
                    <a:lumMod val="50000"/>
                  </a:schemeClr>
                </a:solidFill>
              </a:rPr>
              <a:t>vowel</a:t>
            </a:r>
            <a:endParaRPr lang="pl-PL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40080" lvl="2" indent="0" defTabSz="180000">
              <a:spcBef>
                <a:spcPts val="0"/>
              </a:spcBef>
              <a:buNone/>
            </a:pPr>
            <a:endParaRPr lang="pl-PL" sz="7200" dirty="0">
              <a:solidFill>
                <a:schemeClr val="accent1">
                  <a:lumMod val="50000"/>
                </a:schemeClr>
              </a:solidFill>
            </a:endParaRPr>
          </a:p>
          <a:p>
            <a:pPr marL="640080" lvl="2" indent="0" defTabSz="180000">
              <a:spcBef>
                <a:spcPts val="0"/>
              </a:spcBef>
              <a:buNone/>
            </a:pPr>
            <a:r>
              <a:rPr lang="pl-PL" sz="7200" dirty="0" smtClean="0"/>
              <a:t>										④</a:t>
            </a:r>
            <a:endParaRPr lang="pl-PL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/>
              <a:t>	</a:t>
            </a:r>
            <a:r>
              <a:rPr lang="pl-PL" sz="7200" dirty="0" smtClean="0"/>
              <a:t>																																					</a:t>
            </a:r>
            <a:r>
              <a:rPr lang="pl-PL" sz="7200" i="1" dirty="0" smtClean="0"/>
              <a:t>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/>
              <a:t>		</a:t>
            </a:r>
            <a:r>
              <a:rPr lang="pl-PL" sz="7200" dirty="0" smtClean="0"/>
              <a:t>	</a:t>
            </a:r>
            <a:r>
              <a:rPr lang="pl-PL" sz="9600" b="1" dirty="0" smtClean="0"/>
              <a:t>														[</a:t>
            </a:r>
            <a:r>
              <a:rPr lang="pl-PL" sz="9600" b="1" dirty="0"/>
              <a:t>d]	</a:t>
            </a:r>
            <a:r>
              <a:rPr lang="pl-PL" sz="9600" b="1" dirty="0" smtClean="0"/>
              <a:t>		 </a:t>
            </a:r>
            <a:r>
              <a:rPr lang="pl-PL" sz="9600" b="1" dirty="0"/>
              <a:t>	</a:t>
            </a:r>
            <a:r>
              <a:rPr lang="pl-PL" sz="9600" b="1" dirty="0" smtClean="0"/>
              <a:t>[t]	</a:t>
            </a:r>
            <a:r>
              <a:rPr lang="pl-PL" sz="9600" b="1" dirty="0"/>
              <a:t>			</a:t>
            </a:r>
            <a:r>
              <a:rPr lang="pl-PL" sz="9600" b="1" dirty="0" smtClean="0"/>
              <a:t>[</a:t>
            </a:r>
            <a:r>
              <a:rPr lang="pl-PL" sz="9600" b="1" dirty="0"/>
              <a:t>t</a:t>
            </a:r>
            <a:r>
              <a:rPr lang="pl-PL" sz="9600" b="1" baseline="30000" dirty="0"/>
              <a:t>h</a:t>
            </a:r>
            <a:r>
              <a:rPr lang="pl-PL" sz="9600" b="1" dirty="0" smtClean="0"/>
              <a:t>]</a:t>
            </a:r>
            <a:endParaRPr lang="pl-PL" sz="9600" b="1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9600" b="1" i="1" dirty="0" smtClean="0"/>
              <a:t>										</a:t>
            </a:r>
            <a:r>
              <a:rPr lang="pl-PL" sz="9600" i="1" dirty="0" smtClean="0"/>
              <a:t>			</a:t>
            </a:r>
            <a:r>
              <a:rPr lang="pl-PL" sz="7200" i="1" dirty="0" smtClean="0"/>
              <a:t>				</a:t>
            </a:r>
            <a:r>
              <a:rPr lang="pl-PL" sz="5600" i="1" dirty="0" err="1" smtClean="0"/>
              <a:t>fully</a:t>
            </a:r>
            <a:r>
              <a:rPr lang="pl-PL" sz="5600" i="1" dirty="0" smtClean="0"/>
              <a:t> 				</a:t>
            </a:r>
            <a:r>
              <a:rPr lang="pl-PL" sz="5600" i="1" dirty="0" err="1" smtClean="0"/>
              <a:t>voiceless</a:t>
            </a:r>
            <a:r>
              <a:rPr lang="pl-PL" sz="5600" i="1" dirty="0" smtClean="0"/>
              <a:t>			</a:t>
            </a:r>
            <a:r>
              <a:rPr lang="pl-PL" sz="5600" i="1" dirty="0" err="1" smtClean="0"/>
              <a:t>voiceless</a:t>
            </a:r>
            <a:r>
              <a:rPr lang="pl-PL" sz="5600" i="1" dirty="0" smtClean="0"/>
              <a:t> 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5600" i="1" dirty="0"/>
              <a:t>	</a:t>
            </a:r>
            <a:r>
              <a:rPr lang="pl-PL" sz="5600" i="1" dirty="0" smtClean="0"/>
              <a:t>																</a:t>
            </a:r>
            <a:r>
              <a:rPr lang="pl-PL" sz="5600" i="1" dirty="0" err="1" smtClean="0"/>
              <a:t>voiced</a:t>
            </a:r>
            <a:r>
              <a:rPr lang="pl-PL" sz="5600" i="1" dirty="0" smtClean="0"/>
              <a:t>			</a:t>
            </a:r>
            <a:r>
              <a:rPr lang="pl-PL" sz="5600" i="1" dirty="0" err="1" smtClean="0"/>
              <a:t>unaspirated</a:t>
            </a:r>
            <a:r>
              <a:rPr lang="pl-PL" sz="5600" i="1" dirty="0" smtClean="0"/>
              <a:t>		</a:t>
            </a:r>
            <a:r>
              <a:rPr lang="pl-PL" sz="5600" i="1" dirty="0" err="1" smtClean="0"/>
              <a:t>aspirated</a:t>
            </a:r>
            <a:endParaRPr lang="pl-PL" sz="5600" i="1" dirty="0" smtClean="0"/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①	</a:t>
            </a:r>
            <a:r>
              <a:rPr lang="pl-PL" sz="8000" b="1" dirty="0" err="1" smtClean="0">
                <a:solidFill>
                  <a:schemeClr val="tx2"/>
                </a:solidFill>
              </a:rPr>
              <a:t>Vowel</a:t>
            </a:r>
            <a:r>
              <a:rPr lang="pl-PL" sz="8000" b="1" dirty="0" smtClean="0">
                <a:solidFill>
                  <a:schemeClr val="tx2"/>
                </a:solidFill>
              </a:rPr>
              <a:t> </a:t>
            </a:r>
            <a:r>
              <a:rPr lang="pl-PL" sz="8000" b="1" dirty="0" err="1" smtClean="0">
                <a:solidFill>
                  <a:schemeClr val="tx2"/>
                </a:solidFill>
              </a:rPr>
              <a:t>duration</a:t>
            </a:r>
            <a:endParaRPr lang="pl-PL" sz="8000" b="1" dirty="0" smtClean="0">
              <a:solidFill>
                <a:schemeClr val="tx2"/>
              </a:solidFill>
            </a:endParaRPr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②	</a:t>
            </a:r>
            <a:r>
              <a:rPr lang="pl-PL" sz="8000" b="1" dirty="0" err="1" smtClean="0">
                <a:solidFill>
                  <a:schemeClr val="tx2"/>
                </a:solidFill>
              </a:rPr>
              <a:t>Closure</a:t>
            </a:r>
            <a:r>
              <a:rPr lang="pl-PL" sz="8000" b="1" dirty="0" smtClean="0">
                <a:solidFill>
                  <a:schemeClr val="tx2"/>
                </a:solidFill>
              </a:rPr>
              <a:t> </a:t>
            </a:r>
            <a:r>
              <a:rPr lang="pl-PL" sz="8000" b="1" dirty="0" err="1" smtClean="0">
                <a:solidFill>
                  <a:schemeClr val="tx2"/>
                </a:solidFill>
              </a:rPr>
              <a:t>duration</a:t>
            </a:r>
            <a:endParaRPr lang="pl-PL" sz="8000" b="1" dirty="0" smtClean="0">
              <a:solidFill>
                <a:schemeClr val="tx2"/>
              </a:solidFill>
            </a:endParaRPr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③	</a:t>
            </a:r>
            <a:r>
              <a:rPr lang="pl-PL" sz="8000" b="1" dirty="0" err="1" smtClean="0">
                <a:solidFill>
                  <a:schemeClr val="tx2"/>
                </a:solidFill>
              </a:rPr>
              <a:t>Burst</a:t>
            </a:r>
            <a:r>
              <a:rPr lang="pl-PL" sz="8000" b="1" dirty="0" smtClean="0">
                <a:solidFill>
                  <a:schemeClr val="tx2"/>
                </a:solidFill>
              </a:rPr>
              <a:t> and </a:t>
            </a:r>
            <a:r>
              <a:rPr lang="pl-PL" sz="8000" b="1" dirty="0" err="1" smtClean="0">
                <a:solidFill>
                  <a:schemeClr val="tx2"/>
                </a:solidFill>
              </a:rPr>
              <a:t>its</a:t>
            </a:r>
            <a:r>
              <a:rPr lang="pl-PL" sz="8000" b="1" dirty="0" smtClean="0">
                <a:solidFill>
                  <a:schemeClr val="tx2"/>
                </a:solidFill>
              </a:rPr>
              <a:t> </a:t>
            </a:r>
            <a:r>
              <a:rPr lang="pl-PL" sz="8000" b="1" dirty="0" err="1" smtClean="0">
                <a:solidFill>
                  <a:schemeClr val="tx2"/>
                </a:solidFill>
              </a:rPr>
              <a:t>intensity</a:t>
            </a:r>
            <a:endParaRPr lang="pl-PL" sz="8000" b="1" dirty="0" smtClean="0">
              <a:solidFill>
                <a:schemeClr val="tx2"/>
              </a:solidFill>
            </a:endParaRPr>
          </a:p>
          <a:p>
            <a:pPr marL="0" indent="0" defTabSz="18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9600" dirty="0" smtClean="0"/>
              <a:t>④	</a:t>
            </a:r>
            <a:r>
              <a:rPr lang="pl-PL" sz="8000" b="1" dirty="0" smtClean="0">
                <a:solidFill>
                  <a:schemeClr val="tx2"/>
                </a:solidFill>
              </a:rPr>
              <a:t>VOT (</a:t>
            </a:r>
            <a:r>
              <a:rPr lang="pl-PL" sz="8000" b="1" dirty="0" err="1" smtClean="0">
                <a:solidFill>
                  <a:schemeClr val="tx2"/>
                </a:solidFill>
              </a:rPr>
              <a:t>voicing</a:t>
            </a:r>
            <a:r>
              <a:rPr lang="pl-PL" sz="8000" b="1" dirty="0" smtClean="0">
                <a:solidFill>
                  <a:schemeClr val="tx2"/>
                </a:solidFill>
              </a:rPr>
              <a:t> / </a:t>
            </a:r>
            <a:r>
              <a:rPr lang="pl-PL" sz="8000" b="1" dirty="0" err="1" smtClean="0">
                <a:solidFill>
                  <a:schemeClr val="tx2"/>
                </a:solidFill>
              </a:rPr>
              <a:t>aspiration</a:t>
            </a:r>
            <a:r>
              <a:rPr lang="pl-PL" sz="8000" b="1" dirty="0" smtClean="0">
                <a:solidFill>
                  <a:schemeClr val="tx2"/>
                </a:solidFill>
              </a:rPr>
              <a:t>)</a:t>
            </a:r>
            <a:endParaRPr lang="pl-PL" sz="8000" b="1" dirty="0">
              <a:solidFill>
                <a:schemeClr val="tx2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i="1" dirty="0" smtClean="0"/>
              <a:t>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7200" i="1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7200" dirty="0" smtClean="0"/>
              <a:t>				</a:t>
            </a:r>
            <a:r>
              <a:rPr lang="pl-PL" sz="3600" dirty="0" smtClean="0"/>
              <a:t>												</a:t>
            </a:r>
            <a:endParaRPr lang="pl-PL" sz="3600" baseline="30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25</a:t>
            </a:fld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1403648" y="1196753"/>
            <a:ext cx="5832648" cy="1944216"/>
            <a:chOff x="1403648" y="2060848"/>
            <a:chExt cx="5832648" cy="1732091"/>
          </a:xfrm>
        </p:grpSpPr>
        <p:cxnSp>
          <p:nvCxnSpPr>
            <p:cNvPr id="6" name="Łącznik prosty ze strzałką 5"/>
            <p:cNvCxnSpPr/>
            <p:nvPr/>
          </p:nvCxnSpPr>
          <p:spPr>
            <a:xfrm>
              <a:off x="1403648" y="3789040"/>
              <a:ext cx="5832648" cy="3899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4716016" y="2060848"/>
              <a:ext cx="0" cy="1732091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2771800" y="2060848"/>
              <a:ext cx="0" cy="1692188"/>
            </a:xfrm>
            <a:prstGeom prst="line">
              <a:avLst/>
            </a:prstGeom>
            <a:ln w="508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ole tekstowe 12"/>
          <p:cNvSpPr txBox="1"/>
          <p:nvPr/>
        </p:nvSpPr>
        <p:spPr>
          <a:xfrm>
            <a:off x="3275856" y="2627620"/>
            <a:ext cx="12961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dirty="0" smtClean="0"/>
              <a:t>VOT </a:t>
            </a:r>
            <a:r>
              <a:rPr lang="pl-PL" dirty="0" err="1" smtClean="0"/>
              <a:t>lead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644008" y="2249189"/>
            <a:ext cx="43204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860032" y="1817141"/>
            <a:ext cx="12961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dirty="0" smtClean="0"/>
              <a:t>VOT lag</a:t>
            </a:r>
            <a:endParaRPr lang="pl-PL" dirty="0"/>
          </a:p>
        </p:txBody>
      </p:sp>
      <p:sp>
        <p:nvSpPr>
          <p:cNvPr id="5" name="Dowolny kształt 4"/>
          <p:cNvSpPr/>
          <p:nvPr/>
        </p:nvSpPr>
        <p:spPr>
          <a:xfrm>
            <a:off x="4820575" y="1589103"/>
            <a:ext cx="2707689" cy="1642369"/>
          </a:xfrm>
          <a:custGeom>
            <a:avLst/>
            <a:gdLst>
              <a:gd name="connsiteX0" fmla="*/ 0 w 2707689"/>
              <a:gd name="connsiteY0" fmla="*/ 0 h 1642369"/>
              <a:gd name="connsiteX1" fmla="*/ 0 w 2707689"/>
              <a:gd name="connsiteY1" fmla="*/ 1642369 h 1642369"/>
              <a:gd name="connsiteX2" fmla="*/ 2707689 w 2707689"/>
              <a:gd name="connsiteY2" fmla="*/ 1642369 h 1642369"/>
              <a:gd name="connsiteX3" fmla="*/ 2698811 w 2707689"/>
              <a:gd name="connsiteY3" fmla="*/ 44388 h 1642369"/>
              <a:gd name="connsiteX4" fmla="*/ 0 w 2707689"/>
              <a:gd name="connsiteY4" fmla="*/ 0 h 164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7689" h="1642369">
                <a:moveTo>
                  <a:pt x="0" y="0"/>
                </a:moveTo>
                <a:lnTo>
                  <a:pt x="0" y="1642369"/>
                </a:lnTo>
                <a:lnTo>
                  <a:pt x="2707689" y="1642369"/>
                </a:lnTo>
                <a:cubicBezTo>
                  <a:pt x="2704730" y="1109709"/>
                  <a:pt x="2701770" y="577048"/>
                  <a:pt x="2698811" y="443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220072" y="177281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#</a:t>
            </a:r>
            <a:endParaRPr lang="pl-PL" sz="3200" dirty="0"/>
          </a:p>
        </p:txBody>
      </p:sp>
      <p:sp>
        <p:nvSpPr>
          <p:cNvPr id="12" name="Dowolny kształt 11"/>
          <p:cNvSpPr/>
          <p:nvPr/>
        </p:nvSpPr>
        <p:spPr>
          <a:xfrm>
            <a:off x="4057095" y="745724"/>
            <a:ext cx="1136342" cy="2512381"/>
          </a:xfrm>
          <a:custGeom>
            <a:avLst/>
            <a:gdLst>
              <a:gd name="connsiteX0" fmla="*/ 0 w 1136342"/>
              <a:gd name="connsiteY0" fmla="*/ 0 h 2512381"/>
              <a:gd name="connsiteX1" fmla="*/ 0 w 1136342"/>
              <a:gd name="connsiteY1" fmla="*/ 1784412 h 2512381"/>
              <a:gd name="connsiteX2" fmla="*/ 550416 w 1136342"/>
              <a:gd name="connsiteY2" fmla="*/ 1784412 h 2512381"/>
              <a:gd name="connsiteX3" fmla="*/ 559293 w 1136342"/>
              <a:gd name="connsiteY3" fmla="*/ 2512381 h 2512381"/>
              <a:gd name="connsiteX4" fmla="*/ 1136342 w 1136342"/>
              <a:gd name="connsiteY4" fmla="*/ 2512381 h 2512381"/>
              <a:gd name="connsiteX5" fmla="*/ 1127464 w 1136342"/>
              <a:gd name="connsiteY5" fmla="*/ 17756 h 2512381"/>
              <a:gd name="connsiteX6" fmla="*/ 0 w 1136342"/>
              <a:gd name="connsiteY6" fmla="*/ 0 h 25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342" h="2512381">
                <a:moveTo>
                  <a:pt x="0" y="0"/>
                </a:moveTo>
                <a:lnTo>
                  <a:pt x="0" y="1784412"/>
                </a:lnTo>
                <a:lnTo>
                  <a:pt x="550416" y="1784412"/>
                </a:lnTo>
                <a:lnTo>
                  <a:pt x="559293" y="2512381"/>
                </a:lnTo>
                <a:lnTo>
                  <a:pt x="1136342" y="2512381"/>
                </a:lnTo>
                <a:cubicBezTo>
                  <a:pt x="1133383" y="1680839"/>
                  <a:pt x="1130423" y="849298"/>
                  <a:pt x="1127464" y="177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/>
        </p:nvSpPr>
        <p:spPr>
          <a:xfrm>
            <a:off x="3559946" y="1367161"/>
            <a:ext cx="470516" cy="523783"/>
          </a:xfrm>
          <a:custGeom>
            <a:avLst/>
            <a:gdLst>
              <a:gd name="connsiteX0" fmla="*/ 0 w 470516"/>
              <a:gd name="connsiteY0" fmla="*/ 8878 h 523783"/>
              <a:gd name="connsiteX1" fmla="*/ 0 w 470516"/>
              <a:gd name="connsiteY1" fmla="*/ 523783 h 523783"/>
              <a:gd name="connsiteX2" fmla="*/ 470516 w 470516"/>
              <a:gd name="connsiteY2" fmla="*/ 514905 h 523783"/>
              <a:gd name="connsiteX3" fmla="*/ 470516 w 470516"/>
              <a:gd name="connsiteY3" fmla="*/ 0 h 523783"/>
              <a:gd name="connsiteX4" fmla="*/ 0 w 470516"/>
              <a:gd name="connsiteY4" fmla="*/ 8878 h 52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16" h="523783">
                <a:moveTo>
                  <a:pt x="0" y="8878"/>
                </a:moveTo>
                <a:lnTo>
                  <a:pt x="0" y="523783"/>
                </a:lnTo>
                <a:lnTo>
                  <a:pt x="470516" y="514905"/>
                </a:lnTo>
                <a:lnTo>
                  <a:pt x="470516" y="0"/>
                </a:lnTo>
                <a:lnTo>
                  <a:pt x="0" y="88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8"/>
          <p:cNvSpPr/>
          <p:nvPr/>
        </p:nvSpPr>
        <p:spPr>
          <a:xfrm>
            <a:off x="2814221" y="2503503"/>
            <a:ext cx="1846556" cy="719091"/>
          </a:xfrm>
          <a:custGeom>
            <a:avLst/>
            <a:gdLst>
              <a:gd name="connsiteX0" fmla="*/ 8878 w 1846556"/>
              <a:gd name="connsiteY0" fmla="*/ 0 h 719091"/>
              <a:gd name="connsiteX1" fmla="*/ 0 w 1846556"/>
              <a:gd name="connsiteY1" fmla="*/ 719091 h 719091"/>
              <a:gd name="connsiteX2" fmla="*/ 1837678 w 1846556"/>
              <a:gd name="connsiteY2" fmla="*/ 719091 h 719091"/>
              <a:gd name="connsiteX3" fmla="*/ 1846556 w 1846556"/>
              <a:gd name="connsiteY3" fmla="*/ 35511 h 719091"/>
              <a:gd name="connsiteX4" fmla="*/ 8878 w 1846556"/>
              <a:gd name="connsiteY4" fmla="*/ 0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556" h="719091">
                <a:moveTo>
                  <a:pt x="8878" y="0"/>
                </a:moveTo>
                <a:lnTo>
                  <a:pt x="0" y="719091"/>
                </a:lnTo>
                <a:lnTo>
                  <a:pt x="1837678" y="719091"/>
                </a:lnTo>
                <a:lnTo>
                  <a:pt x="1846556" y="35511"/>
                </a:lnTo>
                <a:lnTo>
                  <a:pt x="887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1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 animBg="1"/>
      <p:bldP spid="16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Manner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>
                <a:solidFill>
                  <a:srgbClr val="FF0000"/>
                </a:solidFill>
              </a:rPr>
              <a:t>Vowels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formants</a:t>
            </a:r>
            <a:r>
              <a:rPr lang="pl-PL" dirty="0" smtClean="0"/>
              <a:t> of </a:t>
            </a:r>
            <a:r>
              <a:rPr lang="pl-PL" dirty="0" err="1" smtClean="0"/>
              <a:t>periodic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err="1" smtClean="0">
                <a:solidFill>
                  <a:srgbClr val="FF0000"/>
                </a:solidFill>
              </a:rPr>
              <a:t>Plosives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silence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36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 </a:t>
            </a:r>
            <a:r>
              <a:rPr lang="pl-PL" i="1" dirty="0"/>
              <a:t>k</a:t>
            </a:r>
            <a:r>
              <a:rPr lang="pl-PL" i="1" dirty="0" smtClean="0"/>
              <a:t>rza</a:t>
            </a:r>
            <a:r>
              <a:rPr lang="pl-PL" i="1" dirty="0" smtClean="0">
                <a:solidFill>
                  <a:srgbClr val="FF0000"/>
                </a:solidFill>
              </a:rPr>
              <a:t>k r</a:t>
            </a:r>
            <a:r>
              <a:rPr lang="pl-PL" i="1" dirty="0" smtClean="0"/>
              <a:t>óży </a:t>
            </a:r>
            <a:r>
              <a:rPr lang="pl-PL" dirty="0" smtClean="0"/>
              <a:t>(10) 	</a:t>
            </a:r>
            <a:r>
              <a:rPr lang="pl-PL" dirty="0" smtClean="0">
                <a:solidFill>
                  <a:srgbClr val="FF0000"/>
                </a:solidFill>
              </a:rPr>
              <a:t>/</a:t>
            </a:r>
            <a:r>
              <a:rPr lang="pl-PL" dirty="0" err="1" smtClean="0">
                <a:solidFill>
                  <a:srgbClr val="FF0000"/>
                </a:solidFill>
              </a:rPr>
              <a:t>k#r</a:t>
            </a:r>
            <a:r>
              <a:rPr lang="pl-PL" dirty="0" smtClean="0">
                <a:solidFill>
                  <a:srgbClr val="FF0000"/>
                </a:solidFill>
              </a:rPr>
              <a:t>/ &gt; [kr]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27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Approximants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have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formants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28</a:t>
            </a:fld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560012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9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s</a:t>
            </a:r>
            <a:r>
              <a:rPr lang="pl-PL" b="1" dirty="0" smtClean="0">
                <a:solidFill>
                  <a:srgbClr val="FF0000"/>
                </a:solidFill>
              </a:rPr>
              <a:t>ali, szali, siali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29</a:t>
            </a:fld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5200"/>
            <a:ext cx="7538662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1835696" y="2348880"/>
            <a:ext cx="72008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995936" y="3429000"/>
            <a:ext cx="72008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6084168" y="3116059"/>
            <a:ext cx="72008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Vowels</a:t>
            </a:r>
            <a:r>
              <a:rPr lang="pl-PL" dirty="0" smtClean="0"/>
              <a:t> - </a:t>
            </a:r>
            <a:r>
              <a:rPr lang="pl-PL" dirty="0" err="1" smtClean="0"/>
              <a:t>Articulatory</a:t>
            </a:r>
            <a:r>
              <a:rPr lang="pl-PL" dirty="0" smtClean="0"/>
              <a:t> </a:t>
            </a:r>
            <a:r>
              <a:rPr lang="pl-PL" dirty="0" err="1" smtClean="0"/>
              <a:t>parameters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defTabSz="180000">
              <a:buNone/>
            </a:pPr>
            <a:r>
              <a:rPr lang="pl-PL" dirty="0" smtClean="0"/>
              <a:t>									</a:t>
            </a:r>
            <a:r>
              <a:rPr lang="pl-PL" b="1" dirty="0" smtClean="0">
                <a:solidFill>
                  <a:srgbClr val="FF0000"/>
                </a:solidFill>
              </a:rPr>
              <a:t>front					central							</a:t>
            </a:r>
            <a:r>
              <a:rPr lang="pl-PL" b="1" dirty="0" err="1" smtClean="0">
                <a:solidFill>
                  <a:srgbClr val="FF0000"/>
                </a:solidFill>
              </a:rPr>
              <a:t>back</a:t>
            </a:r>
            <a:endParaRPr lang="pl-P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High</a:t>
            </a:r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b="1" dirty="0" err="1" smtClean="0">
                <a:solidFill>
                  <a:srgbClr val="FF0000"/>
                </a:solidFill>
              </a:rPr>
              <a:t>Mid</a:t>
            </a:r>
            <a:endParaRPr lang="pl-PL" b="1" dirty="0" smtClean="0">
              <a:solidFill>
                <a:srgbClr val="FF0000"/>
              </a:solidFill>
            </a:endParaRPr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b="1" dirty="0" err="1" smtClean="0">
                <a:solidFill>
                  <a:srgbClr val="FF0000"/>
                </a:solidFill>
              </a:rPr>
              <a:t>Low</a:t>
            </a:r>
            <a:endParaRPr lang="pl-PL" b="1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2024109" y="2157274"/>
            <a:ext cx="4980373" cy="3861786"/>
          </a:xfrm>
          <a:custGeom>
            <a:avLst/>
            <a:gdLst>
              <a:gd name="connsiteX0" fmla="*/ 0 w 4980373"/>
              <a:gd name="connsiteY0" fmla="*/ 0 h 3861786"/>
              <a:gd name="connsiteX1" fmla="*/ 4980373 w 4980373"/>
              <a:gd name="connsiteY1" fmla="*/ 17755 h 3861786"/>
              <a:gd name="connsiteX2" fmla="*/ 3480046 w 4980373"/>
              <a:gd name="connsiteY2" fmla="*/ 3861786 h 3861786"/>
              <a:gd name="connsiteX3" fmla="*/ 1074198 w 4980373"/>
              <a:gd name="connsiteY3" fmla="*/ 3817398 h 3861786"/>
              <a:gd name="connsiteX4" fmla="*/ 0 w 4980373"/>
              <a:gd name="connsiteY4" fmla="*/ 0 h 386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0373" h="3861786">
                <a:moveTo>
                  <a:pt x="0" y="0"/>
                </a:moveTo>
                <a:lnTo>
                  <a:pt x="4980373" y="17755"/>
                </a:lnTo>
                <a:lnTo>
                  <a:pt x="3480046" y="3861786"/>
                </a:lnTo>
                <a:lnTo>
                  <a:pt x="1074198" y="3817398"/>
                </a:lnTo>
                <a:lnTo>
                  <a:pt x="0" y="0"/>
                </a:lnTo>
                <a:close/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267744" y="23488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i: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627784" y="37175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995936" y="4293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ɜ: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2627784" y="27183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ɪ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995711" y="526459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æ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5076056" y="537321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ɑ: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436096" y="49318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ɒ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5724128" y="272150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ʊ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6228184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u: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676423" y="379291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ɔ: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3975703" y="5003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ʌ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4003816" y="350491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49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Fonetyka jest w </a:t>
            </a:r>
            <a:r>
              <a:rPr lang="pl-PL" b="1" dirty="0" err="1" smtClean="0">
                <a:solidFill>
                  <a:srgbClr val="FF0000"/>
                </a:solidFill>
              </a:rPr>
              <a:t>deche</a:t>
            </a:r>
            <a:r>
              <a:rPr lang="pl-PL" b="1" dirty="0" smtClean="0">
                <a:solidFill>
                  <a:srgbClr val="FF0000"/>
                </a:solidFill>
              </a:rPr>
              <a:t> 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30</a:t>
            </a:fld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4" y="1556792"/>
            <a:ext cx="8109133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5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Place </a:t>
            </a:r>
            <a:r>
              <a:rPr lang="pl-PL" b="1" dirty="0" err="1" smtClean="0">
                <a:solidFill>
                  <a:srgbClr val="FF0000"/>
                </a:solidFill>
              </a:rPr>
              <a:t>cues</a:t>
            </a:r>
            <a:r>
              <a:rPr lang="pl-PL" b="1" dirty="0" smtClean="0">
                <a:solidFill>
                  <a:srgbClr val="FF0000"/>
                </a:solidFill>
              </a:rPr>
              <a:t> in </a:t>
            </a:r>
            <a:r>
              <a:rPr lang="pl-PL" b="1" dirty="0" err="1" smtClean="0">
                <a:solidFill>
                  <a:srgbClr val="FF0000"/>
                </a:solidFill>
              </a:rPr>
              <a:t>acoustic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signal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31</a:t>
            </a:fld>
            <a:endParaRPr lang="pl-P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54" y="1556791"/>
            <a:ext cx="6875614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Place of </a:t>
            </a:r>
            <a:r>
              <a:rPr lang="pl-PL" b="1" dirty="0" err="1" smtClean="0">
                <a:solidFill>
                  <a:srgbClr val="FF0000"/>
                </a:solidFill>
              </a:rPr>
              <a:t>articulation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32</a:t>
            </a:fld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109133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Quiz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33</a:t>
            </a:fld>
            <a:endParaRPr lang="pl-PL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51817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800" b="1" dirty="0" err="1" smtClean="0">
                <a:solidFill>
                  <a:srgbClr val="0070C0"/>
                </a:solidFill>
              </a:rPr>
              <a:t>Thank</a:t>
            </a:r>
            <a:r>
              <a:rPr lang="pl-PL" sz="8800" b="1" dirty="0" smtClean="0">
                <a:solidFill>
                  <a:srgbClr val="0070C0"/>
                </a:solidFill>
              </a:rPr>
              <a:t> </a:t>
            </a:r>
            <a:r>
              <a:rPr lang="pl-PL" sz="8800" b="1" dirty="0" err="1" smtClean="0">
                <a:solidFill>
                  <a:srgbClr val="0070C0"/>
                </a:solidFill>
              </a:rPr>
              <a:t>you</a:t>
            </a:r>
            <a:r>
              <a:rPr lang="pl-PL" sz="8800" b="1" dirty="0" smtClean="0">
                <a:solidFill>
                  <a:srgbClr val="0070C0"/>
                </a:solidFill>
              </a:rPr>
              <a:t>!</a:t>
            </a:r>
            <a:endParaRPr lang="pl-PL" sz="8800" b="1" dirty="0">
              <a:solidFill>
                <a:srgbClr val="0070C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9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Consonants</a:t>
            </a:r>
            <a:r>
              <a:rPr lang="pl-PL" dirty="0" smtClean="0"/>
              <a:t> – </a:t>
            </a:r>
            <a:r>
              <a:rPr lang="pl-PL" dirty="0" err="1" smtClean="0"/>
              <a:t>articulatory</a:t>
            </a:r>
            <a:r>
              <a:rPr lang="pl-PL" dirty="0" smtClean="0"/>
              <a:t> </a:t>
            </a:r>
            <a:r>
              <a:rPr lang="pl-PL" dirty="0" err="1" smtClean="0"/>
              <a:t>parameters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Voicing</a:t>
            </a:r>
            <a:r>
              <a:rPr lang="pl-PL" dirty="0" smtClean="0"/>
              <a:t>: (</a:t>
            </a:r>
            <a:r>
              <a:rPr lang="pl-PL" dirty="0" err="1" smtClean="0"/>
              <a:t>voiced</a:t>
            </a:r>
            <a:r>
              <a:rPr lang="pl-PL" dirty="0" smtClean="0"/>
              <a:t>, </a:t>
            </a:r>
            <a:r>
              <a:rPr lang="pl-PL" dirty="0" err="1" smtClean="0"/>
              <a:t>voiceless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r>
              <a:rPr lang="pl-PL" dirty="0"/>
              <a:t>	</a:t>
            </a:r>
            <a:endParaRPr lang="pl-PL" dirty="0" smtClean="0"/>
          </a:p>
          <a:p>
            <a:r>
              <a:rPr lang="pl-PL" dirty="0" err="1" smtClean="0">
                <a:solidFill>
                  <a:srgbClr val="FF0000"/>
                </a:solidFill>
              </a:rPr>
              <a:t>Manner</a:t>
            </a:r>
            <a:r>
              <a:rPr lang="pl-PL" dirty="0" smtClean="0"/>
              <a:t>: (</a:t>
            </a:r>
            <a:r>
              <a:rPr lang="pl-PL" dirty="0" err="1" smtClean="0"/>
              <a:t>plosive</a:t>
            </a:r>
            <a:r>
              <a:rPr lang="pl-PL" dirty="0" smtClean="0"/>
              <a:t>, </a:t>
            </a:r>
            <a:r>
              <a:rPr lang="pl-PL" dirty="0" err="1" smtClean="0"/>
              <a:t>fricative</a:t>
            </a:r>
            <a:r>
              <a:rPr lang="pl-PL" dirty="0" smtClean="0"/>
              <a:t>, </a:t>
            </a:r>
            <a:r>
              <a:rPr lang="pl-PL" dirty="0" err="1" smtClean="0"/>
              <a:t>liquid</a:t>
            </a:r>
            <a:r>
              <a:rPr lang="pl-PL" dirty="0" smtClean="0"/>
              <a:t>, </a:t>
            </a:r>
            <a:r>
              <a:rPr lang="pl-PL" dirty="0" err="1" smtClean="0"/>
              <a:t>glide</a:t>
            </a:r>
            <a:r>
              <a:rPr lang="pl-PL" dirty="0" smtClean="0"/>
              <a:t>, etc.)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Place</a:t>
            </a:r>
            <a:r>
              <a:rPr lang="pl-PL" dirty="0" smtClean="0"/>
              <a:t>: (</a:t>
            </a:r>
            <a:r>
              <a:rPr lang="pl-PL" dirty="0" err="1" smtClean="0"/>
              <a:t>labial</a:t>
            </a:r>
            <a:r>
              <a:rPr lang="pl-PL" dirty="0" smtClean="0"/>
              <a:t>, </a:t>
            </a:r>
            <a:r>
              <a:rPr lang="pl-PL" dirty="0" err="1" smtClean="0"/>
              <a:t>alveolar</a:t>
            </a:r>
            <a:r>
              <a:rPr lang="pl-PL" dirty="0" smtClean="0"/>
              <a:t>, </a:t>
            </a:r>
            <a:r>
              <a:rPr lang="pl-PL" dirty="0" err="1" smtClean="0"/>
              <a:t>palatal</a:t>
            </a:r>
            <a:r>
              <a:rPr lang="pl-PL" dirty="0" smtClean="0"/>
              <a:t>, </a:t>
            </a:r>
            <a:r>
              <a:rPr lang="pl-PL" dirty="0" err="1" smtClean="0"/>
              <a:t>velar</a:t>
            </a:r>
            <a:r>
              <a:rPr lang="pl-PL" dirty="0" smtClean="0"/>
              <a:t>, etc.)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Basic </a:t>
            </a:r>
            <a:r>
              <a:rPr lang="pl-PL" b="1" dirty="0" err="1">
                <a:solidFill>
                  <a:srgbClr val="FF0000"/>
                </a:solidFill>
              </a:rPr>
              <a:t>acoustics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6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Vowels</a:t>
            </a:r>
            <a:r>
              <a:rPr lang="pl-PL" b="1" dirty="0" smtClean="0">
                <a:solidFill>
                  <a:srgbClr val="FF0000"/>
                </a:solidFill>
              </a:rPr>
              <a:t>: </a:t>
            </a:r>
            <a:r>
              <a:rPr lang="pl-PL" b="1" dirty="0" err="1" smtClean="0">
                <a:solidFill>
                  <a:srgbClr val="FF0000"/>
                </a:solidFill>
              </a:rPr>
              <a:t>periodic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sounds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r>
              <a:rPr lang="pl-PL" b="1" dirty="0" err="1" smtClean="0">
                <a:solidFill>
                  <a:srgbClr val="0070C0"/>
                </a:solidFill>
              </a:rPr>
              <a:t>Amplitude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/>
              <a:t>(</a:t>
            </a:r>
            <a:r>
              <a:rPr lang="pl-PL" dirty="0" err="1" smtClean="0"/>
              <a:t>dB</a:t>
            </a:r>
            <a:r>
              <a:rPr lang="pl-PL" dirty="0" smtClean="0"/>
              <a:t>)</a:t>
            </a:r>
          </a:p>
          <a:p>
            <a:r>
              <a:rPr lang="pl-PL" b="1" dirty="0" err="1" smtClean="0">
                <a:solidFill>
                  <a:srgbClr val="0070C0"/>
                </a:solidFill>
              </a:rPr>
              <a:t>Frequency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/>
              <a:t>(</a:t>
            </a:r>
            <a:r>
              <a:rPr lang="pl-PL" dirty="0" err="1" smtClean="0"/>
              <a:t>Hz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r>
              <a:rPr lang="pl-PL" b="1" dirty="0" err="1" smtClean="0">
                <a:solidFill>
                  <a:srgbClr val="FF0000"/>
                </a:solidFill>
              </a:rPr>
              <a:t>dB</a:t>
            </a:r>
            <a:r>
              <a:rPr lang="pl-PL" dirty="0" smtClean="0"/>
              <a:t> = </a:t>
            </a:r>
            <a:r>
              <a:rPr lang="pl-PL" dirty="0" err="1" smtClean="0"/>
              <a:t>amount</a:t>
            </a:r>
            <a:r>
              <a:rPr lang="pl-PL" dirty="0" smtClean="0"/>
              <a:t> of </a:t>
            </a:r>
            <a:r>
              <a:rPr lang="pl-PL" dirty="0" err="1" smtClean="0"/>
              <a:t>displacement</a:t>
            </a:r>
            <a:r>
              <a:rPr lang="pl-PL" dirty="0" smtClean="0"/>
              <a:t> from </a:t>
            </a:r>
            <a:r>
              <a:rPr lang="pl-PL" dirty="0" err="1" smtClean="0"/>
              <a:t>rest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1Hz</a:t>
            </a:r>
            <a:r>
              <a:rPr lang="pl-PL" dirty="0" smtClean="0"/>
              <a:t> = 1 </a:t>
            </a:r>
            <a:r>
              <a:rPr lang="pl-PL" dirty="0" err="1" smtClean="0"/>
              <a:t>cycle</a:t>
            </a:r>
            <a:r>
              <a:rPr lang="pl-PL" dirty="0" smtClean="0"/>
              <a:t> per </a:t>
            </a:r>
            <a:r>
              <a:rPr lang="pl-PL" dirty="0" err="1" smtClean="0"/>
              <a:t>second</a:t>
            </a:r>
            <a:r>
              <a:rPr lang="pl-PL" dirty="0" smtClean="0"/>
              <a:t> (</a:t>
            </a:r>
            <a:r>
              <a:rPr lang="pl-PL" dirty="0" err="1" smtClean="0"/>
              <a:t>cps</a:t>
            </a:r>
            <a:r>
              <a:rPr lang="pl-PL" dirty="0"/>
              <a:t>)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F0</a:t>
            </a:r>
            <a:r>
              <a:rPr lang="pl-PL" dirty="0" smtClean="0"/>
              <a:t> </a:t>
            </a:r>
            <a:r>
              <a:rPr lang="pl-PL" dirty="0"/>
              <a:t>(</a:t>
            </a:r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frequency</a:t>
            </a:r>
            <a:r>
              <a:rPr lang="pl-PL" dirty="0"/>
              <a:t> = 1st </a:t>
            </a:r>
            <a:r>
              <a:rPr lang="pl-PL" dirty="0" err="1"/>
              <a:t>harmonic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6</a:t>
            </a:fld>
            <a:endParaRPr lang="pl-PL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51520" y="3168837"/>
            <a:ext cx="864096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olny kształt 8"/>
          <p:cNvSpPr/>
          <p:nvPr/>
        </p:nvSpPr>
        <p:spPr>
          <a:xfrm>
            <a:off x="239697" y="2420888"/>
            <a:ext cx="8664606" cy="736851"/>
          </a:xfrm>
          <a:custGeom>
            <a:avLst/>
            <a:gdLst>
              <a:gd name="connsiteX0" fmla="*/ 0 w 8664606"/>
              <a:gd name="connsiteY0" fmla="*/ 736851 h 736851"/>
              <a:gd name="connsiteX1" fmla="*/ 4323425 w 8664606"/>
              <a:gd name="connsiteY1" fmla="*/ 4 h 736851"/>
              <a:gd name="connsiteX2" fmla="*/ 8664606 w 8664606"/>
              <a:gd name="connsiteY2" fmla="*/ 727973 h 7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4606" h="736851">
                <a:moveTo>
                  <a:pt x="0" y="736851"/>
                </a:moveTo>
                <a:cubicBezTo>
                  <a:pt x="1439662" y="369167"/>
                  <a:pt x="2879324" y="1484"/>
                  <a:pt x="4323425" y="4"/>
                </a:cubicBezTo>
                <a:cubicBezTo>
                  <a:pt x="5767526" y="-1476"/>
                  <a:pt x="7216066" y="363248"/>
                  <a:pt x="8664606" y="727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4427984" y="2520765"/>
            <a:ext cx="0" cy="576064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4572000" y="2520765"/>
            <a:ext cx="0" cy="592832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4427984" y="3221363"/>
            <a:ext cx="0" cy="576064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4572000" y="3212979"/>
            <a:ext cx="0" cy="592832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olny kształt 16"/>
          <p:cNvSpPr/>
          <p:nvPr/>
        </p:nvSpPr>
        <p:spPr>
          <a:xfrm flipV="1">
            <a:off x="227874" y="3157739"/>
            <a:ext cx="8664606" cy="636974"/>
          </a:xfrm>
          <a:custGeom>
            <a:avLst/>
            <a:gdLst>
              <a:gd name="connsiteX0" fmla="*/ 0 w 8664606"/>
              <a:gd name="connsiteY0" fmla="*/ 736851 h 736851"/>
              <a:gd name="connsiteX1" fmla="*/ 4323425 w 8664606"/>
              <a:gd name="connsiteY1" fmla="*/ 4 h 736851"/>
              <a:gd name="connsiteX2" fmla="*/ 8664606 w 8664606"/>
              <a:gd name="connsiteY2" fmla="*/ 727973 h 7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4606" h="736851">
                <a:moveTo>
                  <a:pt x="0" y="736851"/>
                </a:moveTo>
                <a:cubicBezTo>
                  <a:pt x="1439662" y="369167"/>
                  <a:pt x="2879324" y="1484"/>
                  <a:pt x="4323425" y="4"/>
                </a:cubicBezTo>
                <a:cubicBezTo>
                  <a:pt x="5767526" y="-1476"/>
                  <a:pt x="7216066" y="363248"/>
                  <a:pt x="8664606" y="727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4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Harmonics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multiples</a:t>
            </a:r>
            <a:r>
              <a:rPr lang="pl-PL" dirty="0"/>
              <a:t> of F0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6220528" cy="49680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39552" y="2206605"/>
            <a:ext cx="1440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1st 150Hz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2nd 300Hz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3rd 450Hz</a:t>
            </a:r>
          </a:p>
          <a:p>
            <a:endParaRPr lang="pl-PL" dirty="0"/>
          </a:p>
          <a:p>
            <a:r>
              <a:rPr lang="pl-PL" dirty="0" smtClean="0"/>
              <a:t>4th 600Hz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5th 750Hz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50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 spectrum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326948" cy="53640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5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schwa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10" y="1844824"/>
            <a:ext cx="6770765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483768" y="213285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F1		F2		F3</a:t>
            </a:r>
            <a:endParaRPr lang="pl-PL" sz="3200" b="1" dirty="0">
              <a:solidFill>
                <a:srgbClr val="FF0000"/>
              </a:solidFill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2339752" y="2492896"/>
            <a:ext cx="4608512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3635896" y="5517232"/>
            <a:ext cx="23762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4427984" y="1628800"/>
            <a:ext cx="252028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7792</TotalTime>
  <Words>377</Words>
  <Application>Microsoft Office PowerPoint</Application>
  <PresentationFormat>Pokaz na ekranie (4:3)</PresentationFormat>
  <Paragraphs>252</Paragraphs>
  <Slides>34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Motyw pakietu Office</vt:lpstr>
      <vt:lpstr>Baby acoustics  </vt:lpstr>
      <vt:lpstr>Speech chain</vt:lpstr>
      <vt:lpstr>Vowels - Articulatory parameters</vt:lpstr>
      <vt:lpstr>Consonants – articulatory parameters</vt:lpstr>
      <vt:lpstr>Basic acoustics</vt:lpstr>
      <vt:lpstr>Vowels: periodic sounds</vt:lpstr>
      <vt:lpstr>Harmonics are multiples of F0</vt:lpstr>
      <vt:lpstr>Power spectrum</vt:lpstr>
      <vt:lpstr>What is schwa?</vt:lpstr>
      <vt:lpstr>Vocal tract produces formants…</vt:lpstr>
      <vt:lpstr>[i:] and [a:]</vt:lpstr>
      <vt:lpstr>bead, bid, bed, bad</vt:lpstr>
      <vt:lpstr>Polish vowels</vt:lpstr>
      <vt:lpstr>Describing vowels in terms of formants</vt:lpstr>
      <vt:lpstr>Voicing in phonetics</vt:lpstr>
      <vt:lpstr>Prezentacja programu PowerPoint</vt:lpstr>
      <vt:lpstr>Articulatory gestures and voicing in obstruents</vt:lpstr>
      <vt:lpstr>CPP nagród</vt:lpstr>
      <vt:lpstr>WP krzak róży (10)  /k#r/ &gt; [kr]</vt:lpstr>
      <vt:lpstr>3 types of VOT (Voice Onset Time)</vt:lpstr>
      <vt:lpstr>Compare Polish and English VOT</vt:lpstr>
      <vt:lpstr>Prezentacja programu PowerPoint</vt:lpstr>
      <vt:lpstr>Phonetic categories and acoustic cues</vt:lpstr>
      <vt:lpstr>Phonetic categories and acoustic cues</vt:lpstr>
      <vt:lpstr>Phonetic categories and acoustic cues</vt:lpstr>
      <vt:lpstr>Manner</vt:lpstr>
      <vt:lpstr>WP krzak róży (10)  /k#r/ &gt; [kr]</vt:lpstr>
      <vt:lpstr>Approximants have formants</vt:lpstr>
      <vt:lpstr>sali, szali, siali</vt:lpstr>
      <vt:lpstr>Fonetyka jest w deche !</vt:lpstr>
      <vt:lpstr>Place cues in acoustic signal</vt:lpstr>
      <vt:lpstr>Place of articulation</vt:lpstr>
      <vt:lpstr>Quiz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Zagadki dźwięczności w j. polskim</dc:title>
  <dc:creator>asus</dc:creator>
  <cp:lastModifiedBy>pracownik</cp:lastModifiedBy>
  <cp:revision>435</cp:revision>
  <cp:lastPrinted>2017-09-11T08:30:47Z</cp:lastPrinted>
  <dcterms:created xsi:type="dcterms:W3CDTF">2013-11-16T10:36:04Z</dcterms:created>
  <dcterms:modified xsi:type="dcterms:W3CDTF">2020-02-25T20:48:54Z</dcterms:modified>
</cp:coreProperties>
</file>