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16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7" r:id="rId3"/>
    <p:sldId id="268" r:id="rId4"/>
    <p:sldId id="269" r:id="rId5"/>
    <p:sldId id="270" r:id="rId6"/>
    <p:sldId id="271" r:id="rId7"/>
    <p:sldId id="310" r:id="rId8"/>
    <p:sldId id="272" r:id="rId9"/>
    <p:sldId id="266" r:id="rId10"/>
    <p:sldId id="265" r:id="rId11"/>
    <p:sldId id="278" r:id="rId12"/>
    <p:sldId id="279" r:id="rId13"/>
    <p:sldId id="280" r:id="rId14"/>
    <p:sldId id="309" r:id="rId15"/>
    <p:sldId id="303" r:id="rId16"/>
    <p:sldId id="282" r:id="rId17"/>
    <p:sldId id="277" r:id="rId18"/>
    <p:sldId id="311" r:id="rId19"/>
    <p:sldId id="284" r:id="rId20"/>
    <p:sldId id="285" r:id="rId21"/>
    <p:sldId id="308" r:id="rId22"/>
    <p:sldId id="273" r:id="rId23"/>
    <p:sldId id="276" r:id="rId24"/>
    <p:sldId id="286" r:id="rId25"/>
    <p:sldId id="304" r:id="rId26"/>
    <p:sldId id="312" r:id="rId27"/>
    <p:sldId id="287" r:id="rId28"/>
    <p:sldId id="288" r:id="rId29"/>
    <p:sldId id="313" r:id="rId30"/>
    <p:sldId id="314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5" r:id="rId42"/>
    <p:sldId id="315" r:id="rId43"/>
    <p:sldId id="316" r:id="rId44"/>
    <p:sldId id="317" r:id="rId45"/>
    <p:sldId id="319" r:id="rId46"/>
    <p:sldId id="318" r:id="rId47"/>
  </p:sldIdLst>
  <p:sldSz cx="9144000" cy="6858000" type="screen4x3"/>
  <p:notesSz cx="6781800" cy="9926638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onsolas" panose="020B0609020204030204" pitchFamily="49" charset="0"/>
      <p:regular r:id="rId54"/>
      <p:bold r:id="rId55"/>
      <p:italic r:id="rId56"/>
      <p:boldItalic r:id="rId57"/>
    </p:embeddedFont>
    <p:embeddedFont>
      <p:font typeface="IPAKiel" pitchFamily="2" charset="2"/>
      <p:regular r:id="rId58"/>
      <p:bold r:id="rId59"/>
    </p:embeddedFont>
    <p:embeddedFont>
      <p:font typeface="Constantia" panose="02030602050306030303" pitchFamily="18" charset="0"/>
      <p:regular r:id="rId60"/>
      <p:bold r:id="rId61"/>
      <p:italic r:id="rId62"/>
      <p:boldItalic r:id="rId63"/>
    </p:embeddedFont>
    <p:embeddedFont>
      <p:font typeface="Wingdings 2" panose="05020102010507070707" pitchFamily="18" charset="2"/>
      <p:regular r:id="rId64"/>
    </p:embeddedFont>
    <p:embeddedFont>
      <p:font typeface="Times" panose="02020603050405020304" pitchFamily="18" charset="0"/>
      <p:regular r:id="rId65"/>
      <p:bold r:id="rId66"/>
      <p:italic r:id="rId67"/>
      <p:boldItalic r:id="rId6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" initials="m" lastIdx="1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612" y="-90"/>
      </p:cViewPr>
      <p:guideLst>
        <p:guide orient="horz" pos="2160"/>
        <p:guide orient="horz" pos="3127"/>
        <p:guide pos="2880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07T00:30:19.687" idx="1">
    <p:pos x="10" y="10"/>
    <p:text>laryngeal relativism is all about privative representation of laryngeal distinction and a particular view on the interaction between phonology and phonetics</p:text>
    <p:extLst>
      <p:ext uri="{C676402C-5697-4E1C-873F-D02D1690AC5C}">
        <p15:threadingInfo xmlns:p15="http://schemas.microsoft.com/office/powerpoint/2012/main" timeZoneBias="-60"/>
      </p:ext>
    </p:extLst>
  </p:cm>
  <p:cm authorId="1" dt="2016-01-07T00:38:11.088" idx="3">
    <p:pos x="146" y="146"/>
    <p:text>there are a number of biases concerning laryngeal phonology. 1) "what you see is what you get", 2) production-biased perspective, 3) both above biases make it impossible to see the difference between phonology and phonetics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07T00:55:22.446" idx="4">
    <p:pos x="10" y="10"/>
    <p:text>Lar - I am not nailing any colours to the mast - later I will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07T00:33:56.293" idx="2">
    <p:pos x="10" y="10"/>
    <p:text>it requires an elaborate computational system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07T01:07:44.508" idx="5">
    <p:pos x="10" y="10"/>
    <p:text>no what you see is what you get</p:text>
    <p:extLst>
      <p:ext uri="{C676402C-5697-4E1C-873F-D02D1690AC5C}">
        <p15:threadingInfo xmlns:p15="http://schemas.microsoft.com/office/powerpoint/2012/main" timeZoneBias="-60"/>
      </p:ext>
    </p:extLst>
  </p:cm>
  <p:cm authorId="1" dt="2016-01-07T01:07:59.936" idx="6">
    <p:pos x="146" y="146"/>
    <p:text>prediction: if there is no Delaryngealization in such a system, we predict no FOD and no RVA to a voiceless. Vide Ukrainian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07T01:10:01.180" idx="7">
    <p:pos x="10" y="10"/>
    <p:text>neutralization necesary to assume</p:text>
    <p:extLst>
      <p:ext uri="{C676402C-5697-4E1C-873F-D02D1690AC5C}">
        <p15:threadingInfo xmlns:p15="http://schemas.microsoft.com/office/powerpoint/2012/main" timeZoneBias="-60"/>
      </p:ext>
    </p:extLst>
  </p:cm>
  <p:cm authorId="1" dt="2016-01-07T01:10:30.430" idx="8">
    <p:pos x="146" y="146"/>
    <p:text>[+voi] is a phonetic label</p:text>
    <p:extLst>
      <p:ext uri="{C676402C-5697-4E1C-873F-D02D1690AC5C}">
        <p15:threadingInfo xmlns:p15="http://schemas.microsoft.com/office/powerpoint/2012/main" timeZoneBias="-60"/>
      </p:ext>
    </p:extLst>
  </p:cm>
  <p:cm authorId="1" dt="2016-01-07T01:11:23.782" idx="9">
    <p:pos x="282" y="282"/>
    <p:text>it is data like CP sandhi that force peope to assume VOI in sonorants or SonVOI (Rice)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07T01:18:42.829" idx="10">
    <p:pos x="10" y="10"/>
    <p:text>enhanced passive voicing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07T01:20:33.293" idx="11">
    <p:pos x="10" y="10"/>
    <p:text>Harris 2009 FOD as non-voicing</p:text>
    <p:extLst>
      <p:ext uri="{C676402C-5697-4E1C-873F-D02D1690AC5C}">
        <p15:threadingInfo xmlns:p15="http://schemas.microsoft.com/office/powerpoint/2012/main" timeZoneBias="-60"/>
      </p:ext>
    </p:extLst>
  </p:cm>
  <p:cm authorId="1" dt="2016-01-07T01:20:59.345" idx="12">
    <p:pos x="146" y="146"/>
    <p:text>notice that this is potentially beneficial from the point of view of incomplete neutralization - variation is possible because we are dealing with phonetic interpretation not phonology. WP is worse off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07T01:25:37.337" idx="13">
    <p:pos x="10" y="10"/>
    <p:text>the same natural class that Rice covers with Sonorant Voice can be done without this category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519DF-0809-4153-A939-F84321E5A39F}" type="datetimeFigureOut">
              <a:rPr lang="pl-PL" smtClean="0"/>
              <a:pPr/>
              <a:t>2016-01-12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C1303-4D76-4BCA-BD1C-9DD61D276D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5766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885A0-2961-40BD-B530-61C30ED59396}" type="datetimeFigureOut">
              <a:rPr lang="pl-PL" smtClean="0"/>
              <a:pPr/>
              <a:t>2016-01-12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292CA-8E25-4094-AA87-00275D2EBE9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8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692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6310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420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789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5732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2327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210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809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051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9659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251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5246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447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4613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070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13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381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4452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7518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1635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240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414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48210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491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4656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7719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53011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3508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7830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5214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41471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55336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783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547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21744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7294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6267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43194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21785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09401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363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837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9785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0077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764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88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9CB4-C571-4C31-8D05-BAED66B6045F}" type="datetime1">
              <a:rPr lang="pl-PL" smtClean="0"/>
              <a:pPr/>
              <a:t>2016-01-12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FEE6-5B9F-472F-BD26-0B2E03494E50}" type="datetime1">
              <a:rPr lang="pl-PL" smtClean="0"/>
              <a:pPr/>
              <a:t>2016-01-12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E8BB-680A-46AB-A79E-94CE76957C9B}" type="datetime1">
              <a:rPr lang="pl-PL" smtClean="0"/>
              <a:pPr/>
              <a:t>2016-01-12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7E38-6D05-4D91-B5A7-397A44AD32C9}" type="datetime1">
              <a:rPr lang="pl-PL" smtClean="0"/>
              <a:pPr/>
              <a:t>2016-01-12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A998-CDBA-4747-91EA-4DEF83F0CE57}" type="datetime1">
              <a:rPr lang="pl-PL" smtClean="0"/>
              <a:pPr/>
              <a:t>2016-01-12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1D4D-8CF0-4F96-8673-26482DCC2A78}" type="datetime1">
              <a:rPr lang="pl-PL" smtClean="0"/>
              <a:pPr/>
              <a:t>2016-01-12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ACA2-74C3-4F6B-9D03-F83446AE6BF7}" type="datetime1">
              <a:rPr lang="pl-PL" smtClean="0"/>
              <a:pPr/>
              <a:t>2016-01-12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27DA-A6CE-4885-BC8D-00721A22F2FA}" type="datetime1">
              <a:rPr lang="pl-PL" smtClean="0"/>
              <a:pPr/>
              <a:t>2016-01-12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9BEE-2FA4-45A6-B490-00FF7B1A9AF9}" type="datetime1">
              <a:rPr lang="pl-PL" smtClean="0"/>
              <a:pPr/>
              <a:t>2016-01-12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F91C-E8E3-43CC-85CB-1068C4A46F28}" type="datetime1">
              <a:rPr lang="pl-PL" smtClean="0"/>
              <a:pPr/>
              <a:t>2016-01-12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3F46-928D-414C-BEF6-FDB77AE838AC}" type="datetime1">
              <a:rPr lang="pl-PL" smtClean="0"/>
              <a:pPr/>
              <a:t>2016-01-12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C4EE17-01FE-447B-9A29-FAD5E1C1592B}" type="datetime1">
              <a:rPr lang="pl-PL" smtClean="0"/>
              <a:pPr/>
              <a:t>2016-01-12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6600" dirty="0" err="1" smtClean="0">
                <a:solidFill>
                  <a:schemeClr val="accent1">
                    <a:lumMod val="75000"/>
                  </a:schemeClr>
                </a:solidFill>
              </a:rPr>
              <a:t>Laryngeal</a:t>
            </a:r>
            <a:r>
              <a:rPr lang="pl-PL" sz="6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6600" dirty="0" err="1" smtClean="0">
                <a:solidFill>
                  <a:schemeClr val="accent1">
                    <a:lumMod val="75000"/>
                  </a:schemeClr>
                </a:solidFill>
              </a:rPr>
              <a:t>Relativism</a:t>
            </a:r>
            <a:r>
              <a:rPr lang="pl-PL" sz="66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pl-PL" sz="6600" dirty="0" err="1" smtClean="0">
                <a:solidFill>
                  <a:schemeClr val="accent1">
                    <a:lumMod val="75000"/>
                  </a:schemeClr>
                </a:solidFill>
              </a:rPr>
              <a:t>Why</a:t>
            </a:r>
            <a:r>
              <a:rPr lang="pl-PL" sz="6600" dirty="0" smtClean="0">
                <a:solidFill>
                  <a:schemeClr val="accent1">
                    <a:lumMod val="75000"/>
                  </a:schemeClr>
                </a:solidFill>
              </a:rPr>
              <a:t>? And </a:t>
            </a:r>
            <a:r>
              <a:rPr lang="pl-PL" sz="6600" dirty="0" err="1" smtClean="0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pl-PL" sz="6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6600" dirty="0" err="1" smtClean="0">
                <a:solidFill>
                  <a:schemeClr val="accent1">
                    <a:lumMod val="75000"/>
                  </a:schemeClr>
                </a:solidFill>
              </a:rPr>
              <a:t>now</a:t>
            </a:r>
            <a:r>
              <a:rPr lang="pl-PL" sz="66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pl-PL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i="1" dirty="0" smtClean="0"/>
              <a:t>Eugeniusz Cyran</a:t>
            </a:r>
          </a:p>
          <a:p>
            <a:r>
              <a:rPr lang="pl-PL" i="1" dirty="0" smtClean="0"/>
              <a:t>KUL, Lublin</a:t>
            </a: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1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de-DE" sz="3200" b="1" dirty="0" err="1" smtClean="0"/>
              <a:t>Neutraliza</a:t>
            </a:r>
            <a:r>
              <a:rPr lang="pl-PL" sz="3200" b="1" dirty="0" err="1" smtClean="0"/>
              <a:t>tion</a:t>
            </a:r>
            <a:r>
              <a:rPr lang="pl-PL" sz="3200" b="1" dirty="0" smtClean="0"/>
              <a:t> and</a:t>
            </a:r>
            <a:r>
              <a:rPr lang="de-DE" sz="3200" b="1" dirty="0" smtClean="0"/>
              <a:t> </a:t>
            </a:r>
            <a:r>
              <a:rPr lang="pl-PL" sz="3200" b="1" dirty="0" err="1" smtClean="0"/>
              <a:t>Final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Devoicing</a:t>
            </a:r>
            <a:r>
              <a:rPr lang="pl-PL" sz="3200" b="1" dirty="0" smtClean="0"/>
              <a:t> (FOD)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45848"/>
          </a:xfrm>
        </p:spPr>
        <p:txBody>
          <a:bodyPr/>
          <a:lstStyle/>
          <a:p>
            <a:pPr marL="108000" indent="-108000" defTabSz="108000">
              <a:spcBef>
                <a:spcPts val="0"/>
              </a:spcBef>
              <a:buNone/>
            </a:pPr>
            <a:r>
              <a:rPr lang="pl-PL" dirty="0" smtClean="0"/>
              <a:t>a.</a:t>
            </a:r>
            <a:r>
              <a:rPr lang="pl-PL" i="1" dirty="0" smtClean="0"/>
              <a:t> stóg</a:t>
            </a:r>
            <a:r>
              <a:rPr lang="pl-PL" dirty="0" smtClean="0"/>
              <a:t>			/stu	</a:t>
            </a:r>
            <a:r>
              <a:rPr lang="pl-PL" dirty="0" smtClean="0">
                <a:solidFill>
                  <a:srgbClr val="FF0000"/>
                </a:solidFill>
              </a:rPr>
              <a:t>g</a:t>
            </a:r>
            <a:r>
              <a:rPr lang="pl-PL" dirty="0" smtClean="0"/>
              <a:t>/											&gt;				[stu</a:t>
            </a:r>
            <a:r>
              <a:rPr lang="pl-PL" dirty="0" smtClean="0">
                <a:solidFill>
                  <a:srgbClr val="FF0000"/>
                </a:solidFill>
              </a:rPr>
              <a:t>k</a:t>
            </a:r>
            <a:r>
              <a:rPr lang="pl-PL" dirty="0" smtClean="0"/>
              <a:t>]	</a:t>
            </a:r>
            <a:r>
              <a:rPr lang="pl-PL" dirty="0"/>
              <a:t> </a:t>
            </a:r>
            <a:r>
              <a:rPr lang="pl-PL" sz="1800" dirty="0" smtClean="0"/>
              <a:t>‘</a:t>
            </a:r>
            <a:r>
              <a:rPr lang="pl-PL" sz="1800" dirty="0" err="1" smtClean="0"/>
              <a:t>haystack</a:t>
            </a:r>
            <a:r>
              <a:rPr lang="pl-PL" sz="1800" dirty="0" smtClean="0"/>
              <a:t>’</a:t>
            </a:r>
          </a:p>
          <a:p>
            <a:pPr marL="108000" indent="-108000" defTabSz="108000">
              <a:spcBef>
                <a:spcPts val="0"/>
              </a:spcBef>
              <a:buNone/>
            </a:pPr>
            <a:r>
              <a:rPr lang="pl-PL" dirty="0" smtClean="0"/>
              <a:t>																																				</a:t>
            </a:r>
          </a:p>
          <a:p>
            <a:pPr marL="108000" indent="-108000" defTabSz="108000">
              <a:spcBef>
                <a:spcPts val="0"/>
              </a:spcBef>
              <a:buNone/>
            </a:pPr>
            <a:r>
              <a:rPr lang="pl-PL" dirty="0" smtClean="0"/>
              <a:t>															</a:t>
            </a:r>
            <a:r>
              <a:rPr lang="pl-PL" sz="1600" dirty="0" smtClean="0"/>
              <a:t>[+</a:t>
            </a:r>
            <a:r>
              <a:rPr lang="pl-PL" sz="1600" dirty="0" err="1" smtClean="0"/>
              <a:t>voi</a:t>
            </a:r>
            <a:r>
              <a:rPr lang="pl-PL" sz="1600" dirty="0" smtClean="0"/>
              <a:t>]			</a:t>
            </a:r>
          </a:p>
          <a:p>
            <a:pPr marL="108000" indent="-108000" defTabSz="108000">
              <a:spcBef>
                <a:spcPts val="0"/>
              </a:spcBef>
              <a:buNone/>
            </a:pPr>
            <a:r>
              <a:rPr lang="pl-PL" sz="1600" dirty="0" smtClean="0"/>
              <a:t>																					 [-</a:t>
            </a:r>
            <a:r>
              <a:rPr lang="pl-PL" sz="1600" dirty="0" err="1" smtClean="0"/>
              <a:t>voi</a:t>
            </a:r>
            <a:r>
              <a:rPr lang="pl-PL" sz="1600" dirty="0" smtClean="0"/>
              <a:t>]			</a:t>
            </a:r>
            <a:r>
              <a:rPr lang="pl-PL" sz="1600" i="1" dirty="0" err="1" smtClean="0">
                <a:solidFill>
                  <a:srgbClr val="FF0000"/>
                </a:solidFill>
              </a:rPr>
              <a:t>default</a:t>
            </a:r>
            <a:r>
              <a:rPr lang="pl-PL" sz="1600" i="1" dirty="0" smtClean="0">
                <a:solidFill>
                  <a:srgbClr val="FF0000"/>
                </a:solidFill>
              </a:rPr>
              <a:t> </a:t>
            </a:r>
            <a:r>
              <a:rPr lang="pl-PL" sz="1600" i="1" dirty="0" err="1" smtClean="0">
                <a:solidFill>
                  <a:srgbClr val="FF0000"/>
                </a:solidFill>
              </a:rPr>
              <a:t>feature</a:t>
            </a:r>
            <a:endParaRPr lang="pl-PL" sz="1600" i="1" dirty="0" smtClean="0">
              <a:solidFill>
                <a:srgbClr val="FF0000"/>
              </a:solidFill>
            </a:endParaRPr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r>
              <a:rPr lang="pl-PL" dirty="0" smtClean="0"/>
              <a:t>b.</a:t>
            </a:r>
            <a:r>
              <a:rPr lang="pl-PL" i="1" dirty="0" smtClean="0"/>
              <a:t> stuk</a:t>
            </a:r>
            <a:r>
              <a:rPr lang="pl-PL" dirty="0" smtClean="0"/>
              <a:t>			/stu	</a:t>
            </a:r>
            <a:r>
              <a:rPr lang="pl-PL" dirty="0" smtClean="0">
                <a:solidFill>
                  <a:srgbClr val="FF0000"/>
                </a:solidFill>
              </a:rPr>
              <a:t>k</a:t>
            </a:r>
            <a:r>
              <a:rPr lang="pl-PL" dirty="0" smtClean="0"/>
              <a:t>/											&gt;				[stu</a:t>
            </a:r>
            <a:r>
              <a:rPr lang="pl-PL" dirty="0" smtClean="0">
                <a:solidFill>
                  <a:srgbClr val="FF0000"/>
                </a:solidFill>
              </a:rPr>
              <a:t>k</a:t>
            </a:r>
            <a:r>
              <a:rPr lang="pl-PL" dirty="0" smtClean="0"/>
              <a:t>]</a:t>
            </a:r>
            <a:r>
              <a:rPr lang="pl-PL" sz="1600" dirty="0" smtClean="0"/>
              <a:t>	</a:t>
            </a:r>
            <a:r>
              <a:rPr lang="pl-PL" sz="1600" dirty="0"/>
              <a:t> </a:t>
            </a:r>
            <a:r>
              <a:rPr lang="pl-PL" sz="1800" dirty="0" smtClean="0"/>
              <a:t>‘</a:t>
            </a:r>
            <a:r>
              <a:rPr lang="pl-PL" sz="1800" dirty="0" err="1" smtClean="0"/>
              <a:t>knock</a:t>
            </a:r>
            <a:r>
              <a:rPr lang="pl-PL" sz="1800" dirty="0" smtClean="0"/>
              <a:t>’</a:t>
            </a:r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r>
              <a:rPr lang="pl-PL" sz="1600" dirty="0" smtClean="0"/>
              <a:t>															[-</a:t>
            </a:r>
            <a:r>
              <a:rPr lang="pl-PL" sz="1600" dirty="0" err="1" smtClean="0"/>
              <a:t>voi</a:t>
            </a:r>
            <a:r>
              <a:rPr lang="pl-PL" sz="1600" dirty="0" smtClean="0"/>
              <a:t>]</a:t>
            </a:r>
          </a:p>
          <a:p>
            <a:pPr marL="108000" indent="-108000" defTabSz="108000">
              <a:spcBef>
                <a:spcPts val="0"/>
              </a:spcBef>
              <a:buNone/>
            </a:pPr>
            <a:r>
              <a:rPr lang="pl-PL" sz="1600" dirty="0" smtClean="0"/>
              <a:t>																			 		[-</a:t>
            </a:r>
            <a:r>
              <a:rPr lang="pl-PL" sz="1600" dirty="0" err="1" smtClean="0"/>
              <a:t>voi</a:t>
            </a:r>
            <a:r>
              <a:rPr lang="pl-PL" sz="1600" dirty="0" smtClean="0"/>
              <a:t>]			</a:t>
            </a:r>
            <a:r>
              <a:rPr lang="pl-PL" sz="1600" i="1" dirty="0" err="1" smtClean="0">
                <a:solidFill>
                  <a:srgbClr val="FF0000"/>
                </a:solidFill>
              </a:rPr>
              <a:t>default</a:t>
            </a:r>
            <a:r>
              <a:rPr lang="pl-PL" sz="1600" i="1" dirty="0" smtClean="0">
                <a:solidFill>
                  <a:srgbClr val="FF0000"/>
                </a:solidFill>
              </a:rPr>
              <a:t> </a:t>
            </a:r>
            <a:r>
              <a:rPr lang="pl-PL" sz="1600" i="1" dirty="0" err="1" smtClean="0">
                <a:solidFill>
                  <a:srgbClr val="FF0000"/>
                </a:solidFill>
              </a:rPr>
              <a:t>feature</a:t>
            </a:r>
            <a:endParaRPr lang="pl-PL" sz="1600" i="1" dirty="0">
              <a:solidFill>
                <a:srgbClr val="FF0000"/>
              </a:solidFill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2411760" y="2420888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555776" y="2420888"/>
            <a:ext cx="576064" cy="72008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2411760" y="4797152"/>
            <a:ext cx="0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2483768" y="4797152"/>
            <a:ext cx="576064" cy="72008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10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r>
              <a:rPr lang="pl-PL" sz="3200" b="1" dirty="0" err="1" smtClean="0"/>
              <a:t>Problems</a:t>
            </a:r>
            <a:r>
              <a:rPr lang="pl-PL" sz="3200" b="1" dirty="0" smtClean="0"/>
              <a:t> with </a:t>
            </a:r>
            <a:r>
              <a:rPr lang="pl-PL" sz="3200" b="1" dirty="0" err="1" smtClean="0"/>
              <a:t>binary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representation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It </a:t>
            </a:r>
            <a:r>
              <a:rPr lang="pl-PL" dirty="0" err="1" smtClean="0">
                <a:solidFill>
                  <a:srgbClr val="C00000"/>
                </a:solidFill>
              </a:rPr>
              <a:t>is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able</a:t>
            </a:r>
            <a:r>
              <a:rPr lang="pl-PL" dirty="0" smtClean="0">
                <a:solidFill>
                  <a:srgbClr val="C00000"/>
                </a:solidFill>
              </a:rPr>
              <a:t> to </a:t>
            </a:r>
            <a:r>
              <a:rPr lang="pl-PL" dirty="0" err="1" smtClean="0">
                <a:solidFill>
                  <a:srgbClr val="C00000"/>
                </a:solidFill>
              </a:rPr>
              <a:t>describe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everything</a:t>
            </a:r>
            <a:endParaRPr lang="pl-PL" dirty="0" smtClean="0">
              <a:solidFill>
                <a:srgbClr val="C00000"/>
              </a:solidFill>
            </a:endParaRPr>
          </a:p>
          <a:p>
            <a:r>
              <a:rPr lang="pl-PL" dirty="0" smtClean="0">
                <a:solidFill>
                  <a:srgbClr val="C00000"/>
                </a:solidFill>
              </a:rPr>
              <a:t>It </a:t>
            </a:r>
            <a:r>
              <a:rPr lang="pl-PL" dirty="0" err="1" smtClean="0">
                <a:solidFill>
                  <a:srgbClr val="C00000"/>
                </a:solidFill>
              </a:rPr>
              <a:t>blows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up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computation</a:t>
            </a:r>
            <a:endParaRPr lang="pl-PL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l-PL" dirty="0" smtClean="0"/>
              <a:t>		</a:t>
            </a:r>
            <a:r>
              <a:rPr lang="pl-PL" sz="2000" dirty="0" smtClean="0"/>
              <a:t>- </a:t>
            </a:r>
            <a:r>
              <a:rPr lang="pl-PL" sz="2000" dirty="0" err="1" smtClean="0"/>
              <a:t>both</a:t>
            </a:r>
            <a:r>
              <a:rPr lang="pl-PL" sz="2000" dirty="0" smtClean="0"/>
              <a:t> </a:t>
            </a:r>
            <a:r>
              <a:rPr lang="pl-PL" sz="2000" dirty="0" err="1" smtClean="0"/>
              <a:t>without</a:t>
            </a:r>
            <a:r>
              <a:rPr lang="pl-PL" sz="2000" dirty="0" smtClean="0"/>
              <a:t> </a:t>
            </a:r>
            <a:r>
              <a:rPr lang="pl-PL" sz="2000" dirty="0" err="1" smtClean="0"/>
              <a:t>providing</a:t>
            </a:r>
            <a:r>
              <a:rPr lang="pl-PL" sz="2000" dirty="0" smtClean="0"/>
              <a:t> much </a:t>
            </a:r>
            <a:r>
              <a:rPr lang="pl-PL" sz="2000" dirty="0" err="1" smtClean="0"/>
              <a:t>insight</a:t>
            </a:r>
            <a:r>
              <a:rPr lang="pl-PL" sz="2000" dirty="0" smtClean="0"/>
              <a:t> (</a:t>
            </a:r>
            <a:r>
              <a:rPr lang="pl-PL" sz="2000" dirty="0" err="1" smtClean="0"/>
              <a:t>understanding</a:t>
            </a:r>
            <a:r>
              <a:rPr lang="pl-PL" sz="2000" dirty="0" smtClean="0"/>
              <a:t>)</a:t>
            </a:r>
          </a:p>
          <a:p>
            <a:r>
              <a:rPr lang="pl-PL" dirty="0" err="1" smtClean="0">
                <a:solidFill>
                  <a:srgbClr val="C00000"/>
                </a:solidFill>
              </a:rPr>
              <a:t>Feature</a:t>
            </a:r>
            <a:r>
              <a:rPr lang="pl-PL" dirty="0" smtClean="0">
                <a:solidFill>
                  <a:srgbClr val="C00000"/>
                </a:solidFill>
              </a:rPr>
              <a:t> [+</a:t>
            </a:r>
            <a:r>
              <a:rPr lang="pl-PL" dirty="0" err="1" smtClean="0">
                <a:solidFill>
                  <a:srgbClr val="C00000"/>
                </a:solidFill>
              </a:rPr>
              <a:t>voi</a:t>
            </a:r>
            <a:r>
              <a:rPr lang="pl-PL" dirty="0" smtClean="0">
                <a:solidFill>
                  <a:srgbClr val="C00000"/>
                </a:solidFill>
              </a:rPr>
              <a:t>] </a:t>
            </a:r>
            <a:r>
              <a:rPr lang="pl-PL" dirty="0" err="1" smtClean="0">
                <a:solidFill>
                  <a:srgbClr val="C00000"/>
                </a:solidFill>
              </a:rPr>
              <a:t>behaves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differently</a:t>
            </a:r>
            <a:r>
              <a:rPr lang="pl-PL" dirty="0" smtClean="0">
                <a:solidFill>
                  <a:srgbClr val="C00000"/>
                </a:solidFill>
              </a:rPr>
              <a:t> in </a:t>
            </a:r>
            <a:r>
              <a:rPr lang="pl-PL" dirty="0" err="1" smtClean="0">
                <a:solidFill>
                  <a:srgbClr val="C00000"/>
                </a:solidFill>
              </a:rPr>
              <a:t>sonorants</a:t>
            </a:r>
            <a:r>
              <a:rPr lang="pl-PL" dirty="0" smtClean="0">
                <a:solidFill>
                  <a:srgbClr val="C00000"/>
                </a:solidFill>
              </a:rPr>
              <a:t> and </a:t>
            </a:r>
            <a:r>
              <a:rPr lang="pl-PL" dirty="0" err="1" smtClean="0">
                <a:solidFill>
                  <a:srgbClr val="C00000"/>
                </a:solidFill>
              </a:rPr>
              <a:t>obstruents</a:t>
            </a:r>
            <a:r>
              <a:rPr lang="pl-PL" dirty="0" smtClean="0">
                <a:solidFill>
                  <a:srgbClr val="C00000"/>
                </a:solidFill>
              </a:rPr>
              <a:t>, </a:t>
            </a:r>
            <a:r>
              <a:rPr lang="pl-PL" dirty="0" err="1" smtClean="0">
                <a:solidFill>
                  <a:srgbClr val="C00000"/>
                </a:solidFill>
              </a:rPr>
              <a:t>e.g</a:t>
            </a:r>
            <a:r>
              <a:rPr lang="pl-PL" dirty="0" smtClean="0">
                <a:solidFill>
                  <a:srgbClr val="C00000"/>
                </a:solidFill>
              </a:rPr>
              <a:t>., </a:t>
            </a:r>
            <a:r>
              <a:rPr lang="pl-PL" dirty="0" err="1" smtClean="0">
                <a:solidFill>
                  <a:srgbClr val="C00000"/>
                </a:solidFill>
              </a:rPr>
              <a:t>asymmetry</a:t>
            </a:r>
            <a:r>
              <a:rPr lang="pl-PL" dirty="0" smtClean="0">
                <a:solidFill>
                  <a:srgbClr val="C00000"/>
                </a:solidFill>
              </a:rPr>
              <a:t> in:</a:t>
            </a:r>
          </a:p>
          <a:p>
            <a:pPr lvl="1"/>
            <a:r>
              <a:rPr lang="pl-PL" dirty="0" err="1" smtClean="0"/>
              <a:t>assimilations</a:t>
            </a:r>
            <a:endParaRPr lang="pl-PL" dirty="0" smtClean="0"/>
          </a:p>
          <a:p>
            <a:pPr lvl="1"/>
            <a:r>
              <a:rPr lang="pl-PL" dirty="0" err="1" smtClean="0"/>
              <a:t>devoicing</a:t>
            </a:r>
            <a:endParaRPr lang="pl-PL" dirty="0" smtClean="0"/>
          </a:p>
          <a:p>
            <a:r>
              <a:rPr lang="pl-PL" dirty="0" err="1" smtClean="0">
                <a:solidFill>
                  <a:srgbClr val="C00000"/>
                </a:solidFill>
              </a:rPr>
              <a:t>Being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symmetrical</a:t>
            </a:r>
            <a:r>
              <a:rPr lang="pl-PL" dirty="0" smtClean="0">
                <a:solidFill>
                  <a:srgbClr val="C00000"/>
                </a:solidFill>
              </a:rPr>
              <a:t>, [± </a:t>
            </a:r>
            <a:r>
              <a:rPr lang="pl-PL" dirty="0" err="1" smtClean="0">
                <a:solidFill>
                  <a:srgbClr val="C00000"/>
                </a:solidFill>
              </a:rPr>
              <a:t>voice</a:t>
            </a:r>
            <a:r>
              <a:rPr lang="pl-PL" dirty="0" smtClean="0">
                <a:solidFill>
                  <a:srgbClr val="C00000"/>
                </a:solidFill>
              </a:rPr>
              <a:t>] </a:t>
            </a:r>
            <a:r>
              <a:rPr lang="pl-PL" dirty="0" err="1" smtClean="0">
                <a:solidFill>
                  <a:srgbClr val="C00000"/>
                </a:solidFill>
              </a:rPr>
              <a:t>ignores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universally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observed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asymmetries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between</a:t>
            </a:r>
            <a:r>
              <a:rPr lang="pl-PL" dirty="0" smtClean="0">
                <a:solidFill>
                  <a:srgbClr val="C00000"/>
                </a:solidFill>
              </a:rPr>
              <a:t> [+</a:t>
            </a:r>
            <a:r>
              <a:rPr lang="pl-PL" dirty="0" err="1" smtClean="0">
                <a:solidFill>
                  <a:srgbClr val="C00000"/>
                </a:solidFill>
              </a:rPr>
              <a:t>voi</a:t>
            </a:r>
            <a:r>
              <a:rPr lang="pl-PL" dirty="0" smtClean="0">
                <a:solidFill>
                  <a:srgbClr val="C00000"/>
                </a:solidFill>
              </a:rPr>
              <a:t>] and [-</a:t>
            </a:r>
            <a:r>
              <a:rPr lang="pl-PL" dirty="0" err="1" smtClean="0">
                <a:solidFill>
                  <a:srgbClr val="C00000"/>
                </a:solidFill>
              </a:rPr>
              <a:t>voi</a:t>
            </a:r>
            <a:r>
              <a:rPr lang="pl-PL" dirty="0">
                <a:solidFill>
                  <a:srgbClr val="C00000"/>
                </a:solidFill>
              </a:rPr>
              <a:t>] (</a:t>
            </a:r>
            <a:r>
              <a:rPr lang="pl-PL" dirty="0" err="1">
                <a:solidFill>
                  <a:srgbClr val="C00000"/>
                </a:solidFill>
              </a:rPr>
              <a:t>markedness</a:t>
            </a:r>
            <a:r>
              <a:rPr lang="pl-PL" dirty="0" smtClean="0">
                <a:solidFill>
                  <a:srgbClr val="C00000"/>
                </a:solidFill>
              </a:rPr>
              <a:t>). </a:t>
            </a:r>
          </a:p>
          <a:p>
            <a:pPr lvl="1"/>
            <a:r>
              <a:rPr lang="pl-PL" dirty="0" err="1" smtClean="0"/>
              <a:t>implications</a:t>
            </a:r>
            <a:endParaRPr lang="pl-PL" dirty="0" smtClean="0"/>
          </a:p>
          <a:p>
            <a:pPr lvl="1"/>
            <a:r>
              <a:rPr lang="pl-PL" dirty="0" err="1" smtClean="0"/>
              <a:t>distribution</a:t>
            </a:r>
            <a:r>
              <a:rPr lang="pl-PL" dirty="0" smtClean="0"/>
              <a:t> (</a:t>
            </a:r>
            <a:r>
              <a:rPr lang="pl-PL" dirty="0" err="1" smtClean="0"/>
              <a:t>direction</a:t>
            </a:r>
            <a:r>
              <a:rPr lang="pl-PL" dirty="0" smtClean="0"/>
              <a:t> of </a:t>
            </a:r>
            <a:r>
              <a:rPr lang="pl-PL" dirty="0" err="1" smtClean="0"/>
              <a:t>neutralization</a:t>
            </a:r>
            <a:r>
              <a:rPr lang="pl-PL" dirty="0" smtClean="0"/>
              <a:t>)</a:t>
            </a:r>
          </a:p>
          <a:p>
            <a:pPr lvl="1"/>
            <a:r>
              <a:rPr lang="pl-PL" dirty="0" err="1" smtClean="0"/>
              <a:t>frequency</a:t>
            </a:r>
            <a:r>
              <a:rPr lang="pl-PL" dirty="0" smtClean="0"/>
              <a:t> of </a:t>
            </a:r>
            <a:r>
              <a:rPr lang="pl-PL" dirty="0" err="1" smtClean="0"/>
              <a:t>occurrence</a:t>
            </a:r>
            <a:endParaRPr lang="pl-PL" dirty="0" smtClean="0"/>
          </a:p>
          <a:p>
            <a:pPr lvl="1"/>
            <a:r>
              <a:rPr lang="pl-PL" dirty="0" smtClean="0"/>
              <a:t>etc.</a:t>
            </a:r>
          </a:p>
          <a:p>
            <a:pPr lvl="1">
              <a:buNone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11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r>
              <a:rPr lang="pl-PL" sz="3200" b="1" dirty="0" err="1" smtClean="0"/>
              <a:t>Examples</a:t>
            </a:r>
            <a:r>
              <a:rPr lang="pl-PL" sz="3200" b="1" dirty="0" smtClean="0"/>
              <a:t> of influence of </a:t>
            </a:r>
            <a:r>
              <a:rPr lang="pl-PL" sz="3200" b="1" dirty="0" err="1" smtClean="0"/>
              <a:t>representation</a:t>
            </a:r>
            <a:r>
              <a:rPr lang="pl-PL" sz="3200" b="1" dirty="0" smtClean="0"/>
              <a:t> </a:t>
            </a:r>
            <a:br>
              <a:rPr lang="pl-PL" sz="3200" b="1" dirty="0" smtClean="0"/>
            </a:br>
            <a:r>
              <a:rPr lang="pl-PL" sz="3200" b="1" dirty="0" smtClean="0"/>
              <a:t>on </a:t>
            </a:r>
            <a:r>
              <a:rPr lang="pl-PL" sz="3200" b="1" dirty="0" err="1" smtClean="0"/>
              <a:t>computation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Rule specificity</a:t>
            </a:r>
            <a:r>
              <a:rPr lang="en-GB" dirty="0" smtClean="0"/>
              <a:t>, e.g.:</a:t>
            </a:r>
            <a:endParaRPr lang="pl-PL" dirty="0" smtClean="0"/>
          </a:p>
          <a:p>
            <a:pPr marL="617220" lvl="2" indent="-342900">
              <a:buClr>
                <a:schemeClr val="accent3"/>
              </a:buClr>
              <a:buSzPct val="95000"/>
            </a:pPr>
            <a:r>
              <a:rPr lang="en-GB" sz="2400" dirty="0"/>
              <a:t>[+</a:t>
            </a:r>
            <a:r>
              <a:rPr lang="en-GB" sz="2400" dirty="0" err="1"/>
              <a:t>voi</a:t>
            </a:r>
            <a:r>
              <a:rPr lang="en-GB" sz="2400" dirty="0"/>
              <a:t>] can spread only from obstruents, and only onto obstruents (assimilations)</a:t>
            </a:r>
            <a:endParaRPr lang="pl-PL" sz="2400" dirty="0"/>
          </a:p>
          <a:p>
            <a:pPr marL="0" lvl="1" indent="0">
              <a:buClr>
                <a:schemeClr val="accent3"/>
              </a:buClr>
              <a:buSzPct val="95000"/>
              <a:buNone/>
            </a:pPr>
            <a:endParaRPr lang="pl-PL" sz="1200" b="1" dirty="0" smtClean="0">
              <a:solidFill>
                <a:srgbClr val="FF0000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GB" b="1" dirty="0" smtClean="0">
                <a:solidFill>
                  <a:srgbClr val="FF0000"/>
                </a:solidFill>
              </a:rPr>
              <a:t>Rule </a:t>
            </a:r>
            <a:r>
              <a:rPr lang="en-GB" b="1" dirty="0">
                <a:solidFill>
                  <a:srgbClr val="FF0000"/>
                </a:solidFill>
              </a:rPr>
              <a:t>ordering</a:t>
            </a:r>
            <a:r>
              <a:rPr lang="en-GB" dirty="0"/>
              <a:t>, e.g</a:t>
            </a:r>
            <a:r>
              <a:rPr lang="en-GB" dirty="0" smtClean="0"/>
              <a:t>.:</a:t>
            </a:r>
          </a:p>
          <a:p>
            <a:pPr lvl="1"/>
            <a:r>
              <a:rPr lang="en-GB" dirty="0" smtClean="0"/>
              <a:t>[+</a:t>
            </a:r>
            <a:r>
              <a:rPr lang="en-GB" dirty="0" err="1" smtClean="0"/>
              <a:t>voi</a:t>
            </a:r>
            <a:r>
              <a:rPr lang="en-GB" dirty="0" smtClean="0"/>
              <a:t>] is provided </a:t>
            </a:r>
            <a:r>
              <a:rPr lang="pl-PL" dirty="0" smtClean="0"/>
              <a:t>and </a:t>
            </a:r>
            <a:r>
              <a:rPr lang="pl-PL" dirty="0" err="1" smtClean="0"/>
              <a:t>spreads</a:t>
            </a:r>
            <a:r>
              <a:rPr lang="pl-PL" dirty="0" smtClean="0"/>
              <a:t> </a:t>
            </a:r>
            <a:r>
              <a:rPr lang="en-GB" dirty="0" smtClean="0"/>
              <a:t>at the „right moment”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b="1" dirty="0" err="1" smtClean="0">
                <a:solidFill>
                  <a:srgbClr val="FF0000"/>
                </a:solidFill>
              </a:rPr>
              <a:t>Underspecification</a:t>
            </a:r>
            <a:r>
              <a:rPr lang="en-GB" b="1" dirty="0" smtClean="0">
                <a:solidFill>
                  <a:srgbClr val="FF0000"/>
                </a:solidFill>
              </a:rPr>
              <a:t> of </a:t>
            </a:r>
            <a:r>
              <a:rPr lang="en-GB" b="1" dirty="0" err="1" smtClean="0">
                <a:solidFill>
                  <a:srgbClr val="FF0000"/>
                </a:solidFill>
              </a:rPr>
              <a:t>sonorants</a:t>
            </a:r>
            <a:r>
              <a:rPr lang="en-GB" dirty="0" smtClean="0"/>
              <a:t>  </a:t>
            </a:r>
          </a:p>
          <a:p>
            <a:pPr lvl="1"/>
            <a:r>
              <a:rPr lang="en-GB" dirty="0" smtClean="0"/>
              <a:t>[+</a:t>
            </a:r>
            <a:r>
              <a:rPr lang="en-GB" dirty="0" err="1" smtClean="0"/>
              <a:t>voi</a:t>
            </a:r>
            <a:r>
              <a:rPr lang="en-GB" dirty="0" smtClean="0"/>
              <a:t>] is added later in derivation</a:t>
            </a:r>
          </a:p>
          <a:p>
            <a:pPr marL="393192" lvl="1" indent="0">
              <a:buNone/>
            </a:pPr>
            <a:r>
              <a:rPr lang="pl-PL" dirty="0" smtClean="0"/>
              <a:t>		</a:t>
            </a:r>
            <a:r>
              <a:rPr lang="en-GB" dirty="0" smtClean="0"/>
              <a:t>especially that it comes in handy sometimes…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12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10598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err="1" smtClean="0"/>
              <a:t>Towards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Laryngeal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Realism</a:t>
            </a:r>
            <a:r>
              <a:rPr lang="pl-PL" sz="4400" b="1" dirty="0" smtClean="0"/>
              <a:t>…</a:t>
            </a:r>
            <a:endParaRPr lang="pl-PL" sz="4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96703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13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err="1" smtClean="0"/>
              <a:t>Privativity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r>
              <a:rPr lang="pl-PL" dirty="0" smtClean="0"/>
              <a:t>A </a:t>
            </a:r>
            <a:r>
              <a:rPr lang="pl-PL" dirty="0" err="1" smtClean="0"/>
              <a:t>representational</a:t>
            </a:r>
            <a:r>
              <a:rPr lang="pl-PL" dirty="0" smtClean="0"/>
              <a:t> </a:t>
            </a:r>
            <a:r>
              <a:rPr lang="pl-PL" dirty="0" err="1" smtClean="0"/>
              <a:t>means</a:t>
            </a:r>
            <a:r>
              <a:rPr lang="pl-PL" dirty="0" smtClean="0"/>
              <a:t> to express </a:t>
            </a:r>
            <a:r>
              <a:rPr lang="pl-PL" dirty="0" err="1" smtClean="0"/>
              <a:t>markedness</a:t>
            </a:r>
            <a:r>
              <a:rPr lang="pl-PL" dirty="0" smtClean="0"/>
              <a:t> </a:t>
            </a:r>
            <a:r>
              <a:rPr lang="pl-PL" dirty="0" err="1" smtClean="0"/>
              <a:t>tendencies</a:t>
            </a:r>
            <a:r>
              <a:rPr lang="pl-PL" dirty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asymmetries</a:t>
            </a:r>
            <a:r>
              <a:rPr lang="pl-PL" dirty="0" smtClean="0"/>
              <a:t>, 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inactivity</a:t>
            </a:r>
            <a:r>
              <a:rPr lang="pl-PL" dirty="0" smtClean="0"/>
              <a:t> of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values</a:t>
            </a:r>
            <a:r>
              <a:rPr lang="pl-PL" dirty="0" smtClean="0"/>
              <a:t> of a </a:t>
            </a:r>
            <a:r>
              <a:rPr lang="pl-PL" dirty="0" err="1" smtClean="0"/>
              <a:t>particular</a:t>
            </a:r>
            <a:r>
              <a:rPr lang="pl-PL" dirty="0" smtClean="0"/>
              <a:t> </a:t>
            </a:r>
            <a:r>
              <a:rPr lang="pl-PL" dirty="0" err="1" smtClean="0"/>
              <a:t>feature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endParaRPr lang="pl-PL" sz="1100" dirty="0" smtClean="0"/>
          </a:p>
          <a:p>
            <a:r>
              <a:rPr lang="pl-PL" dirty="0" err="1" smtClean="0"/>
              <a:t>Sometimes</a:t>
            </a:r>
            <a:r>
              <a:rPr lang="pl-PL" dirty="0" smtClean="0"/>
              <a:t> </a:t>
            </a:r>
            <a:r>
              <a:rPr lang="pl-PL" dirty="0" err="1" smtClean="0"/>
              <a:t>argued</a:t>
            </a:r>
            <a:r>
              <a:rPr lang="pl-PL" dirty="0" smtClean="0"/>
              <a:t> for by </a:t>
            </a:r>
            <a:r>
              <a:rPr lang="pl-PL" dirty="0" err="1" smtClean="0"/>
              <a:t>reference</a:t>
            </a:r>
            <a:r>
              <a:rPr lang="pl-PL" dirty="0" smtClean="0"/>
              <a:t> to „</a:t>
            </a:r>
            <a:r>
              <a:rPr lang="pl-PL" dirty="0" err="1" smtClean="0"/>
              <a:t>economy</a:t>
            </a:r>
            <a:r>
              <a:rPr lang="pl-PL" dirty="0" smtClean="0"/>
              <a:t>” – a </a:t>
            </a:r>
            <a:r>
              <a:rPr lang="pl-PL" dirty="0" err="1" smtClean="0"/>
              <a:t>two-way</a:t>
            </a:r>
            <a:r>
              <a:rPr lang="pl-PL" dirty="0" smtClean="0"/>
              <a:t> </a:t>
            </a:r>
            <a:r>
              <a:rPr lang="pl-PL" dirty="0" err="1" smtClean="0"/>
              <a:t>contrast</a:t>
            </a:r>
            <a:r>
              <a:rPr lang="pl-PL" dirty="0" smtClean="0"/>
              <a:t> </a:t>
            </a:r>
            <a:r>
              <a:rPr lang="pl-PL" dirty="0" err="1" smtClean="0"/>
              <a:t>requires</a:t>
            </a:r>
            <a:r>
              <a:rPr lang="pl-PL" dirty="0" smtClean="0"/>
              <a:t> </a:t>
            </a:r>
            <a:r>
              <a:rPr lang="pl-PL" dirty="0" err="1" smtClean="0"/>
              <a:t>just</a:t>
            </a:r>
            <a:r>
              <a:rPr lang="pl-PL" dirty="0" smtClean="0"/>
              <a:t> one </a:t>
            </a:r>
            <a:r>
              <a:rPr lang="pl-PL" dirty="0" err="1" smtClean="0"/>
              <a:t>category</a:t>
            </a:r>
            <a:endParaRPr lang="pl-PL" dirty="0" smtClean="0"/>
          </a:p>
          <a:p>
            <a:pPr marL="0" indent="0">
              <a:buNone/>
            </a:pPr>
            <a:endParaRPr lang="pl-PL" sz="1000" dirty="0" smtClean="0"/>
          </a:p>
          <a:p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no </a:t>
            </a:r>
            <a:r>
              <a:rPr lang="pl-PL" dirty="0" err="1"/>
              <a:t>contrast</a:t>
            </a:r>
            <a:r>
              <a:rPr lang="pl-PL" dirty="0"/>
              <a:t>, no </a:t>
            </a:r>
            <a:r>
              <a:rPr lang="pl-PL" dirty="0" err="1"/>
              <a:t>marking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 smtClean="0"/>
              <a:t>necessary</a:t>
            </a:r>
            <a:endParaRPr lang="pl-PL" dirty="0" smtClean="0"/>
          </a:p>
          <a:p>
            <a:pPr lvl="1"/>
            <a:r>
              <a:rPr lang="pl-PL" dirty="0" err="1" smtClean="0"/>
              <a:t>Sonorants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no [</a:t>
            </a:r>
            <a:r>
              <a:rPr lang="pl-PL" dirty="0" err="1" smtClean="0"/>
              <a:t>voice</a:t>
            </a:r>
            <a:r>
              <a:rPr lang="pl-PL" dirty="0" smtClean="0"/>
              <a:t>]</a:t>
            </a:r>
          </a:p>
          <a:p>
            <a:pPr lvl="1"/>
            <a:r>
              <a:rPr lang="pl-PL" dirty="0" err="1" smtClean="0"/>
              <a:t>Obstruents</a:t>
            </a:r>
            <a:r>
              <a:rPr lang="pl-PL" dirty="0" smtClean="0"/>
              <a:t> in, 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mark</a:t>
            </a:r>
            <a:r>
              <a:rPr lang="pl-PL" dirty="0" smtClean="0"/>
              <a:t> one </a:t>
            </a:r>
            <a:r>
              <a:rPr lang="pl-PL" dirty="0" err="1" smtClean="0"/>
              <a:t>series</a:t>
            </a:r>
            <a:endParaRPr lang="pl-PL" dirty="0"/>
          </a:p>
          <a:p>
            <a:pPr marL="0" indent="0">
              <a:buNone/>
            </a:pPr>
            <a:endParaRPr lang="pl-PL" sz="1000" dirty="0" smtClean="0"/>
          </a:p>
          <a:p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led</a:t>
            </a:r>
            <a:r>
              <a:rPr lang="pl-PL" dirty="0" smtClean="0"/>
              <a:t> </a:t>
            </a:r>
            <a:r>
              <a:rPr lang="pl-PL" dirty="0" err="1" smtClean="0"/>
              <a:t>us</a:t>
            </a:r>
            <a:r>
              <a:rPr lang="pl-PL" dirty="0" smtClean="0"/>
              <a:t> to </a:t>
            </a:r>
            <a:r>
              <a:rPr lang="pl-PL" dirty="0" err="1" smtClean="0"/>
              <a:t>Underspecification</a:t>
            </a:r>
            <a:r>
              <a:rPr lang="pl-PL" dirty="0" smtClean="0"/>
              <a:t> and </a:t>
            </a:r>
            <a:r>
              <a:rPr lang="pl-PL" dirty="0" err="1" smtClean="0"/>
              <a:t>later</a:t>
            </a:r>
            <a:r>
              <a:rPr lang="pl-PL" dirty="0" smtClean="0"/>
              <a:t> to a „</a:t>
            </a:r>
            <a:r>
              <a:rPr lang="pl-PL" dirty="0" err="1" smtClean="0"/>
              <a:t>soft</a:t>
            </a:r>
            <a:r>
              <a:rPr lang="pl-PL" dirty="0" smtClean="0"/>
              <a:t>” version of </a:t>
            </a:r>
            <a:r>
              <a:rPr lang="pl-PL" dirty="0" err="1" smtClean="0"/>
              <a:t>Laryngeal</a:t>
            </a:r>
            <a:r>
              <a:rPr lang="pl-PL" dirty="0" smtClean="0"/>
              <a:t> </a:t>
            </a:r>
            <a:r>
              <a:rPr lang="pl-PL" dirty="0" err="1" smtClean="0"/>
              <a:t>Realism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17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pl-PL" sz="3200" b="1" dirty="0" err="1" smtClean="0"/>
              <a:t>Phonetic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categories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based</a:t>
            </a:r>
            <a:r>
              <a:rPr lang="pl-PL" sz="3200" b="1" dirty="0" smtClean="0"/>
              <a:t> on VOT</a:t>
            </a:r>
            <a:r>
              <a:rPr lang="pl-PL" sz="2400" dirty="0" smtClean="0"/>
              <a:t>(Voice </a:t>
            </a:r>
            <a:r>
              <a:rPr lang="pl-PL" sz="2400" dirty="0" err="1" smtClean="0"/>
              <a:t>Onset</a:t>
            </a:r>
            <a:r>
              <a:rPr lang="pl-PL" sz="2400" dirty="0" smtClean="0"/>
              <a:t> Time)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2020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marL="0" indent="0" defTabSz="180000">
              <a:spcBef>
                <a:spcPts val="0"/>
              </a:spcBef>
              <a:buNone/>
            </a:pPr>
            <a:r>
              <a:rPr lang="pl-PL" dirty="0" smtClean="0"/>
              <a:t>										</a:t>
            </a:r>
            <a:r>
              <a:rPr lang="pl-PL" sz="2000" i="1" dirty="0" err="1" smtClean="0"/>
              <a:t>closure</a:t>
            </a:r>
            <a:r>
              <a:rPr lang="pl-PL" sz="2000" i="1" dirty="0" smtClean="0"/>
              <a:t>							</a:t>
            </a:r>
            <a:r>
              <a:rPr lang="pl-PL" sz="2000" b="1" i="1" dirty="0" err="1" smtClean="0">
                <a:solidFill>
                  <a:srgbClr val="FF0000"/>
                </a:solidFill>
              </a:rPr>
              <a:t>release</a:t>
            </a:r>
            <a:endParaRPr lang="pl-PL" sz="2000" b="1" i="1" dirty="0">
              <a:solidFill>
                <a:srgbClr val="FF0000"/>
              </a:solidFill>
            </a:endParaRPr>
          </a:p>
          <a:p>
            <a:pPr marL="0" indent="0" defTabSz="180000">
              <a:spcBef>
                <a:spcPts val="0"/>
              </a:spcBef>
              <a:buNone/>
            </a:pPr>
            <a:endParaRPr lang="pl-PL" sz="2000" i="1" dirty="0" smtClean="0"/>
          </a:p>
          <a:p>
            <a:pPr marL="0" indent="0" defTabSz="180000">
              <a:spcBef>
                <a:spcPts val="0"/>
              </a:spcBef>
              <a:buNone/>
            </a:pPr>
            <a:endParaRPr lang="pl-PL" sz="2000" i="1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000" i="1" dirty="0"/>
              <a:t>	</a:t>
            </a:r>
            <a:r>
              <a:rPr lang="pl-PL" sz="2000" i="1" dirty="0" smtClean="0"/>
              <a:t>	</a:t>
            </a:r>
            <a:r>
              <a:rPr lang="pl-PL" sz="2000" dirty="0" smtClean="0"/>
              <a:t>									</a:t>
            </a:r>
          </a:p>
          <a:p>
            <a:pPr marL="0" indent="0" defTabSz="180000">
              <a:spcBef>
                <a:spcPts val="0"/>
              </a:spcBef>
              <a:buNone/>
            </a:pPr>
            <a:endParaRPr lang="pl-PL" sz="2000" dirty="0"/>
          </a:p>
          <a:p>
            <a:pPr marL="640080" lvl="2" indent="0" defTabSz="180000">
              <a:spcBef>
                <a:spcPts val="0"/>
              </a:spcBef>
              <a:buNone/>
            </a:pPr>
            <a:r>
              <a:rPr lang="pl-PL" sz="2600" dirty="0" err="1" smtClean="0">
                <a:solidFill>
                  <a:schemeClr val="accent1">
                    <a:lumMod val="50000"/>
                  </a:schemeClr>
                </a:solidFill>
              </a:rPr>
              <a:t>vowel</a:t>
            </a:r>
            <a:r>
              <a:rPr lang="pl-PL" sz="2600" dirty="0" smtClean="0">
                <a:solidFill>
                  <a:schemeClr val="accent1">
                    <a:lumMod val="50000"/>
                  </a:schemeClr>
                </a:solidFill>
              </a:rPr>
              <a:t>																					</a:t>
            </a:r>
            <a:r>
              <a:rPr lang="pl-PL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600" dirty="0" err="1">
                <a:solidFill>
                  <a:schemeClr val="accent1">
                    <a:lumMod val="50000"/>
                  </a:schemeClr>
                </a:solidFill>
              </a:rPr>
              <a:t>vowel</a:t>
            </a:r>
            <a:endParaRPr lang="pl-PL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dirty="0"/>
              <a:t>	</a:t>
            </a:r>
            <a:r>
              <a:rPr lang="pl-PL" dirty="0" smtClean="0"/>
              <a:t>																																					</a:t>
            </a:r>
            <a:r>
              <a:rPr lang="pl-PL" i="1" dirty="0" smtClean="0"/>
              <a:t>t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800" dirty="0"/>
              <a:t>		</a:t>
            </a:r>
            <a:r>
              <a:rPr lang="pl-PL" sz="2800" dirty="0" smtClean="0"/>
              <a:t>														[</a:t>
            </a:r>
            <a:r>
              <a:rPr lang="pl-PL" sz="2800" dirty="0"/>
              <a:t>d]	</a:t>
            </a:r>
            <a:r>
              <a:rPr lang="pl-PL" sz="2800" dirty="0" smtClean="0"/>
              <a:t>	 </a:t>
            </a:r>
            <a:r>
              <a:rPr lang="pl-PL" sz="2800" dirty="0"/>
              <a:t>	</a:t>
            </a:r>
            <a:r>
              <a:rPr lang="pl-PL" sz="2800" dirty="0" smtClean="0"/>
              <a:t>	[t]	</a:t>
            </a:r>
            <a:r>
              <a:rPr lang="pl-PL" sz="2800" dirty="0"/>
              <a:t>			</a:t>
            </a:r>
            <a:r>
              <a:rPr lang="pl-PL" sz="2800" dirty="0" smtClean="0"/>
              <a:t>[</a:t>
            </a:r>
            <a:r>
              <a:rPr lang="pl-PL" sz="2800" dirty="0"/>
              <a:t>t</a:t>
            </a:r>
            <a:r>
              <a:rPr lang="pl-PL" sz="2800" baseline="30000" dirty="0"/>
              <a:t>h</a:t>
            </a:r>
            <a:r>
              <a:rPr lang="pl-PL" sz="2800" dirty="0" smtClean="0"/>
              <a:t>]</a:t>
            </a:r>
            <a:endParaRPr lang="pl-PL" i="1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1600" i="1" dirty="0" smtClean="0"/>
              <a:t>	</a:t>
            </a:r>
            <a:r>
              <a:rPr lang="pl-PL" sz="1400" i="1" dirty="0" smtClean="0"/>
              <a:t>														 	</a:t>
            </a:r>
            <a:r>
              <a:rPr lang="pl-PL" sz="1400" i="1" dirty="0" err="1" smtClean="0"/>
              <a:t>fully</a:t>
            </a:r>
            <a:r>
              <a:rPr lang="pl-PL" sz="1400" i="1" dirty="0" smtClean="0"/>
              <a:t> 				</a:t>
            </a:r>
            <a:r>
              <a:rPr lang="pl-PL" sz="1400" i="1" dirty="0" err="1" smtClean="0"/>
              <a:t>voiceless</a:t>
            </a:r>
            <a:r>
              <a:rPr lang="pl-PL" sz="1400" i="1" dirty="0" smtClean="0"/>
              <a:t>			</a:t>
            </a:r>
            <a:r>
              <a:rPr lang="pl-PL" sz="1400" i="1" dirty="0" err="1" smtClean="0"/>
              <a:t>voiceless</a:t>
            </a:r>
            <a:r>
              <a:rPr lang="pl-PL" sz="1400" i="1" dirty="0" smtClean="0"/>
              <a:t> 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1400" i="1" dirty="0"/>
              <a:t>	</a:t>
            </a:r>
            <a:r>
              <a:rPr lang="pl-PL" sz="1400" i="1" dirty="0" smtClean="0"/>
              <a:t>															</a:t>
            </a:r>
            <a:r>
              <a:rPr lang="pl-PL" sz="1400" i="1" dirty="0" err="1" smtClean="0"/>
              <a:t>voiced</a:t>
            </a:r>
            <a:r>
              <a:rPr lang="pl-PL" sz="1400" i="1" dirty="0" smtClean="0"/>
              <a:t>			</a:t>
            </a:r>
            <a:r>
              <a:rPr lang="pl-PL" sz="1400" i="1" dirty="0" err="1" smtClean="0"/>
              <a:t>unaspirated</a:t>
            </a:r>
            <a:r>
              <a:rPr lang="pl-PL" sz="1400" i="1" dirty="0" smtClean="0"/>
              <a:t>		</a:t>
            </a:r>
            <a:r>
              <a:rPr lang="pl-PL" sz="1400" i="1" dirty="0" err="1" smtClean="0"/>
              <a:t>aspirated</a:t>
            </a:r>
            <a:endParaRPr lang="pl-PL" sz="1400" i="1" dirty="0" smtClean="0"/>
          </a:p>
          <a:p>
            <a:pPr marL="0" indent="0" defTabSz="180000"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i="1" dirty="0"/>
              <a:t>	</a:t>
            </a:r>
            <a:r>
              <a:rPr lang="pl-PL" i="1" dirty="0" smtClean="0"/>
              <a:t>													</a:t>
            </a:r>
          </a:p>
          <a:p>
            <a:pPr marL="0" indent="0" defTabSz="180000">
              <a:spcBef>
                <a:spcPts val="0"/>
              </a:spcBef>
              <a:buNone/>
            </a:pPr>
            <a:endParaRPr lang="pl-PL" i="1" dirty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3600" dirty="0" smtClean="0"/>
              <a:t>																C</a:t>
            </a:r>
            <a:r>
              <a:rPr lang="pl-PL" sz="3600" baseline="30000" dirty="0" smtClean="0"/>
              <a:t>[</a:t>
            </a:r>
            <a:r>
              <a:rPr lang="pl-PL" sz="3600" baseline="30000" dirty="0" err="1" smtClean="0"/>
              <a:t>voi</a:t>
            </a:r>
            <a:r>
              <a:rPr lang="pl-PL" sz="3600" baseline="30000" dirty="0" smtClean="0"/>
              <a:t>]</a:t>
            </a:r>
            <a:r>
              <a:rPr lang="pl-PL" sz="3600" dirty="0" smtClean="0"/>
              <a:t>		C</a:t>
            </a:r>
            <a:r>
              <a:rPr lang="pl-PL" sz="3600" baseline="30000" dirty="0" smtClean="0"/>
              <a:t>o</a:t>
            </a:r>
            <a:r>
              <a:rPr lang="pl-PL" sz="3600" dirty="0" smtClean="0"/>
              <a:t>			 C</a:t>
            </a:r>
            <a:r>
              <a:rPr lang="pl-PL" sz="3600" baseline="30000" dirty="0" smtClean="0"/>
              <a:t>[</a:t>
            </a:r>
            <a:r>
              <a:rPr lang="pl-PL" sz="3600" baseline="30000" dirty="0" err="1" smtClean="0"/>
              <a:t>sg</a:t>
            </a:r>
            <a:r>
              <a:rPr lang="pl-PL" sz="3600" baseline="30000" dirty="0" smtClean="0"/>
              <a:t>]</a:t>
            </a:r>
            <a:endParaRPr lang="pl-PL" sz="3600" baseline="30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15</a:t>
            </a:fld>
            <a:endParaRPr lang="pl-PL"/>
          </a:p>
        </p:txBody>
      </p:sp>
      <p:grpSp>
        <p:nvGrpSpPr>
          <p:cNvPr id="11" name="Grupa 10"/>
          <p:cNvGrpSpPr/>
          <p:nvPr/>
        </p:nvGrpSpPr>
        <p:grpSpPr>
          <a:xfrm>
            <a:off x="1403648" y="2488997"/>
            <a:ext cx="5832648" cy="1444059"/>
            <a:chOff x="1403648" y="2348880"/>
            <a:chExt cx="5832648" cy="1444059"/>
          </a:xfrm>
        </p:grpSpPr>
        <p:cxnSp>
          <p:nvCxnSpPr>
            <p:cNvPr id="6" name="Łącznik prosty ze strzałką 5"/>
            <p:cNvCxnSpPr/>
            <p:nvPr/>
          </p:nvCxnSpPr>
          <p:spPr>
            <a:xfrm>
              <a:off x="1403648" y="3789040"/>
              <a:ext cx="5832648" cy="3899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oliniowy 8"/>
            <p:cNvCxnSpPr/>
            <p:nvPr/>
          </p:nvCxnSpPr>
          <p:spPr>
            <a:xfrm>
              <a:off x="4572000" y="2388783"/>
              <a:ext cx="0" cy="1404156"/>
            </a:xfrm>
            <a:prstGeom prst="line">
              <a:avLst/>
            </a:prstGeom>
            <a:ln w="508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oliniowy 9"/>
            <p:cNvCxnSpPr/>
            <p:nvPr/>
          </p:nvCxnSpPr>
          <p:spPr>
            <a:xfrm>
              <a:off x="2771800" y="2348880"/>
              <a:ext cx="0" cy="1404156"/>
            </a:xfrm>
            <a:prstGeom prst="line">
              <a:avLst/>
            </a:prstGeom>
            <a:ln w="508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ole tekstowe 12"/>
          <p:cNvSpPr txBox="1"/>
          <p:nvPr/>
        </p:nvSpPr>
        <p:spPr>
          <a:xfrm>
            <a:off x="3275856" y="3510107"/>
            <a:ext cx="129614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dirty="0" smtClean="0"/>
              <a:t>VOT </a:t>
            </a:r>
            <a:r>
              <a:rPr lang="pl-PL" dirty="0" err="1" smtClean="0"/>
              <a:t>lead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499992" y="3068960"/>
            <a:ext cx="43204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644008" y="2636912"/>
            <a:ext cx="129614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dirty="0" smtClean="0"/>
              <a:t>VOT lag</a:t>
            </a:r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3563888" y="4869160"/>
            <a:ext cx="2088232" cy="576064"/>
            <a:chOff x="3563888" y="4653136"/>
            <a:chExt cx="2088232" cy="576064"/>
          </a:xfrm>
        </p:grpSpPr>
        <p:cxnSp>
          <p:nvCxnSpPr>
            <p:cNvPr id="17" name="Łącznik prosty ze strzałką 16"/>
            <p:cNvCxnSpPr/>
            <p:nvPr/>
          </p:nvCxnSpPr>
          <p:spPr>
            <a:xfrm>
              <a:off x="3563888" y="4653136"/>
              <a:ext cx="0" cy="576064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ze strzałką 18"/>
            <p:cNvCxnSpPr/>
            <p:nvPr/>
          </p:nvCxnSpPr>
          <p:spPr>
            <a:xfrm>
              <a:off x="4628930" y="4653136"/>
              <a:ext cx="0" cy="576064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/>
            <p:cNvCxnSpPr/>
            <p:nvPr/>
          </p:nvCxnSpPr>
          <p:spPr>
            <a:xfrm>
              <a:off x="5652120" y="4653136"/>
              <a:ext cx="0" cy="576064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93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err="1" smtClean="0">
                <a:solidFill>
                  <a:schemeClr val="accent1">
                    <a:lumMod val="50000"/>
                  </a:schemeClr>
                </a:solidFill>
              </a:rPr>
              <a:t>Voicing</a:t>
            </a: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pl-PL" sz="3200" b="1" dirty="0" err="1" smtClean="0">
                <a:solidFill>
                  <a:schemeClr val="accent1">
                    <a:lumMod val="50000"/>
                  </a:schemeClr>
                </a:solidFill>
              </a:rPr>
              <a:t>Aspiration</a:t>
            </a: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accent1">
                    <a:lumMod val="50000"/>
                  </a:schemeClr>
                </a:solidFill>
              </a:rPr>
              <a:t>languages</a:t>
            </a:r>
            <a:endParaRPr lang="pl-PL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/>
          </a:bodyPr>
          <a:lstStyle/>
          <a:p>
            <a:pPr marL="0" indent="0" defTabSz="180000">
              <a:spcBef>
                <a:spcPts val="0"/>
              </a:spcBef>
              <a:buNone/>
            </a:pPr>
            <a:r>
              <a:rPr lang="pl-PL" dirty="0" smtClean="0"/>
              <a:t>										</a:t>
            </a:r>
            <a:r>
              <a:rPr lang="pl-PL" b="1" dirty="0" smtClean="0">
                <a:solidFill>
                  <a:srgbClr val="0070C0"/>
                </a:solidFill>
              </a:rPr>
              <a:t>	‘</a:t>
            </a:r>
            <a:r>
              <a:rPr lang="pl-PL" b="1" dirty="0" err="1" smtClean="0">
                <a:solidFill>
                  <a:srgbClr val="0070C0"/>
                </a:solidFill>
              </a:rPr>
              <a:t>voicing</a:t>
            </a:r>
            <a:r>
              <a:rPr lang="pl-PL" b="1" dirty="0" smtClean="0">
                <a:solidFill>
                  <a:srgbClr val="0070C0"/>
                </a:solidFill>
              </a:rPr>
              <a:t>’</a:t>
            </a:r>
            <a:r>
              <a:rPr lang="pl-PL" dirty="0" smtClean="0"/>
              <a:t>									</a:t>
            </a:r>
            <a:r>
              <a:rPr lang="pl-PL" b="1" dirty="0" smtClean="0">
                <a:solidFill>
                  <a:srgbClr val="0070C0"/>
                </a:solidFill>
              </a:rPr>
              <a:t>‘</a:t>
            </a:r>
            <a:r>
              <a:rPr lang="pl-PL" b="1" dirty="0" err="1" smtClean="0">
                <a:solidFill>
                  <a:srgbClr val="0070C0"/>
                </a:solidFill>
              </a:rPr>
              <a:t>aspiration</a:t>
            </a:r>
            <a:r>
              <a:rPr lang="pl-PL" b="1" dirty="0" smtClean="0">
                <a:solidFill>
                  <a:srgbClr val="0070C0"/>
                </a:solidFill>
              </a:rPr>
              <a:t>’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dirty="0" smtClean="0"/>
              <a:t>	</a:t>
            </a:r>
            <a:r>
              <a:rPr lang="pl-PL" sz="1800" dirty="0" smtClean="0"/>
              <a:t>									</a:t>
            </a:r>
            <a:r>
              <a:rPr lang="pl-PL" sz="1800" dirty="0" smtClean="0">
                <a:solidFill>
                  <a:srgbClr val="C00000"/>
                </a:solidFill>
              </a:rPr>
              <a:t>Romance												</a:t>
            </a:r>
            <a:r>
              <a:rPr lang="pl-PL" sz="1800" dirty="0" err="1" smtClean="0">
                <a:solidFill>
                  <a:srgbClr val="C00000"/>
                </a:solidFill>
              </a:rPr>
              <a:t>Germanic</a:t>
            </a:r>
            <a:endParaRPr lang="pl-PL" sz="1800" dirty="0" smtClean="0">
              <a:solidFill>
                <a:srgbClr val="C00000"/>
              </a:solidFill>
            </a:endParaRP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1800" dirty="0" smtClean="0">
                <a:solidFill>
                  <a:srgbClr val="C00000"/>
                </a:solidFill>
              </a:rPr>
              <a:t>										&amp; Slavic</a:t>
            </a:r>
          </a:p>
          <a:p>
            <a:pPr marL="0" indent="0" defTabSz="180000">
              <a:spcBef>
                <a:spcPts val="0"/>
              </a:spcBef>
              <a:buNone/>
            </a:pPr>
            <a:endParaRPr lang="pl-PL" sz="1800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000" dirty="0" smtClean="0"/>
              <a:t>										</a:t>
            </a:r>
            <a:r>
              <a:rPr lang="pl-PL" sz="2000" b="1" dirty="0" err="1" smtClean="0"/>
              <a:t>voiced</a:t>
            </a:r>
            <a:r>
              <a:rPr lang="pl-PL" sz="2000" dirty="0" smtClean="0"/>
              <a:t>						</a:t>
            </a:r>
            <a:r>
              <a:rPr lang="pl-PL" sz="2000" b="1" dirty="0" err="1" smtClean="0"/>
              <a:t>voiceless</a:t>
            </a:r>
            <a:r>
              <a:rPr lang="pl-PL" sz="2000" dirty="0" smtClean="0"/>
              <a:t>						 </a:t>
            </a:r>
            <a:r>
              <a:rPr lang="pl-PL" sz="2000" b="1" dirty="0" err="1" smtClean="0"/>
              <a:t>voiceless</a:t>
            </a:r>
            <a:endParaRPr lang="pl-PL" sz="2000" b="1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000" dirty="0" smtClean="0"/>
              <a:t>																			</a:t>
            </a:r>
            <a:r>
              <a:rPr lang="pl-PL" sz="2000" b="1" dirty="0" err="1" smtClean="0"/>
              <a:t>unaspirated</a:t>
            </a:r>
            <a:r>
              <a:rPr lang="pl-PL" sz="2000" dirty="0" smtClean="0"/>
              <a:t>				 </a:t>
            </a:r>
            <a:r>
              <a:rPr lang="pl-PL" sz="2000" b="1" dirty="0" err="1" smtClean="0"/>
              <a:t>aspirated</a:t>
            </a:r>
            <a:endParaRPr lang="pl-PL" sz="2000" b="1" dirty="0" smtClean="0"/>
          </a:p>
          <a:p>
            <a:pPr marL="0" indent="0" defTabSz="18000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dirty="0" smtClean="0"/>
              <a:t>											 </a:t>
            </a:r>
            <a:r>
              <a:rPr lang="pl-PL" sz="2000" b="1" dirty="0" smtClean="0"/>
              <a:t>[d]									 [t]									 	[</a:t>
            </a:r>
            <a:r>
              <a:rPr lang="pl-PL" sz="2000" b="1" dirty="0" err="1" smtClean="0"/>
              <a:t>t</a:t>
            </a:r>
            <a:r>
              <a:rPr lang="pl-PL" sz="2000" b="1" baseline="30000" dirty="0" err="1" smtClean="0"/>
              <a:t>h</a:t>
            </a:r>
            <a:r>
              <a:rPr lang="pl-PL" sz="2000" b="1" dirty="0" smtClean="0"/>
              <a:t>]</a:t>
            </a:r>
          </a:p>
          <a:p>
            <a:pPr marL="0" indent="0" defTabSz="18000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dirty="0" smtClean="0"/>
              <a:t>											</a:t>
            </a:r>
            <a:r>
              <a:rPr lang="pl-PL" sz="2000" b="1" dirty="0" smtClean="0"/>
              <a:t>/C</a:t>
            </a:r>
            <a:r>
              <a:rPr lang="pl-PL" sz="2000" b="1" baseline="30000" dirty="0" smtClean="0"/>
              <a:t>[</a:t>
            </a:r>
            <a:r>
              <a:rPr lang="pl-PL" sz="2000" b="1" baseline="30000" dirty="0" err="1" smtClean="0"/>
              <a:t>voi</a:t>
            </a:r>
            <a:r>
              <a:rPr lang="pl-PL" sz="2000" b="1" baseline="30000" dirty="0" smtClean="0"/>
              <a:t>]</a:t>
            </a:r>
            <a:r>
              <a:rPr lang="pl-PL" sz="2000" b="1" dirty="0" smtClean="0"/>
              <a:t>/							/C</a:t>
            </a:r>
            <a:r>
              <a:rPr lang="pl-PL" sz="2000" b="1" baseline="30000" dirty="0" smtClean="0"/>
              <a:t>o</a:t>
            </a:r>
            <a:r>
              <a:rPr lang="pl-PL" sz="2000" b="1" dirty="0" smtClean="0"/>
              <a:t>/									/C</a:t>
            </a:r>
            <a:r>
              <a:rPr lang="pl-PL" sz="2000" b="1" baseline="30000" dirty="0" smtClean="0"/>
              <a:t>[</a:t>
            </a:r>
            <a:r>
              <a:rPr lang="pl-PL" sz="2000" b="1" baseline="30000" dirty="0" err="1" smtClean="0"/>
              <a:t>sg</a:t>
            </a:r>
            <a:r>
              <a:rPr lang="pl-PL" sz="2000" b="1" baseline="30000" dirty="0" smtClean="0"/>
              <a:t>]</a:t>
            </a:r>
            <a:r>
              <a:rPr lang="pl-PL" sz="2000" b="1" dirty="0" smtClean="0"/>
              <a:t>/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000" dirty="0" smtClean="0"/>
              <a:t>		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400" dirty="0" err="1" smtClean="0"/>
              <a:t>Hawaiian</a:t>
            </a:r>
            <a:r>
              <a:rPr lang="en-US" sz="2400" dirty="0" smtClean="0"/>
              <a:t>			</a:t>
            </a:r>
            <a:r>
              <a:rPr lang="pl-PL" sz="2400" dirty="0" smtClean="0"/>
              <a:t>													</a:t>
            </a:r>
            <a:r>
              <a:rPr lang="en-US" sz="2400" dirty="0" smtClean="0"/>
              <a:t>/</a:t>
            </a:r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/>
              <a:t>/</a:t>
            </a:r>
            <a:endParaRPr lang="pl-PL" sz="2400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400" b="1" u="sng" dirty="0" err="1" smtClean="0"/>
              <a:t>Polish</a:t>
            </a:r>
            <a:r>
              <a:rPr lang="en-US" sz="2400" b="1" dirty="0" smtClean="0"/>
              <a:t>		 		</a:t>
            </a:r>
            <a:r>
              <a:rPr lang="pl-PL" sz="2400" b="1" dirty="0" smtClean="0"/>
              <a:t>		</a:t>
            </a:r>
            <a:r>
              <a:rPr lang="en-US" sz="2400" b="1" dirty="0" smtClean="0"/>
              <a:t>/d</a:t>
            </a:r>
            <a:r>
              <a:rPr lang="pl-PL" sz="2400" b="1" baseline="30000" dirty="0"/>
              <a:t>[</a:t>
            </a:r>
            <a:r>
              <a:rPr lang="pl-PL" sz="2400" b="1" baseline="30000" dirty="0" err="1"/>
              <a:t>voi</a:t>
            </a:r>
            <a:r>
              <a:rPr lang="pl-PL" sz="2400" b="1" baseline="30000" dirty="0"/>
              <a:t>]</a:t>
            </a:r>
            <a:r>
              <a:rPr lang="en-US" sz="2400" b="1" dirty="0" smtClean="0"/>
              <a:t>/ 		</a:t>
            </a:r>
            <a:r>
              <a:rPr lang="pl-PL" sz="2400" b="1" dirty="0" smtClean="0"/>
              <a:t>				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2400" b="1" dirty="0" smtClean="0"/>
              <a:t>/		</a:t>
            </a:r>
            <a:endParaRPr lang="pl-PL" sz="2400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400" b="1" u="sng" dirty="0" err="1" smtClean="0"/>
              <a:t>Icelandic</a:t>
            </a:r>
            <a:r>
              <a:rPr lang="en-US" sz="2400" b="1" dirty="0" smtClean="0"/>
              <a:t>			</a:t>
            </a:r>
            <a:r>
              <a:rPr lang="pl-PL" sz="2400" b="1" dirty="0" smtClean="0"/>
              <a:t>												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2400" b="1" dirty="0" smtClean="0"/>
              <a:t>/ 		</a:t>
            </a:r>
            <a:r>
              <a:rPr lang="pl-PL" sz="2400" b="1" dirty="0" smtClean="0"/>
              <a:t>						</a:t>
            </a:r>
            <a:r>
              <a:rPr lang="en-US" sz="2400" b="1" dirty="0" smtClean="0"/>
              <a:t>/t</a:t>
            </a:r>
            <a:r>
              <a:rPr lang="pl-PL" sz="2400" b="1" baseline="30000" dirty="0"/>
              <a:t>[</a:t>
            </a:r>
            <a:r>
              <a:rPr lang="pl-PL" sz="2400" b="1" baseline="30000" dirty="0" err="1"/>
              <a:t>sg</a:t>
            </a:r>
            <a:r>
              <a:rPr lang="pl-PL" sz="2400" b="1" baseline="30000" dirty="0"/>
              <a:t>]</a:t>
            </a:r>
            <a:r>
              <a:rPr lang="en-US" sz="2400" b="1" dirty="0" smtClean="0"/>
              <a:t>/ 		</a:t>
            </a:r>
            <a:endParaRPr lang="pl-PL" sz="2400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400" dirty="0" err="1" smtClean="0"/>
              <a:t>Thai</a:t>
            </a:r>
            <a:r>
              <a:rPr lang="pl-PL" sz="2400" dirty="0" smtClean="0"/>
              <a:t>		</a:t>
            </a:r>
            <a:r>
              <a:rPr lang="en-US" sz="2400" dirty="0" smtClean="0"/>
              <a:t>					</a:t>
            </a:r>
            <a:r>
              <a:rPr lang="pl-PL" sz="2400" dirty="0" smtClean="0"/>
              <a:t>	</a:t>
            </a:r>
            <a:r>
              <a:rPr lang="en-US" sz="2400" dirty="0" smtClean="0"/>
              <a:t>/d</a:t>
            </a:r>
            <a:r>
              <a:rPr lang="pl-PL" sz="2400" b="1" baseline="30000" dirty="0"/>
              <a:t>[</a:t>
            </a:r>
            <a:r>
              <a:rPr lang="pl-PL" sz="2400" b="1" baseline="30000" dirty="0" err="1"/>
              <a:t>voi</a:t>
            </a:r>
            <a:r>
              <a:rPr lang="pl-PL" sz="2400" b="1" baseline="30000" dirty="0"/>
              <a:t>]</a:t>
            </a:r>
            <a:r>
              <a:rPr lang="en-US" sz="2400" dirty="0" smtClean="0"/>
              <a:t>/ 		</a:t>
            </a:r>
            <a:r>
              <a:rPr lang="pl-PL" sz="2400" dirty="0" smtClean="0"/>
              <a:t>				</a:t>
            </a:r>
            <a:r>
              <a:rPr lang="en-US" sz="2400" dirty="0" smtClean="0"/>
              <a:t>/</a:t>
            </a:r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/>
              <a:t>/		 	</a:t>
            </a:r>
            <a:r>
              <a:rPr lang="pl-PL" sz="2400" dirty="0" smtClean="0"/>
              <a:t>						</a:t>
            </a:r>
            <a:r>
              <a:rPr lang="en-US" sz="2400" dirty="0" smtClean="0"/>
              <a:t>/t</a:t>
            </a:r>
            <a:r>
              <a:rPr lang="pl-PL" sz="2400" b="1" baseline="30000" dirty="0"/>
              <a:t>[</a:t>
            </a:r>
            <a:r>
              <a:rPr lang="pl-PL" sz="2400" b="1" baseline="30000" dirty="0" err="1"/>
              <a:t>sg</a:t>
            </a:r>
            <a:r>
              <a:rPr lang="pl-PL" sz="2400" b="1" baseline="30000" dirty="0"/>
              <a:t>]</a:t>
            </a:r>
            <a:r>
              <a:rPr lang="en-US" sz="2400" dirty="0" smtClean="0"/>
              <a:t>/ 	</a:t>
            </a:r>
            <a:endParaRPr lang="pl-PL" sz="2400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Hindi		 			</a:t>
            </a:r>
            <a:r>
              <a:rPr lang="pl-PL" sz="2400" dirty="0" smtClean="0"/>
              <a:t>		</a:t>
            </a:r>
            <a:r>
              <a:rPr lang="en-US" sz="2400" dirty="0" smtClean="0"/>
              <a:t>/d</a:t>
            </a:r>
            <a:r>
              <a:rPr lang="pl-PL" sz="2400" b="1" baseline="30000" dirty="0"/>
              <a:t>[</a:t>
            </a:r>
            <a:r>
              <a:rPr lang="pl-PL" sz="2400" b="1" baseline="30000" dirty="0" err="1"/>
              <a:t>voi</a:t>
            </a:r>
            <a:r>
              <a:rPr lang="pl-PL" sz="2400" b="1" baseline="30000" dirty="0"/>
              <a:t>]</a:t>
            </a:r>
            <a:r>
              <a:rPr lang="en-US" sz="2400" dirty="0" smtClean="0"/>
              <a:t>/ 		</a:t>
            </a:r>
            <a:r>
              <a:rPr lang="pl-PL" sz="2400" dirty="0" smtClean="0"/>
              <a:t>				</a:t>
            </a:r>
            <a:r>
              <a:rPr lang="en-US" sz="2400" dirty="0" smtClean="0"/>
              <a:t>/</a:t>
            </a:r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/>
              <a:t>/		 	</a:t>
            </a:r>
            <a:r>
              <a:rPr lang="pl-PL" sz="2400" dirty="0" smtClean="0"/>
              <a:t>						</a:t>
            </a:r>
            <a:r>
              <a:rPr lang="en-US" sz="2400" dirty="0" smtClean="0"/>
              <a:t>/t</a:t>
            </a:r>
            <a:r>
              <a:rPr lang="pl-PL" sz="2400" b="1" baseline="30000" dirty="0"/>
              <a:t>[</a:t>
            </a:r>
            <a:r>
              <a:rPr lang="pl-PL" sz="2400" b="1" baseline="30000" dirty="0" err="1"/>
              <a:t>sg</a:t>
            </a:r>
            <a:r>
              <a:rPr lang="pl-PL" sz="2400" b="1" baseline="30000" dirty="0"/>
              <a:t>]</a:t>
            </a:r>
            <a:r>
              <a:rPr lang="en-US" sz="2400" dirty="0" smtClean="0"/>
              <a:t>/ 		 </a:t>
            </a:r>
            <a:endParaRPr lang="pl-PL" sz="2400" dirty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400" dirty="0" smtClean="0"/>
              <a:t>																												</a:t>
            </a:r>
            <a:r>
              <a:rPr lang="en-US" sz="2400" dirty="0" smtClean="0"/>
              <a:t>[d</a:t>
            </a:r>
            <a:r>
              <a:rPr lang="en-US" sz="2400" baseline="30000" dirty="0" smtClean="0">
                <a:sym typeface="IPAKiel"/>
              </a:rPr>
              <a:t></a:t>
            </a:r>
            <a:r>
              <a:rPr lang="en-US" sz="2400" dirty="0" smtClean="0"/>
              <a:t>] = /d</a:t>
            </a:r>
            <a:r>
              <a:rPr lang="pl-PL" sz="2400" b="1" baseline="30000" dirty="0" smtClean="0"/>
              <a:t>[</a:t>
            </a:r>
            <a:r>
              <a:rPr lang="pl-PL" sz="2400" b="1" baseline="30000" dirty="0" err="1" smtClean="0"/>
              <a:t>voi</a:t>
            </a:r>
            <a:r>
              <a:rPr lang="pl-PL" sz="2400" b="1" baseline="30000" dirty="0" smtClean="0"/>
              <a:t>]</a:t>
            </a:r>
            <a:r>
              <a:rPr lang="en-US" sz="2400" baseline="30000" dirty="0" smtClean="0"/>
              <a:t>+</a:t>
            </a:r>
            <a:r>
              <a:rPr lang="pl-PL" sz="2400" b="1" baseline="30000" dirty="0"/>
              <a:t>[</a:t>
            </a:r>
            <a:r>
              <a:rPr lang="pl-PL" sz="2400" b="1" baseline="30000" dirty="0" err="1"/>
              <a:t>sg</a:t>
            </a:r>
            <a:r>
              <a:rPr lang="pl-PL" sz="2400" b="1" baseline="30000" dirty="0"/>
              <a:t>]</a:t>
            </a:r>
            <a:r>
              <a:rPr lang="en-US" sz="2400" dirty="0" smtClean="0"/>
              <a:t>/</a:t>
            </a:r>
            <a:endParaRPr lang="pl-PL" sz="2400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Nawias klamrowy otwierający 3"/>
          <p:cNvSpPr/>
          <p:nvPr/>
        </p:nvSpPr>
        <p:spPr>
          <a:xfrm rot="16200000" flipH="1" flipV="1">
            <a:off x="3571868" y="500042"/>
            <a:ext cx="500066" cy="3643338"/>
          </a:xfrm>
          <a:prstGeom prst="leftBrace">
            <a:avLst>
              <a:gd name="adj1" fmla="val 27925"/>
              <a:gd name="adj2" fmla="val 7772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Nawias klamrowy otwierający 4"/>
          <p:cNvSpPr/>
          <p:nvPr/>
        </p:nvSpPr>
        <p:spPr>
          <a:xfrm rot="16200000" flipH="1" flipV="1">
            <a:off x="5715008" y="-24"/>
            <a:ext cx="428628" cy="4000528"/>
          </a:xfrm>
          <a:prstGeom prst="leftBrace">
            <a:avLst>
              <a:gd name="adj1" fmla="val 3373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16</a:t>
            </a:fld>
            <a:endParaRPr lang="pl-PL" sz="2000" dirty="0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397189" y="4725144"/>
            <a:ext cx="936104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5242778" y="5085184"/>
            <a:ext cx="936104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err="1" smtClean="0"/>
              <a:t>Philosophy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that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led</a:t>
            </a:r>
            <a:r>
              <a:rPr lang="pl-PL" sz="3200" b="1" dirty="0" smtClean="0"/>
              <a:t> me to </a:t>
            </a:r>
            <a:r>
              <a:rPr lang="pl-PL" sz="3200" b="1" dirty="0" err="1" smtClean="0"/>
              <a:t>Laryngeal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Relativism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dirty="0" smtClean="0"/>
              <a:t> </a:t>
            </a:r>
            <a:br>
              <a:rPr lang="pl-PL" sz="3200" dirty="0" smtClean="0"/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83132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Hard </a:t>
            </a:r>
            <a:r>
              <a:rPr lang="pl-PL" b="1" dirty="0" err="1" smtClean="0">
                <a:solidFill>
                  <a:srgbClr val="FF0000"/>
                </a:solidFill>
              </a:rPr>
              <a:t>privativity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</a:p>
          <a:p>
            <a:pPr marL="393192" lvl="1" indent="0">
              <a:buNone/>
            </a:pPr>
            <a:r>
              <a:rPr lang="pl-PL" dirty="0" smtClean="0"/>
              <a:t>	</a:t>
            </a:r>
            <a:r>
              <a:rPr lang="pl-PL" dirty="0" err="1" smtClean="0"/>
              <a:t>Laryngeal</a:t>
            </a:r>
            <a:r>
              <a:rPr lang="pl-PL" dirty="0" smtClean="0"/>
              <a:t> </a:t>
            </a:r>
            <a:r>
              <a:rPr lang="pl-PL" dirty="0" err="1" smtClean="0"/>
              <a:t>Realism</a:t>
            </a:r>
            <a:r>
              <a:rPr lang="pl-PL" dirty="0" smtClean="0"/>
              <a:t> à la Element </a:t>
            </a:r>
            <a:r>
              <a:rPr lang="pl-PL" dirty="0" err="1" smtClean="0"/>
              <a:t>Theory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	</a:t>
            </a:r>
            <a:endParaRPr lang="pl-PL" sz="1100" dirty="0"/>
          </a:p>
          <a:p>
            <a:r>
              <a:rPr lang="pl-PL" b="1" dirty="0" smtClean="0">
                <a:solidFill>
                  <a:srgbClr val="FF0000"/>
                </a:solidFill>
              </a:rPr>
              <a:t>Non-</a:t>
            </a:r>
            <a:r>
              <a:rPr lang="pl-PL" b="1" dirty="0" err="1" smtClean="0">
                <a:solidFill>
                  <a:srgbClr val="FF0000"/>
                </a:solidFill>
              </a:rPr>
              <a:t>specification</a:t>
            </a:r>
            <a:r>
              <a:rPr lang="pl-PL" dirty="0" smtClean="0"/>
              <a:t> </a:t>
            </a:r>
            <a:r>
              <a:rPr lang="pl-PL" dirty="0" err="1" smtClean="0"/>
              <a:t>rather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 </a:t>
            </a:r>
            <a:r>
              <a:rPr lang="pl-PL" dirty="0" err="1" smtClean="0"/>
              <a:t>Underspecification</a:t>
            </a:r>
            <a:endParaRPr lang="pl-PL" dirty="0" smtClean="0"/>
          </a:p>
          <a:p>
            <a:pPr lvl="1"/>
            <a:r>
              <a:rPr lang="pl-PL" dirty="0" smtClean="0"/>
              <a:t>Direct </a:t>
            </a:r>
            <a:r>
              <a:rPr lang="pl-PL" u="sng" dirty="0" err="1" smtClean="0"/>
              <a:t>phonetic</a:t>
            </a:r>
            <a:r>
              <a:rPr lang="pl-PL" u="sng" dirty="0" smtClean="0"/>
              <a:t> </a:t>
            </a:r>
            <a:r>
              <a:rPr lang="pl-PL" u="sng" dirty="0" err="1" smtClean="0"/>
              <a:t>interpretation</a:t>
            </a:r>
            <a:r>
              <a:rPr lang="pl-PL" u="sng" dirty="0" smtClean="0"/>
              <a:t> </a:t>
            </a:r>
            <a:r>
              <a:rPr lang="pl-PL" dirty="0" smtClean="0"/>
              <a:t>of non-</a:t>
            </a:r>
            <a:r>
              <a:rPr lang="pl-PL" dirty="0" err="1" smtClean="0"/>
              <a:t>specified</a:t>
            </a:r>
            <a:r>
              <a:rPr lang="pl-PL" dirty="0" smtClean="0"/>
              <a:t> </a:t>
            </a:r>
            <a:r>
              <a:rPr lang="pl-PL" dirty="0" err="1" smtClean="0"/>
              <a:t>objects</a:t>
            </a:r>
            <a:endParaRPr lang="pl-PL" dirty="0" smtClean="0"/>
          </a:p>
          <a:p>
            <a:pPr lvl="1"/>
            <a:r>
              <a:rPr lang="pl-PL" dirty="0" smtClean="0"/>
              <a:t>No </a:t>
            </a:r>
            <a:r>
              <a:rPr lang="pl-PL" dirty="0" err="1" smtClean="0"/>
              <a:t>production</a:t>
            </a:r>
            <a:r>
              <a:rPr lang="pl-PL" dirty="0" smtClean="0"/>
              <a:t> </a:t>
            </a:r>
            <a:r>
              <a:rPr lang="pl-PL" dirty="0" err="1" smtClean="0"/>
              <a:t>bias</a:t>
            </a:r>
            <a:endParaRPr lang="pl-PL" dirty="0" smtClean="0"/>
          </a:p>
          <a:p>
            <a:pPr lvl="1"/>
            <a:r>
              <a:rPr lang="pl-PL" dirty="0" err="1" smtClean="0"/>
              <a:t>Derivation</a:t>
            </a:r>
            <a:r>
              <a:rPr lang="pl-PL" dirty="0" smtClean="0"/>
              <a:t> </a:t>
            </a:r>
            <a:r>
              <a:rPr lang="pl-PL" dirty="0" err="1" smtClean="0"/>
              <a:t>within</a:t>
            </a:r>
            <a:r>
              <a:rPr lang="pl-PL" dirty="0" smtClean="0"/>
              <a:t> </a:t>
            </a:r>
            <a:r>
              <a:rPr lang="pl-PL" dirty="0" err="1" smtClean="0"/>
              <a:t>phonology</a:t>
            </a:r>
            <a:r>
              <a:rPr lang="pl-PL" dirty="0" smtClean="0"/>
              <a:t>, not </a:t>
            </a:r>
            <a:r>
              <a:rPr lang="pl-PL" dirty="0" err="1" smtClean="0"/>
              <a:t>towards</a:t>
            </a:r>
            <a:r>
              <a:rPr lang="pl-PL" dirty="0" smtClean="0"/>
              <a:t> </a:t>
            </a:r>
            <a:r>
              <a:rPr lang="pl-PL" dirty="0" err="1" smtClean="0"/>
              <a:t>phonetics</a:t>
            </a:r>
            <a:endParaRPr lang="pl-PL" dirty="0" smtClean="0"/>
          </a:p>
          <a:p>
            <a:pPr lvl="1"/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see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not </a:t>
            </a:r>
            <a:r>
              <a:rPr lang="pl-PL" dirty="0" err="1" smtClean="0"/>
              <a:t>always</a:t>
            </a:r>
            <a:r>
              <a:rPr lang="pl-PL" dirty="0" smtClean="0"/>
              <a:t>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get</a:t>
            </a:r>
            <a:endParaRPr lang="pl-PL" dirty="0" smtClean="0"/>
          </a:p>
          <a:p>
            <a:pPr lvl="1"/>
            <a:endParaRPr lang="pl-PL" b="1" dirty="0"/>
          </a:p>
          <a:p>
            <a:r>
              <a:rPr lang="pl-PL" b="1" dirty="0" smtClean="0">
                <a:solidFill>
                  <a:srgbClr val="FF0000"/>
                </a:solidFill>
              </a:rPr>
              <a:t>No </a:t>
            </a:r>
            <a:r>
              <a:rPr lang="pl-PL" b="1" dirty="0" err="1" smtClean="0">
                <a:solidFill>
                  <a:srgbClr val="FF0000"/>
                </a:solidFill>
              </a:rPr>
              <a:t>phonological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voicing</a:t>
            </a:r>
            <a:r>
              <a:rPr lang="pl-PL" b="1" dirty="0" smtClean="0">
                <a:solidFill>
                  <a:srgbClr val="FF0000"/>
                </a:solidFill>
              </a:rPr>
              <a:t> in </a:t>
            </a:r>
            <a:r>
              <a:rPr lang="pl-PL" b="1" dirty="0" err="1" smtClean="0">
                <a:solidFill>
                  <a:srgbClr val="FF0000"/>
                </a:solidFill>
              </a:rPr>
              <a:t>sonorants</a:t>
            </a:r>
            <a:endParaRPr lang="pl-PL" b="1" dirty="0" smtClean="0">
              <a:solidFill>
                <a:srgbClr val="FF0000"/>
              </a:solidFill>
            </a:endParaRPr>
          </a:p>
          <a:p>
            <a:pPr lvl="1">
              <a:lnSpc>
                <a:spcPct val="170000"/>
              </a:lnSpc>
            </a:pPr>
            <a:r>
              <a:rPr lang="pl-PL" dirty="0" err="1" smtClean="0"/>
              <a:t>Neither</a:t>
            </a:r>
            <a:r>
              <a:rPr lang="pl-PL" dirty="0" smtClean="0"/>
              <a:t> [</a:t>
            </a:r>
            <a:r>
              <a:rPr lang="pl-PL" dirty="0" err="1" smtClean="0"/>
              <a:t>voi</a:t>
            </a:r>
            <a:r>
              <a:rPr lang="pl-PL" dirty="0" smtClean="0"/>
              <a:t>] nor [</a:t>
            </a:r>
            <a:r>
              <a:rPr lang="pl-PL" dirty="0" err="1" smtClean="0"/>
              <a:t>Sonorant</a:t>
            </a:r>
            <a:r>
              <a:rPr lang="pl-PL" dirty="0" smtClean="0"/>
              <a:t> Voice], </a:t>
            </a:r>
            <a:r>
              <a:rPr lang="pl-PL" b="1" dirty="0" err="1" smtClean="0">
                <a:solidFill>
                  <a:srgbClr val="FF0000"/>
                </a:solidFill>
              </a:rPr>
              <a:t>ever</a:t>
            </a:r>
            <a:r>
              <a:rPr lang="pl-PL" b="1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17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/>
              <a:t>3 </a:t>
            </a:r>
            <a:r>
              <a:rPr lang="pl-PL" sz="3200" b="1" dirty="0" err="1" smtClean="0"/>
              <a:t>types</a:t>
            </a:r>
            <a:r>
              <a:rPr lang="pl-PL" sz="3200" b="1" dirty="0" smtClean="0"/>
              <a:t> o </a:t>
            </a:r>
            <a:r>
              <a:rPr lang="pl-PL" sz="3200" b="1" dirty="0" err="1" smtClean="0"/>
              <a:t>voicing</a:t>
            </a:r>
            <a:r>
              <a:rPr lang="pl-PL" sz="3200" b="1" dirty="0" smtClean="0"/>
              <a:t> in </a:t>
            </a:r>
            <a:r>
              <a:rPr lang="pl-PL" sz="3200" b="1" dirty="0" err="1" smtClean="0"/>
              <a:t>Laryngeal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Realism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922520"/>
          </a:xfrm>
        </p:spPr>
        <p:txBody>
          <a:bodyPr>
            <a:normAutofit/>
          </a:bodyPr>
          <a:lstStyle/>
          <a:p>
            <a:pPr lvl="1"/>
            <a:r>
              <a:rPr lang="pl-PL" u="sng" dirty="0" err="1" smtClean="0"/>
              <a:t>Spontaneous</a:t>
            </a:r>
            <a:r>
              <a:rPr lang="pl-PL" dirty="0" smtClean="0"/>
              <a:t> (</a:t>
            </a:r>
            <a:r>
              <a:rPr lang="pl-PL" dirty="0" err="1" smtClean="0"/>
              <a:t>universal</a:t>
            </a:r>
            <a:r>
              <a:rPr lang="pl-PL" dirty="0" smtClean="0"/>
              <a:t> </a:t>
            </a:r>
            <a:r>
              <a:rPr lang="pl-PL" dirty="0" err="1" smtClean="0"/>
              <a:t>phonetics</a:t>
            </a:r>
            <a:r>
              <a:rPr lang="pl-PL" dirty="0" smtClean="0"/>
              <a:t>)	</a:t>
            </a:r>
            <a:r>
              <a:rPr lang="pl-PL" dirty="0" err="1" smtClean="0"/>
              <a:t>sonorants</a:t>
            </a:r>
            <a:r>
              <a:rPr lang="pl-PL" dirty="0" smtClean="0"/>
              <a:t> </a:t>
            </a:r>
            <a:r>
              <a:rPr lang="pl-PL" dirty="0" err="1" smtClean="0"/>
              <a:t>V</a:t>
            </a:r>
            <a:r>
              <a:rPr lang="pl-PL" baseline="30000" dirty="0" err="1" smtClean="0"/>
              <a:t>o</a:t>
            </a:r>
            <a:r>
              <a:rPr lang="pl-PL" dirty="0" smtClean="0"/>
              <a:t>, S</a:t>
            </a:r>
            <a:r>
              <a:rPr lang="pl-PL" baseline="30000" dirty="0" smtClean="0"/>
              <a:t>o</a:t>
            </a:r>
          </a:p>
          <a:p>
            <a:pPr lvl="2"/>
            <a:r>
              <a:rPr lang="pl-PL" dirty="0" smtClean="0"/>
              <a:t>No </a:t>
            </a:r>
            <a:r>
              <a:rPr lang="pl-PL" dirty="0" err="1" smtClean="0"/>
              <a:t>marking</a:t>
            </a:r>
            <a:r>
              <a:rPr lang="pl-PL" dirty="0" smtClean="0"/>
              <a:t>!!!</a:t>
            </a:r>
          </a:p>
          <a:p>
            <a:pPr lvl="2"/>
            <a:endParaRPr lang="pl-PL" dirty="0" smtClean="0"/>
          </a:p>
          <a:p>
            <a:pPr lvl="1"/>
            <a:r>
              <a:rPr lang="pl-PL" u="sng" dirty="0" smtClean="0"/>
              <a:t>Active</a:t>
            </a:r>
            <a:r>
              <a:rPr lang="pl-PL" dirty="0" smtClean="0"/>
              <a:t>	 				</a:t>
            </a:r>
            <a:r>
              <a:rPr lang="pl-PL" dirty="0" err="1" smtClean="0"/>
              <a:t>obstruents</a:t>
            </a:r>
            <a:r>
              <a:rPr lang="pl-PL" dirty="0" smtClean="0"/>
              <a:t> C</a:t>
            </a:r>
            <a:r>
              <a:rPr lang="pl-PL" baseline="30000" dirty="0" smtClean="0"/>
              <a:t>[</a:t>
            </a:r>
            <a:r>
              <a:rPr lang="pl-PL" baseline="30000" dirty="0" err="1" smtClean="0"/>
              <a:t>voi</a:t>
            </a:r>
            <a:r>
              <a:rPr lang="pl-PL" baseline="30000" dirty="0" smtClean="0"/>
              <a:t>]</a:t>
            </a:r>
            <a:endParaRPr lang="pl-PL" dirty="0" smtClean="0"/>
          </a:p>
          <a:p>
            <a:pPr lvl="2"/>
            <a:r>
              <a:rPr lang="pl-PL" dirty="0" err="1" smtClean="0"/>
              <a:t>Marked</a:t>
            </a:r>
            <a:endParaRPr lang="pl-PL" dirty="0" smtClean="0"/>
          </a:p>
          <a:p>
            <a:pPr lvl="2">
              <a:buNone/>
            </a:pPr>
            <a:endParaRPr lang="pl-PL" dirty="0" smtClean="0"/>
          </a:p>
          <a:p>
            <a:pPr lvl="1"/>
            <a:r>
              <a:rPr lang="pl-PL" u="sng" dirty="0" err="1" smtClean="0"/>
              <a:t>Passive</a:t>
            </a:r>
            <a:r>
              <a:rPr lang="pl-PL" dirty="0" smtClean="0"/>
              <a:t>					</a:t>
            </a:r>
            <a:r>
              <a:rPr lang="pl-PL" dirty="0" err="1" smtClean="0"/>
              <a:t>obstruents</a:t>
            </a:r>
            <a:r>
              <a:rPr lang="pl-PL" dirty="0" smtClean="0"/>
              <a:t> C</a:t>
            </a:r>
            <a:r>
              <a:rPr lang="pl-PL" baseline="30000" dirty="0" smtClean="0"/>
              <a:t>o</a:t>
            </a:r>
            <a:endParaRPr lang="pl-PL" u="sng" dirty="0" smtClean="0"/>
          </a:p>
          <a:p>
            <a:pPr lvl="2"/>
            <a:r>
              <a:rPr lang="pl-PL" dirty="0" smtClean="0"/>
              <a:t>No </a:t>
            </a:r>
            <a:r>
              <a:rPr lang="pl-PL" dirty="0" err="1" smtClean="0"/>
              <a:t>marking</a:t>
            </a:r>
            <a:r>
              <a:rPr lang="pl-PL" dirty="0" smtClean="0"/>
              <a:t> (</a:t>
            </a:r>
            <a:r>
              <a:rPr lang="pl-PL" dirty="0" err="1" smtClean="0"/>
              <a:t>voicing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system dependent)	</a:t>
            </a:r>
          </a:p>
          <a:p>
            <a:pPr lvl="1">
              <a:buNone/>
            </a:pPr>
            <a:endParaRPr lang="pl-PL" dirty="0" smtClean="0"/>
          </a:p>
          <a:p>
            <a:pPr lvl="1">
              <a:buNone/>
            </a:pPr>
            <a:r>
              <a:rPr lang="pl-PL" dirty="0" err="1" smtClean="0">
                <a:solidFill>
                  <a:srgbClr val="FF0000"/>
                </a:solidFill>
              </a:rPr>
              <a:t>Within</a:t>
            </a:r>
            <a:r>
              <a:rPr lang="pl-PL" dirty="0" smtClean="0">
                <a:solidFill>
                  <a:srgbClr val="FF0000"/>
                </a:solidFill>
              </a:rPr>
              <a:t> one system, </a:t>
            </a:r>
            <a:r>
              <a:rPr lang="pl-PL" dirty="0" err="1" smtClean="0">
                <a:solidFill>
                  <a:srgbClr val="FF0000"/>
                </a:solidFill>
              </a:rPr>
              <a:t>voicing</a:t>
            </a:r>
            <a:r>
              <a:rPr lang="pl-PL" dirty="0" smtClean="0">
                <a:solidFill>
                  <a:srgbClr val="FF0000"/>
                </a:solidFill>
              </a:rPr>
              <a:t> in </a:t>
            </a:r>
            <a:r>
              <a:rPr lang="pl-PL" dirty="0" err="1" smtClean="0">
                <a:solidFill>
                  <a:srgbClr val="FF0000"/>
                </a:solidFill>
              </a:rPr>
              <a:t>obstruents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either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u="sng" dirty="0" err="1" smtClean="0">
                <a:solidFill>
                  <a:srgbClr val="FF0000"/>
                </a:solidFill>
              </a:rPr>
              <a:t>active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or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u="sng" dirty="0" err="1" smtClean="0">
                <a:solidFill>
                  <a:srgbClr val="FF0000"/>
                </a:solidFill>
              </a:rPr>
              <a:t>passive</a:t>
            </a:r>
            <a:r>
              <a:rPr lang="pl-PL" dirty="0" smtClean="0">
                <a:solidFill>
                  <a:srgbClr val="FF0000"/>
                </a:solidFill>
              </a:rPr>
              <a:t>, </a:t>
            </a:r>
            <a:r>
              <a:rPr lang="pl-PL" dirty="0" err="1" smtClean="0">
                <a:solidFill>
                  <a:srgbClr val="FF0000"/>
                </a:solidFill>
              </a:rPr>
              <a:t>never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both</a:t>
            </a:r>
            <a:r>
              <a:rPr lang="pl-PL" dirty="0" smtClean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18</a:t>
            </a:fld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923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/>
              <a:t> </a:t>
            </a:r>
            <a:r>
              <a:rPr lang="de-DE" sz="3200" b="1" dirty="0" err="1" smtClean="0"/>
              <a:t>Neutraliz</a:t>
            </a:r>
            <a:r>
              <a:rPr lang="pl-PL" sz="3200" b="1" dirty="0" err="1" smtClean="0"/>
              <a:t>ation</a:t>
            </a:r>
            <a:r>
              <a:rPr lang="pl-PL" sz="3200" b="1" dirty="0" smtClean="0"/>
              <a:t> and</a:t>
            </a:r>
            <a:r>
              <a:rPr lang="de-DE" sz="3200" b="1" dirty="0" smtClean="0"/>
              <a:t> </a:t>
            </a:r>
            <a:r>
              <a:rPr lang="pl-PL" sz="3200" b="1" dirty="0" err="1" smtClean="0"/>
              <a:t>Regressive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Assimilation</a:t>
            </a:r>
            <a:r>
              <a:rPr lang="pl-PL" sz="3200" b="1" dirty="0" smtClean="0"/>
              <a:t> in </a:t>
            </a:r>
            <a:r>
              <a:rPr lang="pl-PL" sz="3200" b="1" dirty="0" err="1" smtClean="0"/>
              <a:t>Laryngeal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Realism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6350" indent="-514350" defTabSz="108000">
              <a:spcBef>
                <a:spcPts val="0"/>
              </a:spcBef>
              <a:buNone/>
            </a:pPr>
            <a:r>
              <a:rPr lang="en-GB" dirty="0" smtClean="0"/>
              <a:t>a.		</a:t>
            </a:r>
            <a:r>
              <a:rPr lang="en-GB" i="1" dirty="0" err="1" smtClean="0"/>
              <a:t>liczba</a:t>
            </a:r>
            <a:r>
              <a:rPr lang="en-GB" dirty="0" smtClean="0"/>
              <a:t>						/</a:t>
            </a:r>
            <a:r>
              <a:rPr lang="en-GB" dirty="0" err="1" smtClean="0"/>
              <a:t>l</a:t>
            </a:r>
            <a:r>
              <a:rPr lang="en-GB" baseline="30000" dirty="0" err="1" smtClean="0"/>
              <a:t>j</a:t>
            </a:r>
            <a:r>
              <a:rPr lang="en-GB" dirty="0" smtClean="0"/>
              <a:t>			</a:t>
            </a:r>
            <a:r>
              <a:rPr lang="en-GB" dirty="0" err="1" smtClean="0"/>
              <a:t>i</a:t>
            </a:r>
            <a:r>
              <a:rPr lang="en-GB" dirty="0" smtClean="0"/>
              <a:t>			</a:t>
            </a:r>
            <a:r>
              <a:rPr lang="en-GB" dirty="0" err="1" smtClean="0">
                <a:solidFill>
                  <a:srgbClr val="FF0000"/>
                </a:solidFill>
              </a:rPr>
              <a:t>t</a:t>
            </a:r>
            <a:r>
              <a:rPr lang="en-GB" dirty="0" err="1" smtClean="0">
                <a:solidFill>
                  <a:srgbClr val="FF0000"/>
                </a:solidFill>
                <a:sym typeface="IPAKiel"/>
              </a:rPr>
              <a:t></a:t>
            </a:r>
            <a:r>
              <a:rPr lang="en-GB" baseline="30000" dirty="0" err="1" smtClean="0">
                <a:sym typeface="IPAKiel"/>
              </a:rPr>
              <a:t>o</a:t>
            </a:r>
            <a:r>
              <a:rPr lang="en-GB" dirty="0" smtClean="0"/>
              <a:t>				-			b	a/					&gt;					[</a:t>
            </a:r>
            <a:r>
              <a:rPr lang="en-GB" dirty="0" err="1" smtClean="0"/>
              <a:t>l</a:t>
            </a:r>
            <a:r>
              <a:rPr lang="en-GB" baseline="30000" dirty="0" err="1" smtClean="0"/>
              <a:t>j</a:t>
            </a:r>
            <a:r>
              <a:rPr lang="en-GB" dirty="0" err="1" smtClean="0"/>
              <a:t>i</a:t>
            </a:r>
            <a:r>
              <a:rPr lang="en-GB" dirty="0" err="1" smtClean="0">
                <a:solidFill>
                  <a:srgbClr val="FF0000"/>
                </a:solidFill>
              </a:rPr>
              <a:t>d</a:t>
            </a:r>
            <a:r>
              <a:rPr lang="en-GB" dirty="0" err="1" smtClean="0">
                <a:solidFill>
                  <a:srgbClr val="FF0000"/>
                </a:solidFill>
                <a:sym typeface="IPAKiel"/>
              </a:rPr>
              <a:t>b</a:t>
            </a:r>
            <a:r>
              <a:rPr lang="en-GB" dirty="0" err="1" smtClean="0">
                <a:sym typeface="IPAKiel"/>
              </a:rPr>
              <a:t>a</a:t>
            </a:r>
            <a:r>
              <a:rPr lang="en-GB" dirty="0" smtClean="0"/>
              <a:t>]</a:t>
            </a:r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en-GB" dirty="0" smtClean="0"/>
              <a:t>																																																</a:t>
            </a:r>
            <a:r>
              <a:rPr lang="en-GB" dirty="0"/>
              <a:t>	 </a:t>
            </a:r>
            <a:r>
              <a:rPr lang="pl-PL" dirty="0" smtClean="0"/>
              <a:t>‘</a:t>
            </a:r>
            <a:r>
              <a:rPr lang="en-GB" dirty="0" smtClean="0"/>
              <a:t>number’</a:t>
            </a:r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en-GB" dirty="0" smtClean="0"/>
              <a:t>																					</a:t>
            </a:r>
            <a:endParaRPr lang="en-GB" sz="1600" dirty="0" smtClean="0"/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en-GB" dirty="0" smtClean="0"/>
              <a:t>															</a:t>
            </a:r>
            <a:r>
              <a:rPr lang="en-GB" sz="2800" dirty="0" smtClean="0"/>
              <a:t> 																		</a:t>
            </a:r>
            <a:r>
              <a:rPr lang="pl-PL" sz="1600" dirty="0" smtClean="0"/>
              <a:t>[</a:t>
            </a:r>
            <a:r>
              <a:rPr lang="pl-PL" sz="1600" dirty="0" err="1" smtClean="0"/>
              <a:t>voi</a:t>
            </a:r>
            <a:r>
              <a:rPr lang="pl-PL" sz="1600" dirty="0" smtClean="0"/>
              <a:t>]</a:t>
            </a:r>
            <a:endParaRPr lang="en-GB" sz="1600" dirty="0" smtClean="0"/>
          </a:p>
          <a:p>
            <a:pPr marL="406350" indent="-514350" defTabSz="108000">
              <a:spcBef>
                <a:spcPts val="0"/>
              </a:spcBef>
              <a:buNone/>
            </a:pPr>
            <a:endParaRPr lang="en-GB" dirty="0" smtClean="0"/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en-GB" dirty="0" smtClean="0"/>
              <a:t>b.		</a:t>
            </a:r>
            <a:r>
              <a:rPr lang="en-GB" i="1" dirty="0" err="1" smtClean="0"/>
              <a:t>żabka</a:t>
            </a:r>
            <a:r>
              <a:rPr lang="en-GB" dirty="0" smtClean="0"/>
              <a:t>					/</a:t>
            </a:r>
            <a:r>
              <a:rPr lang="en-GB" dirty="0" smtClean="0">
                <a:sym typeface="IPAKiel"/>
              </a:rPr>
              <a:t>			a			b					-			</a:t>
            </a:r>
            <a:r>
              <a:rPr lang="en-GB" dirty="0" err="1" smtClean="0">
                <a:sym typeface="IPAKiel"/>
              </a:rPr>
              <a:t>k</a:t>
            </a:r>
            <a:r>
              <a:rPr lang="en-GB" baseline="30000" dirty="0" err="1" smtClean="0">
                <a:sym typeface="IPAKiel"/>
              </a:rPr>
              <a:t>o</a:t>
            </a:r>
            <a:r>
              <a:rPr lang="en-GB" dirty="0" smtClean="0">
                <a:sym typeface="IPAKiel"/>
              </a:rPr>
              <a:t>	a</a:t>
            </a:r>
            <a:r>
              <a:rPr lang="en-GB" dirty="0" smtClean="0"/>
              <a:t>/					&gt;					[</a:t>
            </a:r>
            <a:r>
              <a:rPr lang="en-GB" dirty="0" smtClean="0">
                <a:sym typeface="IPAKiel"/>
              </a:rPr>
              <a:t></a:t>
            </a:r>
            <a:r>
              <a:rPr lang="en-GB" dirty="0" err="1" smtClean="0">
                <a:sym typeface="IPAKiel"/>
              </a:rPr>
              <a:t>a</a:t>
            </a:r>
            <a:r>
              <a:rPr lang="en-GB" dirty="0" err="1" smtClean="0">
                <a:solidFill>
                  <a:srgbClr val="FF0000"/>
                </a:solidFill>
                <a:sym typeface="IPAKiel"/>
              </a:rPr>
              <a:t>pk</a:t>
            </a:r>
            <a:r>
              <a:rPr lang="en-GB" dirty="0" err="1" smtClean="0">
                <a:sym typeface="IPAKiel"/>
              </a:rPr>
              <a:t>a</a:t>
            </a:r>
            <a:r>
              <a:rPr lang="en-GB" dirty="0" smtClean="0"/>
              <a:t>]</a:t>
            </a:r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/>
              <a:t>																																																	 </a:t>
            </a:r>
            <a:r>
              <a:rPr lang="pl-PL" dirty="0" smtClean="0"/>
              <a:t>‘</a:t>
            </a:r>
            <a:r>
              <a:rPr lang="pl-PL" dirty="0" err="1" smtClean="0"/>
              <a:t>frog</a:t>
            </a:r>
            <a:r>
              <a:rPr lang="pl-PL" dirty="0" smtClean="0"/>
              <a:t>, </a:t>
            </a:r>
            <a:r>
              <a:rPr lang="pl-PL" dirty="0" err="1" smtClean="0"/>
              <a:t>dim</a:t>
            </a:r>
            <a:r>
              <a:rPr lang="pl-PL" dirty="0" smtClean="0"/>
              <a:t>.’</a:t>
            </a:r>
            <a:endParaRPr lang="en-GB" dirty="0" smtClean="0"/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en-GB" dirty="0" smtClean="0"/>
              <a:t>																					</a:t>
            </a:r>
            <a:r>
              <a:rPr lang="en-GB" sz="1600" dirty="0" smtClean="0"/>
              <a:t>	</a:t>
            </a:r>
            <a:r>
              <a:rPr lang="pl-PL" sz="1600" dirty="0" smtClean="0"/>
              <a:t>[</a:t>
            </a:r>
            <a:r>
              <a:rPr lang="pl-PL" sz="1600" dirty="0" err="1" smtClean="0"/>
              <a:t>voi</a:t>
            </a:r>
            <a:r>
              <a:rPr lang="pl-PL" sz="1600" dirty="0" smtClean="0"/>
              <a:t>]</a:t>
            </a:r>
            <a:endParaRPr lang="en-GB" sz="1600" dirty="0" smtClean="0"/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en-GB" dirty="0" smtClean="0"/>
              <a:t>																															</a:t>
            </a:r>
            <a:endParaRPr lang="en-GB" sz="1600" dirty="0" smtClean="0"/>
          </a:p>
          <a:p>
            <a:pPr marL="406350" indent="-514350" defTabSz="108000">
              <a:spcBef>
                <a:spcPts val="0"/>
              </a:spcBef>
              <a:buNone/>
            </a:pPr>
            <a:endParaRPr lang="en-GB" dirty="0" smtClean="0"/>
          </a:p>
          <a:p>
            <a:pPr marL="406350" indent="-514350" defTabSz="108000">
              <a:spcBef>
                <a:spcPts val="0"/>
              </a:spcBef>
              <a:buNone/>
            </a:pPr>
            <a:endParaRPr lang="en-GB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3420442" y="2420888"/>
            <a:ext cx="1080120" cy="7920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4500562" y="2348880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3347864" y="4437112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pole tekstowe 9"/>
          <p:cNvSpPr txBox="1"/>
          <p:nvPr/>
        </p:nvSpPr>
        <p:spPr>
          <a:xfrm>
            <a:off x="3214678" y="3929066"/>
            <a:ext cx="500066" cy="492443"/>
          </a:xfrm>
          <a:prstGeom prst="rect">
            <a:avLst/>
          </a:prstGeom>
        </p:spPr>
        <p:txBody>
          <a:bodyPr wrap="square" lIns="36000" rtlCol="0">
            <a:spAutoFit/>
          </a:bodyPr>
          <a:lstStyle/>
          <a:p>
            <a:r>
              <a:rPr lang="pl-PL" sz="2600" dirty="0" smtClean="0">
                <a:solidFill>
                  <a:srgbClr val="FF0000"/>
                </a:solidFill>
              </a:rPr>
              <a:t>b</a:t>
            </a:r>
            <a:r>
              <a:rPr lang="pl-PL" sz="2600" baseline="30000" dirty="0" smtClean="0"/>
              <a:t>o</a:t>
            </a:r>
            <a:endParaRPr lang="pl-PL" sz="2600" baseline="30000" dirty="0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19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Introduction</a:t>
            </a:r>
            <a:r>
              <a:rPr lang="pl-PL" b="1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 err="1" smtClean="0"/>
              <a:t>Philosophy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led</a:t>
            </a:r>
            <a:r>
              <a:rPr lang="pl-PL" dirty="0" smtClean="0"/>
              <a:t> to </a:t>
            </a:r>
            <a:r>
              <a:rPr lang="pl-PL" dirty="0" err="1" smtClean="0"/>
              <a:t>Laryngeal</a:t>
            </a:r>
            <a:r>
              <a:rPr lang="pl-PL" dirty="0" smtClean="0"/>
              <a:t> </a:t>
            </a:r>
            <a:r>
              <a:rPr lang="pl-PL" dirty="0" err="1" smtClean="0"/>
              <a:t>Relativism</a:t>
            </a:r>
            <a:endParaRPr lang="pl-PL" dirty="0" smtClean="0"/>
          </a:p>
          <a:p>
            <a:pPr lvl="0"/>
            <a:r>
              <a:rPr lang="pl-PL" dirty="0" err="1" smtClean="0"/>
              <a:t>Consequences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follow</a:t>
            </a:r>
            <a:r>
              <a:rPr lang="pl-PL" dirty="0" smtClean="0"/>
              <a:t> from </a:t>
            </a:r>
            <a:r>
              <a:rPr lang="pl-PL" dirty="0" err="1" smtClean="0"/>
              <a:t>Laryngeal</a:t>
            </a:r>
            <a:r>
              <a:rPr lang="pl-PL" dirty="0" smtClean="0"/>
              <a:t> </a:t>
            </a:r>
            <a:r>
              <a:rPr lang="pl-PL" dirty="0" err="1" smtClean="0"/>
              <a:t>Relativism</a:t>
            </a:r>
            <a:endParaRPr lang="pl-PL" dirty="0" smtClean="0"/>
          </a:p>
          <a:p>
            <a:pPr lvl="0"/>
            <a:r>
              <a:rPr lang="pl-PL" dirty="0" err="1" smtClean="0"/>
              <a:t>Polish</a:t>
            </a:r>
            <a:r>
              <a:rPr lang="pl-PL" dirty="0" smtClean="0"/>
              <a:t> data (</a:t>
            </a:r>
            <a:r>
              <a:rPr lang="pl-PL" dirty="0" err="1" smtClean="0"/>
              <a:t>mainly</a:t>
            </a:r>
            <a:r>
              <a:rPr lang="pl-PL" dirty="0" smtClean="0"/>
              <a:t>) </a:t>
            </a:r>
            <a:r>
              <a:rPr lang="pl-PL" dirty="0" err="1" smtClean="0"/>
              <a:t>used</a:t>
            </a:r>
            <a:r>
              <a:rPr lang="pl-PL" dirty="0" smtClean="0"/>
              <a:t> for </a:t>
            </a:r>
            <a:r>
              <a:rPr lang="pl-PL" dirty="0" err="1" smtClean="0"/>
              <a:t>illustration</a:t>
            </a:r>
            <a:endParaRPr lang="pl-PL" dirty="0" smtClean="0"/>
          </a:p>
          <a:p>
            <a:pPr lvl="1"/>
            <a:r>
              <a:rPr lang="pl-PL" dirty="0" err="1" smtClean="0"/>
              <a:t>Representation</a:t>
            </a:r>
            <a:r>
              <a:rPr lang="pl-PL" dirty="0" smtClean="0"/>
              <a:t> of </a:t>
            </a:r>
            <a:r>
              <a:rPr lang="pl-PL" dirty="0" err="1" smtClean="0"/>
              <a:t>contrast</a:t>
            </a:r>
            <a:r>
              <a:rPr lang="pl-PL" dirty="0" smtClean="0"/>
              <a:t>, </a:t>
            </a:r>
            <a:r>
              <a:rPr lang="pl-PL" dirty="0" err="1" smtClean="0"/>
              <a:t>e.g</a:t>
            </a:r>
            <a:r>
              <a:rPr lang="pl-PL" dirty="0" smtClean="0"/>
              <a:t>. b/p</a:t>
            </a:r>
          </a:p>
          <a:p>
            <a:pPr lvl="1"/>
            <a:r>
              <a:rPr lang="pl-PL" dirty="0" smtClean="0"/>
              <a:t>Distribution of </a:t>
            </a:r>
            <a:r>
              <a:rPr lang="pl-PL" dirty="0" err="1" smtClean="0"/>
              <a:t>laryngeal</a:t>
            </a:r>
            <a:r>
              <a:rPr lang="pl-PL" dirty="0" smtClean="0"/>
              <a:t> </a:t>
            </a:r>
            <a:r>
              <a:rPr lang="pl-PL" dirty="0" err="1" smtClean="0"/>
              <a:t>contrast</a:t>
            </a:r>
            <a:endParaRPr lang="pl-PL" dirty="0" smtClean="0"/>
          </a:p>
          <a:p>
            <a:pPr lvl="2"/>
            <a:r>
              <a:rPr lang="pl-PL" dirty="0" err="1" smtClean="0"/>
              <a:t>Processes</a:t>
            </a:r>
            <a:r>
              <a:rPr lang="pl-PL" dirty="0" smtClean="0"/>
              <a:t> </a:t>
            </a:r>
            <a:r>
              <a:rPr lang="pl-PL" dirty="0" err="1" smtClean="0"/>
              <a:t>connected</a:t>
            </a:r>
            <a:r>
              <a:rPr lang="pl-PL" dirty="0" smtClean="0"/>
              <a:t> with </a:t>
            </a:r>
            <a:r>
              <a:rPr lang="pl-PL" dirty="0" err="1" smtClean="0"/>
              <a:t>voicing</a:t>
            </a:r>
            <a:r>
              <a:rPr lang="pl-PL" dirty="0" smtClean="0"/>
              <a:t>: </a:t>
            </a:r>
          </a:p>
          <a:p>
            <a:pPr lvl="3"/>
            <a:r>
              <a:rPr lang="pl-PL" dirty="0" err="1" smtClean="0"/>
              <a:t>Final</a:t>
            </a:r>
            <a:r>
              <a:rPr lang="pl-PL" dirty="0" smtClean="0"/>
              <a:t> </a:t>
            </a:r>
            <a:r>
              <a:rPr lang="pl-PL" dirty="0" err="1" smtClean="0"/>
              <a:t>Obstruent</a:t>
            </a:r>
            <a:r>
              <a:rPr lang="pl-PL" dirty="0" smtClean="0"/>
              <a:t> </a:t>
            </a:r>
            <a:r>
              <a:rPr lang="pl-PL" dirty="0" err="1" smtClean="0"/>
              <a:t>Devoicing</a:t>
            </a:r>
            <a:r>
              <a:rPr lang="pl-PL" dirty="0" smtClean="0"/>
              <a:t> (FOD) </a:t>
            </a:r>
          </a:p>
          <a:p>
            <a:pPr lvl="3"/>
            <a:r>
              <a:rPr lang="pl-PL" dirty="0" err="1" smtClean="0"/>
              <a:t>Regressive</a:t>
            </a:r>
            <a:r>
              <a:rPr lang="pl-PL" dirty="0" smtClean="0"/>
              <a:t> Voice </a:t>
            </a:r>
            <a:r>
              <a:rPr lang="pl-PL" dirty="0" err="1" smtClean="0"/>
              <a:t>Assimilation</a:t>
            </a:r>
            <a:r>
              <a:rPr lang="pl-PL" dirty="0" smtClean="0"/>
              <a:t> (RVA)</a:t>
            </a:r>
          </a:p>
          <a:p>
            <a:pPr lvl="1"/>
            <a:r>
              <a:rPr lang="pl-PL" dirty="0" smtClean="0"/>
              <a:t>Role of </a:t>
            </a:r>
            <a:r>
              <a:rPr lang="pl-PL" dirty="0" err="1" smtClean="0"/>
              <a:t>sonorants</a:t>
            </a:r>
            <a:r>
              <a:rPr lang="pl-PL" dirty="0" smtClean="0"/>
              <a:t> as the </a:t>
            </a:r>
            <a:r>
              <a:rPr lang="pl-PL" strike="sngStrike" dirty="0" smtClean="0"/>
              <a:t>target</a:t>
            </a:r>
            <a:r>
              <a:rPr lang="pl-PL" dirty="0" smtClean="0"/>
              <a:t>, </a:t>
            </a:r>
            <a:r>
              <a:rPr lang="pl-PL" b="1" dirty="0" err="1" smtClean="0">
                <a:solidFill>
                  <a:srgbClr val="FF0000"/>
                </a:solidFill>
              </a:rPr>
              <a:t>source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and </a:t>
            </a:r>
            <a:r>
              <a:rPr lang="en-GB" strike="sngStrike" dirty="0" smtClean="0"/>
              <a:t>barrier</a:t>
            </a:r>
          </a:p>
          <a:p>
            <a:pPr lvl="0"/>
            <a:r>
              <a:rPr lang="pl-PL" dirty="0" err="1" smtClean="0"/>
              <a:t>Relationship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pl-PL" dirty="0" err="1" smtClean="0"/>
              <a:t>phonology</a:t>
            </a:r>
            <a:r>
              <a:rPr lang="pl-PL" dirty="0" smtClean="0"/>
              <a:t> and </a:t>
            </a:r>
            <a:r>
              <a:rPr lang="pl-PL" dirty="0" err="1" smtClean="0"/>
              <a:t>phonetics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2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err="1" smtClean="0"/>
              <a:t>Neutraliza</a:t>
            </a:r>
            <a:r>
              <a:rPr lang="pl-PL" sz="3200" b="1" dirty="0" err="1" smtClean="0"/>
              <a:t>tion</a:t>
            </a:r>
            <a:r>
              <a:rPr lang="pl-PL" sz="3200" b="1" dirty="0" smtClean="0"/>
              <a:t> and </a:t>
            </a:r>
            <a:r>
              <a:rPr lang="pl-PL" sz="3200" b="1" dirty="0" err="1" smtClean="0"/>
              <a:t>Final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Devoicing</a:t>
            </a:r>
            <a:r>
              <a:rPr lang="pl-PL" sz="3200" b="1" dirty="0" smtClean="0"/>
              <a:t> in </a:t>
            </a:r>
            <a:br>
              <a:rPr lang="pl-PL" sz="3200" b="1" dirty="0" smtClean="0"/>
            </a:br>
            <a:r>
              <a:rPr lang="pl-PL" sz="3200" b="1" dirty="0" err="1" smtClean="0"/>
              <a:t>Laryngeal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Realism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45848"/>
          </a:xfrm>
        </p:spPr>
        <p:txBody>
          <a:bodyPr/>
          <a:lstStyle/>
          <a:p>
            <a:pPr marL="108000" indent="-108000" defTabSz="108000">
              <a:spcBef>
                <a:spcPts val="0"/>
              </a:spcBef>
              <a:buNone/>
            </a:pPr>
            <a:r>
              <a:rPr lang="pl-PL" dirty="0" smtClean="0"/>
              <a:t>a.</a:t>
            </a:r>
            <a:r>
              <a:rPr lang="pl-PL" i="1" dirty="0" smtClean="0"/>
              <a:t> stóg</a:t>
            </a:r>
            <a:r>
              <a:rPr lang="pl-PL" dirty="0" smtClean="0"/>
              <a:t>			/stu	g/											&gt;				[stu</a:t>
            </a:r>
            <a:r>
              <a:rPr lang="pl-PL" b="1" dirty="0" smtClean="0">
                <a:solidFill>
                  <a:srgbClr val="FF0000"/>
                </a:solidFill>
              </a:rPr>
              <a:t>k</a:t>
            </a:r>
            <a:r>
              <a:rPr lang="pl-PL" dirty="0" smtClean="0"/>
              <a:t>]	</a:t>
            </a:r>
            <a:r>
              <a:rPr lang="pl-PL" dirty="0"/>
              <a:t>	 </a:t>
            </a:r>
            <a:r>
              <a:rPr lang="pl-PL" dirty="0" smtClean="0"/>
              <a:t>‘</a:t>
            </a:r>
            <a:r>
              <a:rPr lang="pl-PL" dirty="0" err="1" smtClean="0"/>
              <a:t>haystack</a:t>
            </a:r>
            <a:r>
              <a:rPr lang="pl-PL" dirty="0" smtClean="0"/>
              <a:t>’</a:t>
            </a:r>
          </a:p>
          <a:p>
            <a:pPr marL="108000" indent="-108000" defTabSz="108000">
              <a:spcBef>
                <a:spcPts val="0"/>
              </a:spcBef>
              <a:buNone/>
            </a:pPr>
            <a:r>
              <a:rPr lang="pl-PL" dirty="0" smtClean="0"/>
              <a:t>																											</a:t>
            </a:r>
          </a:p>
          <a:p>
            <a:pPr marL="108000" indent="-108000" defTabSz="108000">
              <a:spcBef>
                <a:spcPts val="0"/>
              </a:spcBef>
              <a:buNone/>
            </a:pPr>
            <a:r>
              <a:rPr lang="pl-PL" dirty="0" smtClean="0"/>
              <a:t>															</a:t>
            </a:r>
            <a:r>
              <a:rPr lang="pl-PL" sz="1600" dirty="0" smtClean="0"/>
              <a:t>	[</a:t>
            </a:r>
            <a:r>
              <a:rPr lang="pl-PL" sz="1600" dirty="0" err="1" smtClean="0"/>
              <a:t>voi</a:t>
            </a:r>
            <a:r>
              <a:rPr lang="pl-PL" sz="1600" dirty="0" smtClean="0"/>
              <a:t>]			</a:t>
            </a:r>
          </a:p>
          <a:p>
            <a:pPr marL="108000" indent="-108000" defTabSz="108000">
              <a:spcBef>
                <a:spcPts val="0"/>
              </a:spcBef>
              <a:buNone/>
            </a:pPr>
            <a:r>
              <a:rPr lang="pl-PL" sz="1600" dirty="0" smtClean="0"/>
              <a:t>																					</a:t>
            </a:r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r>
              <a:rPr lang="pl-PL" dirty="0" smtClean="0"/>
              <a:t>b.</a:t>
            </a:r>
            <a:r>
              <a:rPr lang="pl-PL" i="1" dirty="0" smtClean="0"/>
              <a:t> stuk</a:t>
            </a:r>
            <a:r>
              <a:rPr lang="pl-PL" dirty="0" smtClean="0"/>
              <a:t>			/stu	k</a:t>
            </a:r>
            <a:r>
              <a:rPr lang="pl-PL" baseline="30000" dirty="0" smtClean="0"/>
              <a:t>o</a:t>
            </a:r>
            <a:r>
              <a:rPr lang="pl-PL" dirty="0" smtClean="0"/>
              <a:t>/											&gt;				[stu</a:t>
            </a:r>
            <a:r>
              <a:rPr lang="pl-PL" b="1" dirty="0" smtClean="0">
                <a:solidFill>
                  <a:srgbClr val="FF0000"/>
                </a:solidFill>
              </a:rPr>
              <a:t>k</a:t>
            </a:r>
            <a:r>
              <a:rPr lang="pl-PL" dirty="0" smtClean="0"/>
              <a:t>]</a:t>
            </a:r>
            <a:r>
              <a:rPr lang="pl-PL" sz="1600" dirty="0" smtClean="0"/>
              <a:t>	</a:t>
            </a:r>
            <a:r>
              <a:rPr lang="pl-PL" sz="1600" dirty="0"/>
              <a:t>	 </a:t>
            </a:r>
            <a:r>
              <a:rPr lang="pl-PL" sz="2400" dirty="0" smtClean="0"/>
              <a:t>‘</a:t>
            </a:r>
            <a:r>
              <a:rPr lang="pl-PL" sz="2400" dirty="0" err="1" smtClean="0"/>
              <a:t>knock</a:t>
            </a:r>
            <a:r>
              <a:rPr lang="pl-PL" sz="2400" dirty="0" smtClean="0"/>
              <a:t>’</a:t>
            </a:r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r>
              <a:rPr lang="pl-PL" sz="1600" dirty="0" smtClean="0"/>
              <a:t>															</a:t>
            </a:r>
            <a:endParaRPr lang="pl-PL" sz="160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2411760" y="2420888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" name="pole tekstowe 8"/>
          <p:cNvSpPr txBox="1"/>
          <p:nvPr/>
        </p:nvSpPr>
        <p:spPr>
          <a:xfrm>
            <a:off x="2285984" y="1928802"/>
            <a:ext cx="714380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l-PL" sz="2600" dirty="0" smtClean="0">
                <a:solidFill>
                  <a:srgbClr val="FF0000"/>
                </a:solidFill>
              </a:rPr>
              <a:t>g</a:t>
            </a:r>
            <a:r>
              <a:rPr lang="pl-PL" sz="2600" baseline="30000" dirty="0" smtClean="0">
                <a:solidFill>
                  <a:srgbClr val="FF0000"/>
                </a:solidFill>
              </a:rPr>
              <a:t>o</a:t>
            </a:r>
            <a:r>
              <a:rPr lang="pl-PL" sz="2600" dirty="0" smtClean="0"/>
              <a:t>/</a:t>
            </a:r>
            <a:endParaRPr lang="pl-PL" sz="26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20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80896"/>
          </a:xfrm>
        </p:spPr>
        <p:txBody>
          <a:bodyPr/>
          <a:lstStyle/>
          <a:p>
            <a:pPr algn="ctr"/>
            <a:r>
              <a:rPr lang="pl-PL" sz="5400" b="1" dirty="0" smtClean="0"/>
              <a:t>Life, </a:t>
            </a:r>
            <a:r>
              <a:rPr lang="pl-PL" sz="5400" b="1" dirty="0" err="1" smtClean="0"/>
              <a:t>however</a:t>
            </a:r>
            <a:r>
              <a:rPr lang="pl-PL" sz="5400" b="1" dirty="0" smtClean="0"/>
              <a:t>, </a:t>
            </a:r>
            <a:r>
              <a:rPr lang="pl-PL" sz="5400" b="1" dirty="0" err="1" smtClean="0"/>
              <a:t>is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more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complicated</a:t>
            </a:r>
            <a:r>
              <a:rPr lang="pl-PL" sz="5400" b="1" dirty="0" smtClean="0"/>
              <a:t>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err="1" smtClean="0"/>
              <a:t>Sometimes</a:t>
            </a:r>
            <a:r>
              <a:rPr lang="pl-PL" dirty="0" smtClean="0"/>
              <a:t> </a:t>
            </a:r>
            <a:r>
              <a:rPr lang="pl-PL" dirty="0" err="1" smtClean="0"/>
              <a:t>sonorants</a:t>
            </a:r>
            <a:r>
              <a:rPr lang="pl-PL" dirty="0" smtClean="0"/>
              <a:t> </a:t>
            </a:r>
            <a:r>
              <a:rPr lang="pl-PL" dirty="0" err="1" smtClean="0"/>
              <a:t>trigger</a:t>
            </a:r>
            <a:r>
              <a:rPr lang="pl-PL" dirty="0" smtClean="0"/>
              <a:t> </a:t>
            </a:r>
            <a:r>
              <a:rPr lang="pl-PL" dirty="0" err="1" smtClean="0"/>
              <a:t>voicing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15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err="1" smtClean="0"/>
              <a:t>Cracow</a:t>
            </a:r>
            <a:r>
              <a:rPr lang="pl-PL" sz="4400" b="1" dirty="0" smtClean="0"/>
              <a:t>-Poznań Sandhi </a:t>
            </a:r>
            <a:r>
              <a:rPr lang="pl-PL" sz="4400" b="1" dirty="0" err="1" smtClean="0"/>
              <a:t>Voicing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W</a:t>
            </a:r>
            <a:r>
              <a:rPr lang="pl-PL" dirty="0" err="1" smtClean="0"/>
              <a:t>arsaw</a:t>
            </a:r>
            <a:r>
              <a:rPr lang="pl-PL" dirty="0" smtClean="0"/>
              <a:t> </a:t>
            </a:r>
            <a:r>
              <a:rPr lang="pl-PL" dirty="0" err="1" smtClean="0"/>
              <a:t>Polish</a:t>
            </a:r>
            <a:r>
              <a:rPr lang="pl-PL" dirty="0" smtClean="0"/>
              <a:t> (WP)</a:t>
            </a:r>
            <a:r>
              <a:rPr lang="en-US" dirty="0" smtClean="0"/>
              <a:t> </a:t>
            </a:r>
            <a:r>
              <a:rPr lang="pl-PL" dirty="0" smtClean="0"/>
              <a:t>vs. </a:t>
            </a:r>
            <a:r>
              <a:rPr lang="pl-PL" dirty="0" err="1" smtClean="0"/>
              <a:t>Cracow</a:t>
            </a:r>
            <a:r>
              <a:rPr lang="pl-PL" dirty="0" smtClean="0"/>
              <a:t>-Poznań (CP)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 </a:t>
            </a:r>
            <a:r>
              <a:rPr lang="pl-PL" sz="1100" dirty="0" smtClean="0"/>
              <a:t>					</a:t>
            </a:r>
          </a:p>
          <a:p>
            <a:pPr marL="0" indent="0" defTabSz="1800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/>
              <a:t>									</a:t>
            </a:r>
            <a:r>
              <a:rPr lang="en-US" sz="2000" i="1" dirty="0" smtClean="0"/>
              <a:t>	</a:t>
            </a:r>
            <a:r>
              <a:rPr lang="pl-PL" sz="2000" i="1" dirty="0" smtClean="0"/>
              <a:t>				</a:t>
            </a:r>
            <a:r>
              <a:rPr lang="en-US" sz="2000" b="1" i="1" dirty="0" smtClean="0">
                <a:solidFill>
                  <a:srgbClr val="FF0000"/>
                </a:solidFill>
              </a:rPr>
              <a:t>W</a:t>
            </a:r>
            <a:r>
              <a:rPr lang="pl-PL" sz="2000" b="1" i="1" dirty="0" smtClean="0">
                <a:solidFill>
                  <a:srgbClr val="FF0000"/>
                </a:solidFill>
              </a:rPr>
              <a:t>P</a:t>
            </a:r>
            <a:r>
              <a:rPr lang="en-US" sz="2000" b="1" i="1" dirty="0" smtClean="0"/>
              <a:t>				</a:t>
            </a:r>
            <a:r>
              <a:rPr lang="pl-PL" sz="2000" b="1" i="1" dirty="0" smtClean="0"/>
              <a:t>	 </a:t>
            </a:r>
            <a:r>
              <a:rPr lang="pl-PL" sz="2000" b="1" i="1" dirty="0" smtClean="0">
                <a:solidFill>
                  <a:srgbClr val="FF0000"/>
                </a:solidFill>
              </a:rPr>
              <a:t>CP</a:t>
            </a:r>
            <a:endParaRPr lang="pl-PL" sz="2000" dirty="0" smtClean="0">
              <a:solidFill>
                <a:srgbClr val="FF0000"/>
              </a:solidFill>
            </a:endParaRPr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 smtClean="0"/>
              <a:t>a.</a:t>
            </a:r>
            <a:r>
              <a:rPr lang="en-GB" sz="2000" i="1" dirty="0" smtClean="0"/>
              <a:t>	</a:t>
            </a:r>
            <a:r>
              <a:rPr lang="pl-PL" sz="2000" i="1" dirty="0" smtClean="0"/>
              <a:t>		</a:t>
            </a:r>
            <a:r>
              <a:rPr lang="en-GB" sz="2000" i="1" dirty="0" err="1" smtClean="0"/>
              <a:t>ja</a:t>
            </a:r>
            <a:r>
              <a:rPr lang="en-GB" sz="2000" i="1" dirty="0" err="1" smtClean="0">
                <a:solidFill>
                  <a:srgbClr val="FF0000"/>
                </a:solidFill>
              </a:rPr>
              <a:t>k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o</a:t>
            </a:r>
            <a:r>
              <a:rPr lang="en-GB" sz="2000" i="1" dirty="0" err="1" smtClean="0"/>
              <a:t>ni</a:t>
            </a:r>
            <a:r>
              <a:rPr lang="en-GB" sz="2000" dirty="0" smtClean="0"/>
              <a:t>						</a:t>
            </a:r>
            <a:r>
              <a:rPr lang="pl-PL" sz="2000" dirty="0" smtClean="0"/>
              <a:t>	</a:t>
            </a:r>
            <a:r>
              <a:rPr lang="en-GB" sz="2000" dirty="0" smtClean="0"/>
              <a:t>	k-o			</a:t>
            </a:r>
            <a:r>
              <a:rPr lang="pl-PL" sz="2000" dirty="0" smtClean="0"/>
              <a:t>	</a:t>
            </a:r>
            <a:r>
              <a:rPr lang="en-GB" sz="2000" dirty="0" smtClean="0"/>
              <a:t>	</a:t>
            </a:r>
            <a:r>
              <a:rPr lang="pl-PL" sz="2000" dirty="0" smtClean="0"/>
              <a:t>	</a:t>
            </a:r>
            <a:r>
              <a:rPr lang="en-GB" sz="2000" dirty="0" smtClean="0"/>
              <a:t>g-o		</a:t>
            </a:r>
            <a:r>
              <a:rPr lang="pl-PL" sz="2000" dirty="0" smtClean="0"/>
              <a:t>					</a:t>
            </a:r>
            <a:r>
              <a:rPr lang="en-GB" sz="2000" dirty="0" smtClean="0"/>
              <a:t>__V</a:t>
            </a:r>
            <a:r>
              <a:rPr lang="pl-PL" sz="2000" baseline="30000" dirty="0" smtClean="0"/>
              <a:t>[</a:t>
            </a:r>
            <a:r>
              <a:rPr lang="en-GB" sz="2000" baseline="30000" dirty="0" smtClean="0"/>
              <a:t>+</a:t>
            </a:r>
            <a:r>
              <a:rPr lang="pl-PL" sz="2000" baseline="30000" dirty="0" err="1" smtClean="0"/>
              <a:t>voi</a:t>
            </a:r>
            <a:r>
              <a:rPr lang="pl-PL" sz="2000" baseline="30000" dirty="0" smtClean="0"/>
              <a:t>]</a:t>
            </a:r>
            <a:endParaRPr lang="pl-PL" sz="2000" dirty="0" smtClean="0"/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000" i="1" dirty="0" smtClean="0"/>
              <a:t>			</a:t>
            </a:r>
            <a:r>
              <a:rPr lang="en-GB" sz="2000" i="1" dirty="0" err="1" smtClean="0"/>
              <a:t>wkła</a:t>
            </a:r>
            <a:r>
              <a:rPr lang="en-GB" sz="2000" i="1" dirty="0" err="1" smtClean="0">
                <a:solidFill>
                  <a:srgbClr val="FF0000"/>
                </a:solidFill>
              </a:rPr>
              <a:t>d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o</a:t>
            </a:r>
            <a:r>
              <a:rPr lang="en-GB" sz="2000" i="1" dirty="0" err="1" smtClean="0"/>
              <a:t>drębny</a:t>
            </a:r>
            <a:r>
              <a:rPr lang="en-GB" sz="2000" dirty="0" smtClean="0"/>
              <a:t>		</a:t>
            </a:r>
            <a:r>
              <a:rPr lang="pl-PL" sz="2000" dirty="0" smtClean="0"/>
              <a:t>	</a:t>
            </a:r>
            <a:r>
              <a:rPr lang="en-GB" sz="2000" dirty="0" smtClean="0"/>
              <a:t>t-o				</a:t>
            </a:r>
            <a:r>
              <a:rPr lang="pl-PL" sz="2000" dirty="0" smtClean="0"/>
              <a:t>		</a:t>
            </a:r>
            <a:r>
              <a:rPr lang="en-GB" sz="2000" dirty="0" smtClean="0"/>
              <a:t>d-o</a:t>
            </a:r>
            <a:endParaRPr lang="pl-PL" sz="2000" dirty="0" smtClean="0"/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2000" dirty="0" smtClean="0"/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 smtClean="0"/>
              <a:t>b.</a:t>
            </a:r>
            <a:r>
              <a:rPr lang="en-GB" sz="2000" i="1" dirty="0" smtClean="0"/>
              <a:t>	</a:t>
            </a:r>
            <a:r>
              <a:rPr lang="pl-PL" sz="2000" i="1" dirty="0" smtClean="0"/>
              <a:t>	</a:t>
            </a:r>
            <a:r>
              <a:rPr lang="en-GB" sz="2000" i="1" dirty="0" err="1" smtClean="0"/>
              <a:t>ja</a:t>
            </a:r>
            <a:r>
              <a:rPr lang="en-GB" sz="2000" i="1" dirty="0" err="1" smtClean="0">
                <a:solidFill>
                  <a:srgbClr val="FF0000"/>
                </a:solidFill>
              </a:rPr>
              <a:t>k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m</a:t>
            </a:r>
            <a:r>
              <a:rPr lang="en-GB" sz="2000" i="1" dirty="0" err="1" smtClean="0"/>
              <a:t>ożesz</a:t>
            </a:r>
            <a:r>
              <a:rPr lang="en-GB" sz="2000" dirty="0" smtClean="0"/>
              <a:t>					k-m				</a:t>
            </a:r>
            <a:r>
              <a:rPr lang="pl-PL" sz="2000" dirty="0" smtClean="0"/>
              <a:t>	</a:t>
            </a:r>
            <a:r>
              <a:rPr lang="en-GB" sz="2000" dirty="0" smtClean="0"/>
              <a:t>g-m		</a:t>
            </a:r>
            <a:r>
              <a:rPr lang="pl-PL" sz="2000" dirty="0" smtClean="0"/>
              <a:t>				</a:t>
            </a:r>
            <a:r>
              <a:rPr lang="en-GB" sz="2000" dirty="0" smtClean="0"/>
              <a:t>__S</a:t>
            </a:r>
            <a:r>
              <a:rPr lang="pl-PL" sz="2000" baseline="30000" dirty="0" smtClean="0"/>
              <a:t>[</a:t>
            </a:r>
            <a:r>
              <a:rPr lang="en-GB" sz="2000" baseline="30000" dirty="0" smtClean="0"/>
              <a:t>+</a:t>
            </a:r>
            <a:r>
              <a:rPr lang="pl-PL" sz="2000" baseline="30000" dirty="0" err="1" smtClean="0"/>
              <a:t>voi</a:t>
            </a:r>
            <a:r>
              <a:rPr lang="pl-PL" sz="2000" baseline="30000" dirty="0" smtClean="0"/>
              <a:t>]</a:t>
            </a:r>
            <a:endParaRPr lang="pl-PL" sz="2000" dirty="0" smtClean="0"/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000" i="1" dirty="0" smtClean="0"/>
              <a:t>			</a:t>
            </a:r>
            <a:r>
              <a:rPr lang="en-GB" sz="2000" i="1" dirty="0" err="1" smtClean="0"/>
              <a:t>wkła</a:t>
            </a:r>
            <a:r>
              <a:rPr lang="en-GB" sz="2000" i="1" dirty="0" err="1" smtClean="0">
                <a:solidFill>
                  <a:srgbClr val="FF0000"/>
                </a:solidFill>
              </a:rPr>
              <a:t>d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m</a:t>
            </a:r>
            <a:r>
              <a:rPr lang="en-GB" sz="2000" i="1" dirty="0" err="1" smtClean="0"/>
              <a:t>ój</a:t>
            </a:r>
            <a:r>
              <a:rPr lang="en-GB" sz="2000" dirty="0" smtClean="0"/>
              <a:t>				</a:t>
            </a:r>
            <a:r>
              <a:rPr lang="pl-PL" sz="2000" dirty="0" smtClean="0"/>
              <a:t>	</a:t>
            </a:r>
            <a:r>
              <a:rPr lang="en-GB" sz="2000" dirty="0" smtClean="0"/>
              <a:t>	t-m				</a:t>
            </a:r>
            <a:r>
              <a:rPr lang="pl-PL" sz="2000" dirty="0" smtClean="0"/>
              <a:t>	</a:t>
            </a:r>
            <a:r>
              <a:rPr lang="en-GB" sz="2000" dirty="0" smtClean="0"/>
              <a:t>d-m	</a:t>
            </a:r>
            <a:endParaRPr lang="pl-PL" sz="2000" dirty="0" smtClean="0"/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2000" dirty="0" smtClean="0"/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 smtClean="0"/>
              <a:t>c.</a:t>
            </a:r>
            <a:r>
              <a:rPr lang="en-GB" sz="2000" i="1" dirty="0" smtClean="0"/>
              <a:t>	</a:t>
            </a:r>
            <a:r>
              <a:rPr lang="pl-PL" sz="2000" i="1" dirty="0" smtClean="0"/>
              <a:t>		</a:t>
            </a:r>
            <a:r>
              <a:rPr lang="en-GB" sz="2000" i="1" dirty="0" err="1" smtClean="0"/>
              <a:t>ja</a:t>
            </a:r>
            <a:r>
              <a:rPr lang="en-GB" sz="2000" i="1" dirty="0" err="1" smtClean="0">
                <a:solidFill>
                  <a:srgbClr val="FF0000"/>
                </a:solidFill>
              </a:rPr>
              <a:t>k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d</a:t>
            </a:r>
            <a:r>
              <a:rPr lang="en-GB" sz="2000" i="1" dirty="0" err="1" smtClean="0"/>
              <a:t>obrze</a:t>
            </a:r>
            <a:r>
              <a:rPr lang="en-GB" sz="2000" dirty="0" smtClean="0"/>
              <a:t>			</a:t>
            </a:r>
            <a:r>
              <a:rPr lang="pl-PL" sz="2000" dirty="0" smtClean="0"/>
              <a:t>	</a:t>
            </a:r>
            <a:r>
              <a:rPr lang="en-GB" sz="2000" dirty="0" smtClean="0"/>
              <a:t>		g-d				</a:t>
            </a:r>
            <a:r>
              <a:rPr lang="pl-PL" sz="2000" dirty="0" smtClean="0"/>
              <a:t>		</a:t>
            </a:r>
            <a:r>
              <a:rPr lang="en-GB" sz="2000" dirty="0" smtClean="0"/>
              <a:t>g-d		</a:t>
            </a:r>
            <a:r>
              <a:rPr lang="pl-PL" sz="2000" dirty="0" smtClean="0"/>
              <a:t>					</a:t>
            </a:r>
            <a:r>
              <a:rPr lang="en-GB" sz="2000" dirty="0" smtClean="0"/>
              <a:t>__C</a:t>
            </a:r>
            <a:r>
              <a:rPr lang="pl-PL" sz="2000" baseline="30000" dirty="0" smtClean="0"/>
              <a:t>[</a:t>
            </a:r>
            <a:r>
              <a:rPr lang="en-GB" sz="2000" baseline="30000" dirty="0" smtClean="0"/>
              <a:t>+</a:t>
            </a:r>
            <a:r>
              <a:rPr lang="pl-PL" sz="2000" baseline="30000" dirty="0" err="1" smtClean="0"/>
              <a:t>voi</a:t>
            </a:r>
            <a:r>
              <a:rPr lang="pl-PL" sz="2000" baseline="30000" dirty="0" smtClean="0"/>
              <a:t>]</a:t>
            </a:r>
            <a:endParaRPr lang="pl-PL" sz="2000" dirty="0" smtClean="0"/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000" i="1" dirty="0" smtClean="0"/>
              <a:t>			</a:t>
            </a:r>
            <a:r>
              <a:rPr lang="en-GB" sz="2000" i="1" dirty="0" err="1" smtClean="0"/>
              <a:t>wkła</a:t>
            </a:r>
            <a:r>
              <a:rPr lang="en-GB" sz="2000" i="1" dirty="0" err="1" smtClean="0">
                <a:solidFill>
                  <a:srgbClr val="FF0000"/>
                </a:solidFill>
              </a:rPr>
              <a:t>d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w</a:t>
            </a:r>
            <a:r>
              <a:rPr lang="en-GB" sz="2000" i="1" dirty="0" err="1" smtClean="0"/>
              <a:t>łasny</a:t>
            </a:r>
            <a:r>
              <a:rPr lang="en-GB" sz="2000" dirty="0" smtClean="0"/>
              <a:t>				d-v				</a:t>
            </a:r>
            <a:r>
              <a:rPr lang="pl-PL" sz="2000" dirty="0" smtClean="0"/>
              <a:t>		</a:t>
            </a:r>
            <a:r>
              <a:rPr lang="en-GB" sz="2000" dirty="0" smtClean="0"/>
              <a:t>d-v</a:t>
            </a:r>
            <a:endParaRPr lang="pl-PL" sz="2000" dirty="0" smtClean="0"/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000" dirty="0" smtClean="0"/>
              <a:t> </a:t>
            </a:r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 smtClean="0"/>
              <a:t>d.</a:t>
            </a:r>
            <a:r>
              <a:rPr lang="en-GB" sz="2000" i="1" dirty="0" smtClean="0"/>
              <a:t>	</a:t>
            </a:r>
            <a:r>
              <a:rPr lang="pl-PL" sz="2000" i="1" dirty="0" smtClean="0"/>
              <a:t>	</a:t>
            </a:r>
            <a:r>
              <a:rPr lang="en-GB" sz="2000" i="1" dirty="0" err="1" smtClean="0"/>
              <a:t>ja</a:t>
            </a:r>
            <a:r>
              <a:rPr lang="en-GB" sz="2000" i="1" dirty="0" err="1" smtClean="0">
                <a:solidFill>
                  <a:srgbClr val="FF0000"/>
                </a:solidFill>
              </a:rPr>
              <a:t>k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t</a:t>
            </a:r>
            <a:r>
              <a:rPr lang="en-GB" sz="2000" i="1" dirty="0" err="1" smtClean="0"/>
              <a:t>rudno</a:t>
            </a:r>
            <a:r>
              <a:rPr lang="en-GB" sz="2000" dirty="0" smtClean="0"/>
              <a:t>				</a:t>
            </a:r>
            <a:r>
              <a:rPr lang="pl-PL" sz="2000" dirty="0" smtClean="0"/>
              <a:t>	</a:t>
            </a:r>
            <a:r>
              <a:rPr lang="en-GB" sz="2000" dirty="0" smtClean="0"/>
              <a:t>	k-t				</a:t>
            </a:r>
            <a:r>
              <a:rPr lang="pl-PL" sz="2000" dirty="0" smtClean="0"/>
              <a:t>		</a:t>
            </a:r>
            <a:r>
              <a:rPr lang="en-GB" sz="2000" dirty="0" smtClean="0"/>
              <a:t>k-t		</a:t>
            </a:r>
            <a:r>
              <a:rPr lang="pl-PL" sz="2000" dirty="0" smtClean="0"/>
              <a:t>					</a:t>
            </a:r>
            <a:r>
              <a:rPr lang="en-GB" sz="2000" dirty="0" smtClean="0"/>
              <a:t>__C</a:t>
            </a:r>
            <a:r>
              <a:rPr lang="pl-PL" sz="2000" baseline="30000" dirty="0" smtClean="0"/>
              <a:t>[</a:t>
            </a:r>
            <a:r>
              <a:rPr lang="en-GB" sz="2000" baseline="30000" dirty="0" smtClean="0"/>
              <a:t>–</a:t>
            </a:r>
            <a:r>
              <a:rPr lang="pl-PL" sz="2000" baseline="30000" dirty="0" err="1" smtClean="0"/>
              <a:t>voi</a:t>
            </a:r>
            <a:r>
              <a:rPr lang="pl-PL" sz="2000" baseline="30000" dirty="0" smtClean="0"/>
              <a:t>]</a:t>
            </a:r>
            <a:endParaRPr lang="pl-PL" sz="2000" dirty="0" smtClean="0"/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000" i="1" dirty="0" smtClean="0"/>
              <a:t>			</a:t>
            </a:r>
            <a:r>
              <a:rPr lang="en-GB" sz="2000" i="1" dirty="0" err="1" smtClean="0"/>
              <a:t>wkła</a:t>
            </a:r>
            <a:r>
              <a:rPr lang="en-GB" sz="2000" i="1" dirty="0" err="1" smtClean="0">
                <a:solidFill>
                  <a:srgbClr val="FF0000"/>
                </a:solidFill>
              </a:rPr>
              <a:t>d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s</a:t>
            </a:r>
            <a:r>
              <a:rPr lang="en-GB" sz="2000" i="1" dirty="0" err="1" smtClean="0"/>
              <a:t>tały</a:t>
            </a:r>
            <a:r>
              <a:rPr lang="en-GB" sz="2000" dirty="0" smtClean="0"/>
              <a:t>					t-s					</a:t>
            </a:r>
            <a:r>
              <a:rPr lang="pl-PL" sz="2000" dirty="0" smtClean="0"/>
              <a:t>	</a:t>
            </a:r>
            <a:r>
              <a:rPr lang="en-GB" sz="2000" dirty="0" smtClean="0"/>
              <a:t>t-s</a:t>
            </a:r>
            <a:endParaRPr lang="pl-PL" sz="2000" dirty="0" smtClean="0"/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buNone/>
            </a:pPr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2928926" y="4653136"/>
            <a:ext cx="642942" cy="571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4214810" y="3158068"/>
            <a:ext cx="642942" cy="21431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4143372" y="3117219"/>
            <a:ext cx="785818" cy="3071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Nawias klamrowy otwierający 6"/>
          <p:cNvSpPr/>
          <p:nvPr/>
        </p:nvSpPr>
        <p:spPr>
          <a:xfrm>
            <a:off x="5580112" y="4688855"/>
            <a:ext cx="214314" cy="50006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5076056" y="4845618"/>
            <a:ext cx="56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WP</a:t>
            </a:r>
            <a:endParaRPr lang="pl-PL" dirty="0"/>
          </a:p>
        </p:txBody>
      </p:sp>
      <p:sp>
        <p:nvSpPr>
          <p:cNvPr id="9" name="Nawias klamrowy otwierający 8"/>
          <p:cNvSpPr/>
          <p:nvPr/>
        </p:nvSpPr>
        <p:spPr>
          <a:xfrm flipH="1">
            <a:off x="6876256" y="3155218"/>
            <a:ext cx="357190" cy="178595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7429520" y="3929066"/>
            <a:ext cx="5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CP</a:t>
            </a:r>
            <a:endParaRPr lang="pl-PL" dirty="0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22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err="1" smtClean="0"/>
              <a:t>Formal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analysis</a:t>
            </a:r>
            <a:r>
              <a:rPr lang="pl-PL" sz="3200" b="1" dirty="0" smtClean="0"/>
              <a:t> in </a:t>
            </a:r>
            <a:r>
              <a:rPr lang="pl-PL" sz="3200" b="1" dirty="0" err="1" smtClean="0"/>
              <a:t>binary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feature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models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 err="1" smtClean="0"/>
              <a:t>Spreading</a:t>
            </a:r>
            <a:r>
              <a:rPr lang="pl-PL" sz="2400" dirty="0" smtClean="0"/>
              <a:t> of [+</a:t>
            </a:r>
            <a:r>
              <a:rPr lang="pl-PL" sz="2400" dirty="0" err="1" smtClean="0"/>
              <a:t>voi</a:t>
            </a:r>
            <a:r>
              <a:rPr lang="pl-PL" sz="2400" dirty="0" smtClean="0"/>
              <a:t>] as in </a:t>
            </a:r>
            <a:r>
              <a:rPr lang="pl-PL" sz="2400" dirty="0" err="1" smtClean="0"/>
              <a:t>Regressive</a:t>
            </a:r>
            <a:r>
              <a:rPr lang="pl-PL" sz="2400" dirty="0" smtClean="0"/>
              <a:t> Voice </a:t>
            </a:r>
            <a:r>
              <a:rPr lang="pl-PL" sz="2400" dirty="0" err="1" smtClean="0"/>
              <a:t>Assimilation</a:t>
            </a:r>
            <a:endParaRPr lang="pl-PL" sz="2400" dirty="0" smtClean="0"/>
          </a:p>
          <a:p>
            <a:pPr>
              <a:lnSpc>
                <a:spcPct val="150000"/>
              </a:lnSpc>
            </a:pPr>
            <a:r>
              <a:rPr lang="pl-PL" sz="2400" dirty="0" smtClean="0"/>
              <a:t>The target </a:t>
            </a:r>
            <a:r>
              <a:rPr lang="pl-PL" sz="2400" dirty="0" err="1" smtClean="0"/>
              <a:t>must</a:t>
            </a:r>
            <a:r>
              <a:rPr lang="pl-PL" sz="2400" dirty="0" smtClean="0"/>
              <a:t> be </a:t>
            </a:r>
            <a:r>
              <a:rPr lang="pl-PL" sz="2400" dirty="0" err="1" smtClean="0"/>
              <a:t>first</a:t>
            </a:r>
            <a:r>
              <a:rPr lang="pl-PL" sz="2400" dirty="0" smtClean="0"/>
              <a:t> </a:t>
            </a:r>
            <a:r>
              <a:rPr lang="pl-PL" sz="2400" dirty="0" err="1" smtClean="0"/>
              <a:t>neutralized</a:t>
            </a:r>
            <a:endParaRPr lang="pl-PL" sz="2400" dirty="0" smtClean="0"/>
          </a:p>
          <a:p>
            <a:r>
              <a:rPr lang="pl-PL" sz="2400" dirty="0" smtClean="0"/>
              <a:t>The </a:t>
            </a:r>
            <a:r>
              <a:rPr lang="pl-PL" sz="2400" dirty="0" err="1" smtClean="0"/>
              <a:t>difference</a:t>
            </a:r>
            <a:r>
              <a:rPr lang="pl-PL" sz="2400" dirty="0" smtClean="0"/>
              <a:t> </a:t>
            </a:r>
            <a:r>
              <a:rPr lang="pl-PL" sz="2400" dirty="0" err="1" smtClean="0"/>
              <a:t>between</a:t>
            </a:r>
            <a:r>
              <a:rPr lang="pl-PL" sz="2400" dirty="0" smtClean="0"/>
              <a:t> WP and CP </a:t>
            </a:r>
            <a:r>
              <a:rPr lang="pl-PL" sz="2400" dirty="0" err="1" smtClean="0"/>
              <a:t>lies</a:t>
            </a:r>
            <a:r>
              <a:rPr lang="pl-PL" sz="2400" dirty="0" smtClean="0"/>
              <a:t> in the </a:t>
            </a:r>
            <a:r>
              <a:rPr lang="pl-PL" sz="2400" dirty="0" err="1" smtClean="0"/>
              <a:t>scope</a:t>
            </a:r>
            <a:r>
              <a:rPr lang="pl-PL" sz="2400" dirty="0" smtClean="0"/>
              <a:t> of the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400" dirty="0" smtClean="0"/>
              <a:t>		</a:t>
            </a:r>
            <a:r>
              <a:rPr lang="pl-PL" sz="2400" dirty="0" err="1" smtClean="0"/>
              <a:t>spreading</a:t>
            </a:r>
            <a:r>
              <a:rPr lang="pl-PL" sz="2400" dirty="0" smtClean="0"/>
              <a:t> </a:t>
            </a:r>
            <a:r>
              <a:rPr lang="pl-PL" sz="2400" dirty="0" err="1" smtClean="0"/>
              <a:t>rule</a:t>
            </a:r>
            <a:r>
              <a:rPr lang="pl-PL" sz="2400" dirty="0" smtClean="0"/>
              <a:t> </a:t>
            </a:r>
            <a:r>
              <a:rPr lang="pl-PL" sz="2400" dirty="0" err="1" smtClean="0"/>
              <a:t>wrt</a:t>
            </a:r>
            <a:r>
              <a:rPr lang="pl-PL" sz="2400" dirty="0" smtClean="0"/>
              <a:t> the </a:t>
            </a:r>
            <a:r>
              <a:rPr lang="pl-PL" sz="2400" dirty="0" err="1" smtClean="0"/>
              <a:t>source</a:t>
            </a:r>
            <a:r>
              <a:rPr lang="pl-PL" sz="2400" dirty="0" smtClean="0"/>
              <a:t>/</a:t>
            </a:r>
            <a:r>
              <a:rPr lang="pl-PL" sz="2400" dirty="0" err="1" smtClean="0"/>
              <a:t>trigger</a:t>
            </a:r>
            <a:endParaRPr lang="pl-PL" sz="2400" dirty="0" smtClean="0"/>
          </a:p>
          <a:p>
            <a:pPr lvl="1">
              <a:lnSpc>
                <a:spcPct val="150000"/>
              </a:lnSpc>
            </a:pPr>
            <a:r>
              <a:rPr lang="pl-PL" sz="2200" b="1" dirty="0" smtClean="0"/>
              <a:t>WP</a:t>
            </a:r>
            <a:r>
              <a:rPr lang="pl-PL" sz="2200" dirty="0" smtClean="0"/>
              <a:t>: </a:t>
            </a:r>
            <a:r>
              <a:rPr lang="pl-PL" sz="2200" dirty="0" err="1" smtClean="0"/>
              <a:t>spreading</a:t>
            </a:r>
            <a:r>
              <a:rPr lang="pl-PL" sz="2200" dirty="0" smtClean="0"/>
              <a:t> [+</a:t>
            </a:r>
            <a:r>
              <a:rPr lang="pl-PL" sz="2200" dirty="0" err="1" smtClean="0"/>
              <a:t>voi</a:t>
            </a:r>
            <a:r>
              <a:rPr lang="pl-PL" sz="2200" dirty="0" smtClean="0"/>
              <a:t>] from </a:t>
            </a:r>
            <a:r>
              <a:rPr lang="pl-PL" sz="2200" dirty="0" err="1" smtClean="0"/>
              <a:t>obstruents</a:t>
            </a:r>
            <a:r>
              <a:rPr lang="pl-PL" sz="2200" dirty="0" smtClean="0"/>
              <a:t> </a:t>
            </a:r>
            <a:r>
              <a:rPr lang="pl-PL" sz="2200" dirty="0" err="1" smtClean="0"/>
              <a:t>only</a:t>
            </a:r>
            <a:endParaRPr lang="pl-PL" sz="2200" dirty="0" smtClean="0"/>
          </a:p>
          <a:p>
            <a:pPr lvl="1"/>
            <a:r>
              <a:rPr lang="pl-PL" sz="2200" b="1" dirty="0" smtClean="0"/>
              <a:t>CP</a:t>
            </a:r>
            <a:r>
              <a:rPr lang="pl-PL" sz="2200" dirty="0" smtClean="0"/>
              <a:t>: </a:t>
            </a:r>
            <a:r>
              <a:rPr lang="pl-PL" sz="2200" dirty="0" err="1" smtClean="0"/>
              <a:t>spreading</a:t>
            </a:r>
            <a:r>
              <a:rPr lang="pl-PL" sz="2200" dirty="0" smtClean="0"/>
              <a:t> [+</a:t>
            </a:r>
            <a:r>
              <a:rPr lang="pl-PL" sz="2200" dirty="0" err="1" smtClean="0"/>
              <a:t>voi</a:t>
            </a:r>
            <a:r>
              <a:rPr lang="pl-PL" sz="2200" dirty="0" smtClean="0"/>
              <a:t>] from </a:t>
            </a:r>
            <a:r>
              <a:rPr lang="pl-PL" sz="2200" dirty="0" err="1" smtClean="0"/>
              <a:t>any</a:t>
            </a:r>
            <a:r>
              <a:rPr lang="pl-PL" sz="2200" dirty="0" smtClean="0"/>
              <a:t> segment </a:t>
            </a:r>
            <a:r>
              <a:rPr lang="pl-PL" sz="2200" dirty="0" err="1" smtClean="0"/>
              <a:t>that</a:t>
            </a:r>
            <a:r>
              <a:rPr lang="pl-PL" sz="2200" dirty="0" smtClean="0"/>
              <a:t> </a:t>
            </a:r>
            <a:r>
              <a:rPr lang="pl-PL" sz="2200" dirty="0" err="1" smtClean="0"/>
              <a:t>has</a:t>
            </a:r>
            <a:r>
              <a:rPr lang="pl-PL" sz="2200" dirty="0" smtClean="0"/>
              <a:t> </a:t>
            </a:r>
            <a:r>
              <a:rPr lang="pl-PL" sz="2200" dirty="0" err="1" smtClean="0"/>
              <a:t>it</a:t>
            </a:r>
            <a:r>
              <a:rPr lang="pl-PL" sz="2200" dirty="0" smtClean="0"/>
              <a:t> (</a:t>
            </a:r>
            <a:r>
              <a:rPr lang="pl-PL" sz="2200" dirty="0" err="1" smtClean="0"/>
              <a:t>including</a:t>
            </a:r>
            <a:endParaRPr lang="pl-PL" sz="2200" dirty="0" smtClean="0"/>
          </a:p>
          <a:p>
            <a:pPr marL="36000" lvl="1" indent="0" defTabSz="180000">
              <a:spcBef>
                <a:spcPts val="0"/>
              </a:spcBef>
              <a:buNone/>
            </a:pPr>
            <a:r>
              <a:rPr lang="pl-PL" sz="2200" dirty="0"/>
              <a:t>	</a:t>
            </a:r>
            <a:r>
              <a:rPr lang="pl-PL" sz="2200" dirty="0" smtClean="0"/>
              <a:t>					 </a:t>
            </a:r>
            <a:r>
              <a:rPr lang="pl-PL" sz="2200" dirty="0" err="1" smtClean="0"/>
              <a:t>vowels</a:t>
            </a:r>
            <a:r>
              <a:rPr lang="pl-PL" sz="2200" dirty="0" smtClean="0"/>
              <a:t>)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23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err="1" smtClean="0"/>
              <a:t>Binary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feature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analysis</a:t>
            </a:r>
            <a:r>
              <a:rPr lang="pl-PL" sz="3200" b="1" dirty="0" smtClean="0"/>
              <a:t> (Rubach 1996)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76090"/>
          </a:xfrm>
        </p:spPr>
        <p:txBody>
          <a:bodyPr>
            <a:normAutofit/>
          </a:bodyPr>
          <a:lstStyle/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</a:t>
            </a:r>
            <a:r>
              <a:rPr lang="pl-PL" b="1" i="1" dirty="0" smtClean="0">
                <a:solidFill>
                  <a:srgbClr val="FF0000"/>
                </a:solidFill>
              </a:rPr>
              <a:t>WP																					CP</a:t>
            </a:r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a.	/j	a		</a:t>
            </a:r>
            <a:r>
              <a:rPr lang="pl-PL" b="1" dirty="0" smtClean="0"/>
              <a:t>k	 	#			o</a:t>
            </a:r>
            <a:r>
              <a:rPr lang="pl-PL" dirty="0"/>
              <a:t> </a:t>
            </a:r>
            <a:r>
              <a:rPr lang="pl-PL" dirty="0" smtClean="0">
                <a:sym typeface="IPAKiel"/>
              </a:rPr>
              <a:t>	</a:t>
            </a:r>
            <a:r>
              <a:rPr lang="pl-PL" dirty="0" smtClean="0"/>
              <a:t>i/								/</a:t>
            </a:r>
            <a:r>
              <a:rPr lang="pl-PL" dirty="0"/>
              <a:t>j	a		</a:t>
            </a:r>
            <a:r>
              <a:rPr lang="pl-PL" b="1" dirty="0"/>
              <a:t>k	 	#		o</a:t>
            </a:r>
            <a:r>
              <a:rPr lang="pl-PL" dirty="0"/>
              <a:t>	</a:t>
            </a:r>
            <a:r>
              <a:rPr lang="pl-PL" dirty="0">
                <a:sym typeface="IPAKiel"/>
              </a:rPr>
              <a:t>		</a:t>
            </a:r>
            <a:r>
              <a:rPr lang="pl-PL" dirty="0"/>
              <a:t>i/	</a:t>
            </a: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b.	/j	a		</a:t>
            </a:r>
            <a:r>
              <a:rPr lang="pl-PL" b="1" dirty="0" smtClean="0"/>
              <a:t>k</a:t>
            </a:r>
            <a:r>
              <a:rPr lang="pl-PL" b="1" baseline="30000" dirty="0"/>
              <a:t>	</a:t>
            </a:r>
            <a:r>
              <a:rPr lang="pl-PL" b="1" dirty="0" smtClean="0"/>
              <a:t>	#			m </a:t>
            </a:r>
            <a:r>
              <a:rPr lang="pl-PL" dirty="0" smtClean="0"/>
              <a:t>o </a:t>
            </a:r>
            <a:r>
              <a:rPr lang="pl-PL" dirty="0" smtClean="0">
                <a:sym typeface="IPAKiel"/>
              </a:rPr>
              <a:t> </a:t>
            </a:r>
            <a:r>
              <a:rPr lang="pl-PL" dirty="0" smtClean="0"/>
              <a:t>e	</a:t>
            </a:r>
            <a:r>
              <a:rPr lang="pl-PL" dirty="0" smtClean="0">
                <a:sym typeface="IPAKiel"/>
              </a:rPr>
              <a:t></a:t>
            </a:r>
            <a:r>
              <a:rPr lang="pl-PL" dirty="0" smtClean="0"/>
              <a:t>/					/</a:t>
            </a:r>
            <a:r>
              <a:rPr lang="pl-PL" dirty="0"/>
              <a:t>j	a		</a:t>
            </a:r>
            <a:r>
              <a:rPr lang="pl-PL" b="1" dirty="0"/>
              <a:t>k</a:t>
            </a:r>
            <a:r>
              <a:rPr lang="pl-PL" b="1" baseline="30000" dirty="0"/>
              <a:t>	</a:t>
            </a:r>
            <a:r>
              <a:rPr lang="pl-PL" b="1" dirty="0"/>
              <a:t>	#		m</a:t>
            </a:r>
            <a:r>
              <a:rPr lang="pl-PL" dirty="0"/>
              <a:t>	</a:t>
            </a:r>
            <a:r>
              <a:rPr lang="pl-PL" dirty="0" smtClean="0"/>
              <a:t>o </a:t>
            </a:r>
            <a:r>
              <a:rPr lang="pl-PL" dirty="0" smtClean="0">
                <a:sym typeface="IPAKiel"/>
              </a:rPr>
              <a:t> </a:t>
            </a:r>
            <a:r>
              <a:rPr lang="pl-PL" dirty="0" smtClean="0"/>
              <a:t>e</a:t>
            </a:r>
            <a:r>
              <a:rPr lang="pl-PL" dirty="0"/>
              <a:t>	</a:t>
            </a:r>
            <a:r>
              <a:rPr lang="pl-PL" dirty="0" smtClean="0">
                <a:sym typeface="IPAKiel"/>
              </a:rPr>
              <a:t></a:t>
            </a:r>
            <a:r>
              <a:rPr lang="pl-PL" dirty="0" smtClean="0"/>
              <a:t>/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c.	/j	a		</a:t>
            </a:r>
            <a:r>
              <a:rPr lang="pl-PL" b="1" dirty="0" smtClean="0"/>
              <a:t>k		#			d </a:t>
            </a:r>
            <a:r>
              <a:rPr lang="pl-PL" dirty="0" smtClean="0"/>
              <a:t>o	b </a:t>
            </a:r>
            <a:r>
              <a:rPr lang="pl-PL" dirty="0" smtClean="0">
                <a:sym typeface="IPAKiel"/>
              </a:rPr>
              <a:t> </a:t>
            </a:r>
            <a:r>
              <a:rPr lang="pl-PL" dirty="0" smtClean="0"/>
              <a:t>e/					/</a:t>
            </a:r>
            <a:r>
              <a:rPr lang="pl-PL" dirty="0"/>
              <a:t>j	a		</a:t>
            </a:r>
            <a:r>
              <a:rPr lang="pl-PL" b="1" dirty="0"/>
              <a:t>k		#		d</a:t>
            </a:r>
            <a:r>
              <a:rPr lang="pl-PL" dirty="0"/>
              <a:t>	o		b	</a:t>
            </a:r>
            <a:r>
              <a:rPr lang="pl-PL" dirty="0">
                <a:sym typeface="IPAKiel"/>
              </a:rPr>
              <a:t>		</a:t>
            </a:r>
            <a:r>
              <a:rPr lang="pl-PL" dirty="0"/>
              <a:t>e</a:t>
            </a:r>
            <a:r>
              <a:rPr lang="pl-PL" dirty="0" smtClean="0"/>
              <a:t>/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		</a:t>
            </a:r>
          </a:p>
          <a:p>
            <a:pPr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24</a:t>
            </a:fld>
            <a:endParaRPr lang="pl-PL" sz="2000" dirty="0"/>
          </a:p>
        </p:txBody>
      </p:sp>
      <p:cxnSp>
        <p:nvCxnSpPr>
          <p:cNvPr id="6" name="Łącznik prosty 5"/>
          <p:cNvCxnSpPr/>
          <p:nvPr/>
        </p:nvCxnSpPr>
        <p:spPr>
          <a:xfrm rot="5400000">
            <a:off x="1472287" y="2145451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1193742" y="22768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[-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835696" y="227687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[-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</a:p>
          <a:p>
            <a:r>
              <a:rPr lang="pl-PL" sz="1400" i="1" dirty="0" err="1" smtClean="0">
                <a:solidFill>
                  <a:srgbClr val="FF0000"/>
                </a:solidFill>
              </a:rPr>
              <a:t>default</a:t>
            </a:r>
            <a:endParaRPr lang="pl-PL" sz="1400" i="1" dirty="0">
              <a:solidFill>
                <a:srgbClr val="FF0000"/>
              </a:solidFill>
            </a:endParaRPr>
          </a:p>
        </p:txBody>
      </p:sp>
      <p:cxnSp>
        <p:nvCxnSpPr>
          <p:cNvPr id="18" name="Łącznik prosty 5"/>
          <p:cNvCxnSpPr/>
          <p:nvPr/>
        </p:nvCxnSpPr>
        <p:spPr>
          <a:xfrm rot="5400000">
            <a:off x="2817388" y="2145451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2627784" y="22768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[+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cxnSp>
        <p:nvCxnSpPr>
          <p:cNvPr id="28" name="Łącznik prostoliniowy 27"/>
          <p:cNvCxnSpPr>
            <a:endCxn id="13" idx="0"/>
          </p:cNvCxnSpPr>
          <p:nvPr/>
        </p:nvCxnSpPr>
        <p:spPr>
          <a:xfrm>
            <a:off x="1651676" y="1967650"/>
            <a:ext cx="580064" cy="30922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5"/>
          <p:cNvCxnSpPr/>
          <p:nvPr/>
        </p:nvCxnSpPr>
        <p:spPr>
          <a:xfrm rot="5400000">
            <a:off x="1470151" y="3706828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1191606" y="383824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[-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1833560" y="383824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[-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</a:p>
          <a:p>
            <a:r>
              <a:rPr lang="pl-PL" sz="1400" i="1" dirty="0" err="1" smtClean="0">
                <a:solidFill>
                  <a:srgbClr val="FF0000"/>
                </a:solidFill>
              </a:rPr>
              <a:t>default</a:t>
            </a:r>
            <a:endParaRPr lang="pl-PL" sz="1400" i="1" dirty="0">
              <a:solidFill>
                <a:srgbClr val="FF0000"/>
              </a:solidFill>
            </a:endParaRPr>
          </a:p>
        </p:txBody>
      </p:sp>
      <p:cxnSp>
        <p:nvCxnSpPr>
          <p:cNvPr id="32" name="Łącznik prosty 5"/>
          <p:cNvCxnSpPr/>
          <p:nvPr/>
        </p:nvCxnSpPr>
        <p:spPr>
          <a:xfrm rot="5400000">
            <a:off x="2815800" y="3706828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e tekstowe 32"/>
          <p:cNvSpPr txBox="1"/>
          <p:nvPr/>
        </p:nvSpPr>
        <p:spPr>
          <a:xfrm>
            <a:off x="2625648" y="383824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[+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cxnSp>
        <p:nvCxnSpPr>
          <p:cNvPr id="35" name="Łącznik prostoliniowy 34"/>
          <p:cNvCxnSpPr>
            <a:endCxn id="31" idx="0"/>
          </p:cNvCxnSpPr>
          <p:nvPr/>
        </p:nvCxnSpPr>
        <p:spPr>
          <a:xfrm>
            <a:off x="1649540" y="3529027"/>
            <a:ext cx="580064" cy="30922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5"/>
          <p:cNvCxnSpPr/>
          <p:nvPr/>
        </p:nvCxnSpPr>
        <p:spPr>
          <a:xfrm rot="5400000">
            <a:off x="1470151" y="5305092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1191606" y="543651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[-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cxnSp>
        <p:nvCxnSpPr>
          <p:cNvPr id="39" name="Łącznik prosty 5"/>
          <p:cNvCxnSpPr/>
          <p:nvPr/>
        </p:nvCxnSpPr>
        <p:spPr>
          <a:xfrm rot="5400000">
            <a:off x="2814212" y="5305092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/>
          <p:cNvSpPr txBox="1"/>
          <p:nvPr/>
        </p:nvSpPr>
        <p:spPr>
          <a:xfrm>
            <a:off x="2625648" y="543651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[+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cxnSp>
        <p:nvCxnSpPr>
          <p:cNvPr id="42" name="Łącznik prostoliniowy 41"/>
          <p:cNvCxnSpPr/>
          <p:nvPr/>
        </p:nvCxnSpPr>
        <p:spPr>
          <a:xfrm>
            <a:off x="1649540" y="5127291"/>
            <a:ext cx="1260964" cy="35719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5"/>
          <p:cNvCxnSpPr/>
          <p:nvPr/>
        </p:nvCxnSpPr>
        <p:spPr>
          <a:xfrm rot="5400000">
            <a:off x="5648751" y="2193419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ole tekstowe 44"/>
          <p:cNvSpPr txBox="1"/>
          <p:nvPr/>
        </p:nvSpPr>
        <p:spPr>
          <a:xfrm>
            <a:off x="5370206" y="23248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[-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cxnSp>
        <p:nvCxnSpPr>
          <p:cNvPr id="46" name="Łącznik prosty 5"/>
          <p:cNvCxnSpPr/>
          <p:nvPr/>
        </p:nvCxnSpPr>
        <p:spPr>
          <a:xfrm rot="5400000">
            <a:off x="6789162" y="2193419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/>
          <p:cNvSpPr txBox="1"/>
          <p:nvPr/>
        </p:nvSpPr>
        <p:spPr>
          <a:xfrm>
            <a:off x="6660232" y="23248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[+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cxnSp>
        <p:nvCxnSpPr>
          <p:cNvPr id="48" name="Łącznik prostoliniowy 47"/>
          <p:cNvCxnSpPr/>
          <p:nvPr/>
        </p:nvCxnSpPr>
        <p:spPr>
          <a:xfrm>
            <a:off x="5828140" y="2015618"/>
            <a:ext cx="1120124" cy="30922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"/>
          <p:cNvCxnSpPr/>
          <p:nvPr/>
        </p:nvCxnSpPr>
        <p:spPr>
          <a:xfrm rot="5400000">
            <a:off x="5662815" y="3706828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ole tekstowe 54"/>
          <p:cNvSpPr txBox="1"/>
          <p:nvPr/>
        </p:nvSpPr>
        <p:spPr>
          <a:xfrm>
            <a:off x="5384270" y="383824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[-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cxnSp>
        <p:nvCxnSpPr>
          <p:cNvPr id="56" name="Łącznik prosty 5"/>
          <p:cNvCxnSpPr/>
          <p:nvPr/>
        </p:nvCxnSpPr>
        <p:spPr>
          <a:xfrm rot="5400000">
            <a:off x="6803226" y="3706828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/>
          <p:cNvSpPr txBox="1"/>
          <p:nvPr/>
        </p:nvSpPr>
        <p:spPr>
          <a:xfrm>
            <a:off x="6660232" y="383824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[+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cxnSp>
        <p:nvCxnSpPr>
          <p:cNvPr id="58" name="Łącznik prostoliniowy 57"/>
          <p:cNvCxnSpPr/>
          <p:nvPr/>
        </p:nvCxnSpPr>
        <p:spPr>
          <a:xfrm>
            <a:off x="5842204" y="3529027"/>
            <a:ext cx="1120124" cy="30922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"/>
          <p:cNvCxnSpPr/>
          <p:nvPr/>
        </p:nvCxnSpPr>
        <p:spPr>
          <a:xfrm rot="5400000">
            <a:off x="5648751" y="5305092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ole tekstowe 59"/>
          <p:cNvSpPr txBox="1"/>
          <p:nvPr/>
        </p:nvSpPr>
        <p:spPr>
          <a:xfrm>
            <a:off x="5370206" y="543651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[-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cxnSp>
        <p:nvCxnSpPr>
          <p:cNvPr id="61" name="Łącznik prosty 5"/>
          <p:cNvCxnSpPr/>
          <p:nvPr/>
        </p:nvCxnSpPr>
        <p:spPr>
          <a:xfrm rot="5400000">
            <a:off x="6789162" y="5305092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ole tekstowe 61"/>
          <p:cNvSpPr txBox="1"/>
          <p:nvPr/>
        </p:nvSpPr>
        <p:spPr>
          <a:xfrm>
            <a:off x="6588224" y="543651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[+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cxnSp>
        <p:nvCxnSpPr>
          <p:cNvPr id="63" name="Łącznik prostoliniowy 62"/>
          <p:cNvCxnSpPr/>
          <p:nvPr/>
        </p:nvCxnSpPr>
        <p:spPr>
          <a:xfrm>
            <a:off x="5828140" y="5127291"/>
            <a:ext cx="1120124" cy="30922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0" grpId="0"/>
      <p:bldP spid="31" grpId="0"/>
      <p:bldP spid="37" grpId="0"/>
      <p:bldP spid="45" grpId="0"/>
      <p:bldP spid="55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How </a:t>
            </a:r>
            <a:r>
              <a:rPr lang="pl-PL" sz="3200" b="1" dirty="0" err="1" smtClean="0"/>
              <a:t>about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Laryngeal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Realism</a:t>
            </a:r>
            <a:r>
              <a:rPr lang="pl-PL" sz="3200" b="1" dirty="0" smtClean="0"/>
              <a:t>?</a:t>
            </a:r>
            <a:br>
              <a:rPr lang="pl-PL" sz="3200" b="1" dirty="0" smtClean="0"/>
            </a:br>
            <a:r>
              <a:rPr lang="pl-PL" sz="3200" b="1" dirty="0" err="1" smtClean="0"/>
              <a:t>Polish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is</a:t>
            </a:r>
            <a:r>
              <a:rPr lang="pl-PL" sz="3200" b="1" dirty="0" smtClean="0"/>
              <a:t> a </a:t>
            </a:r>
            <a:r>
              <a:rPr lang="pl-PL" sz="3200" b="1" dirty="0" err="1" smtClean="0"/>
              <a:t>voicing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language</a:t>
            </a:r>
            <a:r>
              <a:rPr lang="pl-PL" sz="3200" b="1" dirty="0" smtClean="0"/>
              <a:t> (C</a:t>
            </a:r>
            <a:r>
              <a:rPr lang="pl-PL" sz="3200" b="1" baseline="30000" dirty="0" smtClean="0"/>
              <a:t>o</a:t>
            </a:r>
            <a:r>
              <a:rPr lang="pl-PL" sz="3200" b="1" dirty="0" smtClean="0"/>
              <a:t> vs. C</a:t>
            </a:r>
            <a:r>
              <a:rPr lang="pl-PL" sz="3200" b="1" baseline="30000" dirty="0" smtClean="0"/>
              <a:t>[</a:t>
            </a:r>
            <a:r>
              <a:rPr lang="pl-PL" sz="3200" b="1" baseline="30000" dirty="0" err="1" smtClean="0"/>
              <a:t>voi</a:t>
            </a:r>
            <a:r>
              <a:rPr lang="pl-PL" sz="3200" b="1" baseline="30000" dirty="0" smtClean="0"/>
              <a:t>]</a:t>
            </a:r>
            <a:r>
              <a:rPr lang="pl-PL" sz="3200" b="1" dirty="0" smtClean="0"/>
              <a:t>)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60066"/>
          </a:xfrm>
        </p:spPr>
        <p:txBody>
          <a:bodyPr>
            <a:normAutofit fontScale="92500" lnSpcReduction="10000"/>
          </a:bodyPr>
          <a:lstStyle/>
          <a:p>
            <a:pPr marL="0" indent="-180000" defTabSz="180000">
              <a:spcBef>
                <a:spcPts val="0"/>
              </a:spcBef>
              <a:buNone/>
            </a:pPr>
            <a:r>
              <a:rPr lang="pl-PL" b="1" dirty="0" err="1" smtClean="0">
                <a:solidFill>
                  <a:srgbClr val="FF0000"/>
                </a:solidFill>
              </a:rPr>
              <a:t>Warsaw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Polish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is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well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behaved</a:t>
            </a:r>
            <a:endParaRPr lang="pl-PL" b="1" dirty="0" smtClean="0">
              <a:solidFill>
                <a:srgbClr val="FF0000"/>
              </a:solidFill>
            </a:endParaRPr>
          </a:p>
          <a:p>
            <a:pPr marL="0" indent="-180000" defTabSz="180000">
              <a:spcBef>
                <a:spcPts val="0"/>
              </a:spcBef>
              <a:buNone/>
            </a:pPr>
            <a:endParaRPr lang="pl-PL" b="1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</a:t>
            </a:r>
            <a:r>
              <a:rPr lang="pl-PL" sz="2000" i="1" dirty="0" err="1" smtClean="0"/>
              <a:t>Phonology</a:t>
            </a:r>
            <a:r>
              <a:rPr lang="pl-PL" sz="2000" i="1" dirty="0" smtClean="0"/>
              <a:t>													</a:t>
            </a:r>
            <a:r>
              <a:rPr lang="pl-PL" sz="2000" i="1" dirty="0" err="1"/>
              <a:t>P</a:t>
            </a:r>
            <a:r>
              <a:rPr lang="pl-PL" sz="2000" i="1" dirty="0" err="1" smtClean="0"/>
              <a:t>honetic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interpretation</a:t>
            </a:r>
            <a:endParaRPr lang="pl-PL" sz="2000" i="1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sz="2000" i="1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a.	/j	a		</a:t>
            </a:r>
            <a:r>
              <a:rPr lang="pl-PL" b="1" dirty="0" smtClean="0"/>
              <a:t>k</a:t>
            </a:r>
            <a:r>
              <a:rPr lang="pl-PL" b="1" baseline="30000" dirty="0" smtClean="0"/>
              <a:t>o</a:t>
            </a:r>
            <a:r>
              <a:rPr lang="pl-PL" b="1" dirty="0" smtClean="0"/>
              <a:t> 	#		</a:t>
            </a:r>
            <a:r>
              <a:rPr lang="pl-PL" b="1" dirty="0" err="1" smtClean="0"/>
              <a:t>o</a:t>
            </a:r>
            <a:r>
              <a:rPr lang="pl-PL" b="1" baseline="30000" dirty="0" err="1" smtClean="0"/>
              <a:t>o</a:t>
            </a:r>
            <a:r>
              <a:rPr lang="pl-PL" dirty="0" smtClean="0"/>
              <a:t>	</a:t>
            </a:r>
            <a:r>
              <a:rPr lang="pl-PL" dirty="0" smtClean="0">
                <a:sym typeface="IPAKiel"/>
              </a:rPr>
              <a:t>	 </a:t>
            </a:r>
            <a:r>
              <a:rPr lang="pl-PL" dirty="0" smtClean="0"/>
              <a:t>i/					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b.	/j	a		</a:t>
            </a:r>
            <a:r>
              <a:rPr lang="pl-PL" b="1" dirty="0" smtClean="0"/>
              <a:t>k</a:t>
            </a:r>
            <a:r>
              <a:rPr lang="pl-PL" b="1" baseline="30000" dirty="0" smtClean="0"/>
              <a:t>o</a:t>
            </a:r>
            <a:r>
              <a:rPr lang="pl-PL" b="1" dirty="0" smtClean="0"/>
              <a:t>		#		</a:t>
            </a:r>
            <a:r>
              <a:rPr lang="pl-PL" b="1" dirty="0" err="1" smtClean="0"/>
              <a:t>m</a:t>
            </a:r>
            <a:r>
              <a:rPr lang="pl-PL" b="1" baseline="30000" dirty="0" err="1" smtClean="0"/>
              <a:t>o</a:t>
            </a:r>
            <a:r>
              <a:rPr lang="pl-PL" dirty="0" smtClean="0"/>
              <a:t>	o	 </a:t>
            </a:r>
            <a:r>
              <a:rPr lang="pl-PL" dirty="0" smtClean="0">
                <a:sym typeface="IPAKiel"/>
              </a:rPr>
              <a:t> </a:t>
            </a:r>
            <a:r>
              <a:rPr lang="pl-PL" dirty="0" smtClean="0"/>
              <a:t>e	</a:t>
            </a:r>
            <a:r>
              <a:rPr lang="pl-PL" dirty="0" smtClean="0">
                <a:sym typeface="IPAKiel"/>
              </a:rPr>
              <a:t></a:t>
            </a:r>
            <a:r>
              <a:rPr lang="pl-PL" dirty="0" smtClean="0"/>
              <a:t>/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c.	/j	a		</a:t>
            </a:r>
            <a:r>
              <a:rPr lang="pl-PL" b="1" dirty="0" smtClean="0"/>
              <a:t>k</a:t>
            </a:r>
            <a:r>
              <a:rPr lang="pl-PL" b="1" baseline="30000" dirty="0" smtClean="0"/>
              <a:t>o</a:t>
            </a:r>
            <a:r>
              <a:rPr lang="pl-PL" b="1" dirty="0" smtClean="0"/>
              <a:t>		#		d </a:t>
            </a:r>
            <a:r>
              <a:rPr lang="pl-PL" dirty="0" smtClean="0"/>
              <a:t>o b </a:t>
            </a:r>
            <a:r>
              <a:rPr lang="pl-PL" dirty="0" smtClean="0">
                <a:sym typeface="IPAKiel"/>
              </a:rPr>
              <a:t> </a:t>
            </a:r>
            <a:r>
              <a:rPr lang="pl-PL" dirty="0" smtClean="0"/>
              <a:t>e/</a:t>
            </a:r>
          </a:p>
          <a:p>
            <a:pPr marL="0" indent="-180000" defTabSz="180000">
              <a:lnSpc>
                <a:spcPct val="160000"/>
              </a:lnSpc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		 [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</a:p>
          <a:p>
            <a:pPr>
              <a:buNone/>
            </a:pPr>
            <a:r>
              <a:rPr lang="pl-PL" b="1" dirty="0" err="1" smtClean="0">
                <a:solidFill>
                  <a:srgbClr val="FF0000"/>
                </a:solidFill>
              </a:rPr>
              <a:t>Cracow</a:t>
            </a:r>
            <a:r>
              <a:rPr lang="pl-PL" b="1" dirty="0" smtClean="0">
                <a:solidFill>
                  <a:srgbClr val="FF0000"/>
                </a:solidFill>
              </a:rPr>
              <a:t>-Poznań </a:t>
            </a:r>
            <a:r>
              <a:rPr lang="pl-PL" b="1" dirty="0" err="1" smtClean="0">
                <a:solidFill>
                  <a:srgbClr val="FF0000"/>
                </a:solidFill>
              </a:rPr>
              <a:t>cannot</a:t>
            </a:r>
            <a:r>
              <a:rPr lang="pl-PL" b="1" dirty="0" smtClean="0">
                <a:solidFill>
                  <a:srgbClr val="FF0000"/>
                </a:solidFill>
              </a:rPr>
              <a:t> be </a:t>
            </a:r>
            <a:r>
              <a:rPr lang="pl-PL" b="1" dirty="0" err="1" smtClean="0">
                <a:solidFill>
                  <a:srgbClr val="FF0000"/>
                </a:solidFill>
              </a:rPr>
              <a:t>handled</a:t>
            </a:r>
            <a:r>
              <a:rPr lang="pl-PL" b="1" dirty="0" smtClean="0">
                <a:solidFill>
                  <a:srgbClr val="FF0000"/>
                </a:solidFill>
              </a:rPr>
              <a:t> with [</a:t>
            </a:r>
            <a:r>
              <a:rPr lang="pl-PL" b="1" dirty="0" err="1" smtClean="0">
                <a:solidFill>
                  <a:srgbClr val="FF0000"/>
                </a:solidFill>
              </a:rPr>
              <a:t>voi</a:t>
            </a:r>
            <a:r>
              <a:rPr lang="pl-PL" b="1" dirty="0" smtClean="0">
                <a:solidFill>
                  <a:srgbClr val="FF0000"/>
                </a:solidFill>
              </a:rPr>
              <a:t>]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25</a:t>
            </a:fld>
            <a:endParaRPr lang="pl-PL" sz="2000" dirty="0"/>
          </a:p>
        </p:txBody>
      </p:sp>
      <p:cxnSp>
        <p:nvCxnSpPr>
          <p:cNvPr id="6" name="Łącznik prosty 5"/>
          <p:cNvCxnSpPr/>
          <p:nvPr/>
        </p:nvCxnSpPr>
        <p:spPr>
          <a:xfrm flipH="1">
            <a:off x="2644585" y="4944018"/>
            <a:ext cx="1588" cy="5012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666896" y="4980083"/>
            <a:ext cx="978483" cy="46514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556855" y="2463279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&gt; [ja</a:t>
            </a:r>
            <a:r>
              <a:rPr lang="pl-PL" sz="2400" b="1" dirty="0" smtClean="0">
                <a:solidFill>
                  <a:srgbClr val="FF0000"/>
                </a:solidFill>
              </a:rPr>
              <a:t>k</a:t>
            </a:r>
            <a:r>
              <a:rPr lang="pl-PL" sz="2400" dirty="0" smtClean="0"/>
              <a:t> </a:t>
            </a:r>
            <a:r>
              <a:rPr lang="pl-PL" sz="2400" dirty="0" err="1" smtClean="0"/>
              <a:t>o</a:t>
            </a:r>
            <a:r>
              <a:rPr lang="pl-PL" sz="2400" dirty="0" err="1" smtClean="0">
                <a:sym typeface="IPAKiel"/>
              </a:rPr>
              <a:t>i</a:t>
            </a:r>
            <a:r>
              <a:rPr lang="pl-PL" sz="2400" dirty="0" smtClean="0"/>
              <a:t>]</a:t>
            </a:r>
            <a:endParaRPr lang="pl-PL" sz="2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556855" y="350100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&gt; [ja</a:t>
            </a:r>
            <a:r>
              <a:rPr lang="pl-PL" sz="2400" b="1" dirty="0" smtClean="0">
                <a:solidFill>
                  <a:srgbClr val="FF0000"/>
                </a:solidFill>
              </a:rPr>
              <a:t>k</a:t>
            </a:r>
            <a:r>
              <a:rPr lang="pl-PL" sz="2400" dirty="0" smtClean="0"/>
              <a:t> </a:t>
            </a:r>
            <a:r>
              <a:rPr lang="pl-PL" sz="2400" dirty="0" err="1" smtClean="0"/>
              <a:t>mo</a:t>
            </a:r>
            <a:r>
              <a:rPr lang="pl-PL" sz="2400" dirty="0" err="1" smtClean="0">
                <a:sym typeface="IPAKiel"/>
              </a:rPr>
              <a:t>e</a:t>
            </a:r>
            <a:r>
              <a:rPr lang="pl-PL" sz="2400" dirty="0" smtClean="0"/>
              <a:t>]</a:t>
            </a:r>
            <a:endParaRPr lang="pl-PL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591380" y="443711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&gt; [ja</a:t>
            </a:r>
            <a:r>
              <a:rPr lang="pl-PL" sz="2400" b="1" dirty="0" smtClean="0">
                <a:solidFill>
                  <a:srgbClr val="FF0000"/>
                </a:solidFill>
              </a:rPr>
              <a:t>g</a:t>
            </a:r>
            <a:r>
              <a:rPr lang="pl-PL" sz="2400" dirty="0" smtClean="0"/>
              <a:t> </a:t>
            </a:r>
            <a:r>
              <a:rPr lang="pl-PL" sz="2400" dirty="0" err="1" smtClean="0"/>
              <a:t>dob</a:t>
            </a:r>
            <a:r>
              <a:rPr lang="pl-PL" sz="2400" dirty="0" err="1" smtClean="0">
                <a:sym typeface="IPAKiel"/>
              </a:rPr>
              <a:t>e</a:t>
            </a:r>
            <a:r>
              <a:rPr lang="pl-PL" sz="2400" dirty="0" smtClean="0"/>
              <a:t>]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2695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228968"/>
          </a:xfrm>
        </p:spPr>
        <p:txBody>
          <a:bodyPr/>
          <a:lstStyle/>
          <a:p>
            <a:r>
              <a:rPr lang="pl-PL" b="1" dirty="0" err="1" smtClean="0"/>
              <a:t>Towards</a:t>
            </a:r>
            <a:r>
              <a:rPr lang="pl-PL" b="1" dirty="0" smtClean="0"/>
              <a:t> </a:t>
            </a:r>
            <a:r>
              <a:rPr lang="pl-PL" b="1" dirty="0" err="1" smtClean="0"/>
              <a:t>Laryngeal</a:t>
            </a:r>
            <a:r>
              <a:rPr lang="pl-PL" b="1" dirty="0" smtClean="0"/>
              <a:t> </a:t>
            </a:r>
            <a:r>
              <a:rPr lang="pl-PL" b="1" dirty="0" err="1" smtClean="0"/>
              <a:t>Relativism</a:t>
            </a:r>
            <a:r>
              <a:rPr lang="pl-PL" b="1" dirty="0" smtClean="0"/>
              <a:t>…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9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err="1" smtClean="0"/>
              <a:t>Variation</a:t>
            </a:r>
            <a:r>
              <a:rPr lang="pl-PL" sz="3200" b="1" dirty="0" smtClean="0"/>
              <a:t> in </a:t>
            </a:r>
            <a:r>
              <a:rPr lang="pl-PL" sz="3200" b="1" dirty="0" err="1" smtClean="0"/>
              <a:t>laryngeal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systems</a:t>
            </a:r>
            <a:r>
              <a:rPr lang="pl-PL" sz="3200" b="1" dirty="0" smtClean="0"/>
              <a:t> and a </a:t>
            </a:r>
            <a:r>
              <a:rPr lang="pl-PL" sz="3200" b="1" dirty="0" err="1" smtClean="0"/>
              <a:t>hypothesis</a:t>
            </a:r>
            <a:r>
              <a:rPr lang="pl-PL" sz="3200" b="1" dirty="0" smtClean="0"/>
              <a:t>…</a:t>
            </a:r>
            <a:endParaRPr lang="pl-PL" sz="3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27</a:t>
            </a:fld>
            <a:endParaRPr lang="pl-PL" sz="20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		</a:t>
            </a:r>
            <a:r>
              <a:rPr lang="pl-PL" i="1" dirty="0" smtClean="0"/>
              <a:t>								</a:t>
            </a:r>
            <a:r>
              <a:rPr lang="pl-PL" i="1" dirty="0" err="1" smtClean="0"/>
              <a:t>phonetic</a:t>
            </a:r>
            <a:r>
              <a:rPr lang="pl-PL" i="1" dirty="0" smtClean="0"/>
              <a:t> </a:t>
            </a:r>
            <a:r>
              <a:rPr lang="pl-PL" i="1" dirty="0" err="1" smtClean="0"/>
              <a:t>categories</a:t>
            </a:r>
            <a:endParaRPr lang="pl-PL" i="1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					</a:t>
            </a:r>
            <a:r>
              <a:rPr lang="pl-PL" sz="2400" dirty="0" smtClean="0"/>
              <a:t>	</a:t>
            </a:r>
            <a:r>
              <a:rPr lang="pl-PL" sz="2400" b="1" dirty="0" smtClean="0">
                <a:solidFill>
                  <a:srgbClr val="FF0000"/>
                </a:solidFill>
              </a:rPr>
              <a:t>[</a:t>
            </a:r>
            <a:r>
              <a:rPr lang="pl-PL" sz="2400" b="1" dirty="0" err="1" smtClean="0">
                <a:solidFill>
                  <a:srgbClr val="FF0000"/>
                </a:solidFill>
              </a:rPr>
              <a:t>voi</a:t>
            </a:r>
            <a:r>
              <a:rPr lang="pl-PL" sz="2400" b="1" dirty="0" smtClean="0">
                <a:solidFill>
                  <a:srgbClr val="FF0000"/>
                </a:solidFill>
              </a:rPr>
              <a:t>]																			[</a:t>
            </a:r>
            <a:r>
              <a:rPr lang="pl-PL" sz="2400" b="1" dirty="0" err="1" smtClean="0">
                <a:solidFill>
                  <a:srgbClr val="FF0000"/>
                </a:solidFill>
              </a:rPr>
              <a:t>sg</a:t>
            </a:r>
            <a:r>
              <a:rPr lang="pl-PL" sz="2400" b="1" dirty="0" smtClean="0">
                <a:solidFill>
                  <a:srgbClr val="FF0000"/>
                </a:solidFill>
              </a:rPr>
              <a:t>]</a:t>
            </a:r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				</a:t>
            </a:r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Slavic &amp;</a:t>
            </a:r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Romance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err="1" smtClean="0"/>
              <a:t>Icelandic</a:t>
            </a: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English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Dutch???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sz="1800" dirty="0"/>
          </a:p>
          <a:p>
            <a:pPr marL="0" indent="-180000" defTabSz="180000">
              <a:spcBef>
                <a:spcPts val="0"/>
              </a:spcBef>
              <a:buNone/>
            </a:pPr>
            <a:endParaRPr lang="pl-PL" sz="1800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sz="18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285984" y="2143116"/>
          <a:ext cx="5976957" cy="41434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92319"/>
                <a:gridCol w="1992319"/>
                <a:gridCol w="1992319"/>
              </a:tblGrid>
              <a:tr h="4143404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[b]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[p]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[</a:t>
                      </a:r>
                      <a:r>
                        <a:rPr lang="pl-PL" dirty="0" err="1" smtClean="0"/>
                        <a:t>p</a:t>
                      </a:r>
                      <a:r>
                        <a:rPr lang="pl-PL" baseline="30000" dirty="0" err="1" smtClean="0"/>
                        <a:t>h</a:t>
                      </a:r>
                      <a:r>
                        <a:rPr lang="pl-PL" dirty="0" smtClean="0"/>
                        <a:t>]</a:t>
                      </a:r>
                      <a:endParaRPr lang="pl-PL" baseline="-25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1" name="Grupa 20"/>
          <p:cNvGrpSpPr/>
          <p:nvPr/>
        </p:nvGrpSpPr>
        <p:grpSpPr>
          <a:xfrm>
            <a:off x="3143240" y="2786058"/>
            <a:ext cx="2214578" cy="285752"/>
            <a:chOff x="3143240" y="2786058"/>
            <a:chExt cx="2214578" cy="285752"/>
          </a:xfrm>
        </p:grpSpPr>
        <p:sp>
          <p:nvSpPr>
            <p:cNvPr id="8" name="Elipsa 7"/>
            <p:cNvSpPr/>
            <p:nvPr/>
          </p:nvSpPr>
          <p:spPr>
            <a:xfrm>
              <a:off x="3143240" y="2786058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Elipsa 14"/>
            <p:cNvSpPr/>
            <p:nvPr/>
          </p:nvSpPr>
          <p:spPr>
            <a:xfrm>
              <a:off x="5072066" y="2786058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7" name="Łącznik prosty 16"/>
            <p:cNvCxnSpPr>
              <a:stCxn id="8" idx="6"/>
              <a:endCxn id="15" idx="2"/>
            </p:cNvCxnSpPr>
            <p:nvPr/>
          </p:nvCxnSpPr>
          <p:spPr>
            <a:xfrm>
              <a:off x="3428992" y="2928934"/>
              <a:ext cx="1643074" cy="158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a 21"/>
          <p:cNvGrpSpPr/>
          <p:nvPr/>
        </p:nvGrpSpPr>
        <p:grpSpPr>
          <a:xfrm>
            <a:off x="5072066" y="3786190"/>
            <a:ext cx="2286016" cy="285752"/>
            <a:chOff x="5072066" y="3714752"/>
            <a:chExt cx="2286016" cy="285752"/>
          </a:xfrm>
        </p:grpSpPr>
        <p:sp>
          <p:nvSpPr>
            <p:cNvPr id="10" name="Elipsa 9"/>
            <p:cNvSpPr/>
            <p:nvPr/>
          </p:nvSpPr>
          <p:spPr>
            <a:xfrm>
              <a:off x="7072330" y="371475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Elipsa 11"/>
            <p:cNvSpPr/>
            <p:nvPr/>
          </p:nvSpPr>
          <p:spPr>
            <a:xfrm>
              <a:off x="5072066" y="3714752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8" name="Łącznik prosty 17"/>
            <p:cNvCxnSpPr/>
            <p:nvPr/>
          </p:nvCxnSpPr>
          <p:spPr>
            <a:xfrm>
              <a:off x="5429256" y="3857628"/>
              <a:ext cx="1643074" cy="158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a 22"/>
          <p:cNvGrpSpPr/>
          <p:nvPr/>
        </p:nvGrpSpPr>
        <p:grpSpPr>
          <a:xfrm>
            <a:off x="4143372" y="4714884"/>
            <a:ext cx="2286016" cy="285752"/>
            <a:chOff x="5072066" y="3714752"/>
            <a:chExt cx="2286016" cy="285752"/>
          </a:xfrm>
        </p:grpSpPr>
        <p:sp>
          <p:nvSpPr>
            <p:cNvPr id="24" name="Elipsa 23"/>
            <p:cNvSpPr/>
            <p:nvPr/>
          </p:nvSpPr>
          <p:spPr>
            <a:xfrm>
              <a:off x="7072330" y="371475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Elipsa 24"/>
            <p:cNvSpPr/>
            <p:nvPr/>
          </p:nvSpPr>
          <p:spPr>
            <a:xfrm>
              <a:off x="5072066" y="3714752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6" name="Łącznik prosty 25"/>
            <p:cNvCxnSpPr/>
            <p:nvPr/>
          </p:nvCxnSpPr>
          <p:spPr>
            <a:xfrm>
              <a:off x="5429256" y="3857628"/>
              <a:ext cx="1643074" cy="158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a 26"/>
          <p:cNvGrpSpPr/>
          <p:nvPr/>
        </p:nvGrpSpPr>
        <p:grpSpPr>
          <a:xfrm>
            <a:off x="3143240" y="5500702"/>
            <a:ext cx="2286016" cy="285752"/>
            <a:chOff x="5072066" y="3714752"/>
            <a:chExt cx="2286016" cy="285752"/>
          </a:xfrm>
        </p:grpSpPr>
        <p:sp>
          <p:nvSpPr>
            <p:cNvPr id="28" name="Elipsa 27"/>
            <p:cNvSpPr/>
            <p:nvPr/>
          </p:nvSpPr>
          <p:spPr>
            <a:xfrm>
              <a:off x="7072330" y="371475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Elipsa 28"/>
            <p:cNvSpPr/>
            <p:nvPr/>
          </p:nvSpPr>
          <p:spPr>
            <a:xfrm>
              <a:off x="5072066" y="3714752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0" name="Łącznik prosty 29"/>
            <p:cNvCxnSpPr/>
            <p:nvPr/>
          </p:nvCxnSpPr>
          <p:spPr>
            <a:xfrm>
              <a:off x="5429256" y="3857628"/>
              <a:ext cx="1643074" cy="158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Łącznik prosty 31"/>
          <p:cNvCxnSpPr/>
          <p:nvPr/>
        </p:nvCxnSpPr>
        <p:spPr>
          <a:xfrm rot="10800000" flipV="1">
            <a:off x="6429388" y="4143380"/>
            <a:ext cx="642942" cy="500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 rot="10800000" flipV="1">
            <a:off x="4357686" y="4143380"/>
            <a:ext cx="642942" cy="500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 rot="10800000" flipV="1">
            <a:off x="3428992" y="5000636"/>
            <a:ext cx="642942" cy="500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 rot="10800000" flipV="1">
            <a:off x="5429256" y="5000636"/>
            <a:ext cx="642942" cy="500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>
            <a:stCxn id="8" idx="4"/>
            <a:endCxn id="29" idx="0"/>
          </p:cNvCxnSpPr>
          <p:nvPr/>
        </p:nvCxnSpPr>
        <p:spPr>
          <a:xfrm rot="5400000">
            <a:off x="2071670" y="4286256"/>
            <a:ext cx="2428892" cy="1588"/>
          </a:xfrm>
          <a:prstGeom prst="line">
            <a:avLst/>
          </a:prstGeom>
          <a:ln w="63500" cmpd="dbl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 rot="5400000">
            <a:off x="4001290" y="4285462"/>
            <a:ext cx="2428892" cy="1588"/>
          </a:xfrm>
          <a:prstGeom prst="line">
            <a:avLst/>
          </a:prstGeom>
          <a:ln w="63500" cmpd="dbl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err="1" smtClean="0"/>
              <a:t>Laryngeal</a:t>
            </a:r>
            <a:r>
              <a:rPr lang="pl-PL" sz="4800" b="1" dirty="0" smtClean="0"/>
              <a:t> </a:t>
            </a:r>
            <a:r>
              <a:rPr lang="pl-PL" sz="4800" b="1" dirty="0" err="1" smtClean="0"/>
              <a:t>Relativism</a:t>
            </a:r>
            <a:endParaRPr lang="pl-PL" sz="4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28</a:t>
            </a:fld>
            <a:endParaRPr lang="pl-PL" sz="20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		</a:t>
            </a:r>
            <a:r>
              <a:rPr lang="pl-PL" i="1" dirty="0" smtClean="0"/>
              <a:t>								</a:t>
            </a:r>
            <a:r>
              <a:rPr lang="pl-PL" i="1" dirty="0" err="1" smtClean="0"/>
              <a:t>phonetic</a:t>
            </a:r>
            <a:r>
              <a:rPr lang="pl-PL" i="1" dirty="0" smtClean="0"/>
              <a:t> </a:t>
            </a:r>
            <a:r>
              <a:rPr lang="pl-PL" i="1" dirty="0" err="1" smtClean="0"/>
              <a:t>categories</a:t>
            </a:r>
            <a:endParaRPr lang="pl-PL" i="1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</a:t>
            </a:r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				</a:t>
            </a:r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sz="1800" dirty="0" err="1" smtClean="0"/>
              <a:t>Warsaw</a:t>
            </a:r>
            <a:endParaRPr lang="pl-PL" sz="1800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sz="1800" dirty="0" err="1" smtClean="0"/>
              <a:t>Polish</a:t>
            </a:r>
            <a:endParaRPr lang="pl-PL" sz="1800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sz="3600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sz="1800" dirty="0" err="1" smtClean="0"/>
              <a:t>Cracow</a:t>
            </a:r>
            <a:r>
              <a:rPr lang="pl-PL" sz="1800" dirty="0" smtClean="0"/>
              <a:t>-Poznań</a:t>
            </a:r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sz="1800" dirty="0" err="1" smtClean="0"/>
              <a:t>Polish</a:t>
            </a:r>
            <a:endParaRPr lang="pl-PL" sz="1800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sz="1800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sz="1800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sz="1800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sz="1800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sz="2400" dirty="0" err="1" smtClean="0">
                <a:solidFill>
                  <a:srgbClr val="FF0000"/>
                </a:solidFill>
              </a:rPr>
              <a:t>Voicing</a:t>
            </a:r>
            <a:r>
              <a:rPr lang="pl-PL" sz="2400" dirty="0" smtClean="0">
                <a:solidFill>
                  <a:srgbClr val="FF0000"/>
                </a:solidFill>
              </a:rPr>
              <a:t> of </a:t>
            </a:r>
            <a:r>
              <a:rPr lang="pl-PL" sz="2400" dirty="0" err="1" smtClean="0">
                <a:solidFill>
                  <a:srgbClr val="FF0000"/>
                </a:solidFill>
              </a:rPr>
              <a:t>obstruents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</a:rPr>
              <a:t>is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u="sng" dirty="0" err="1" smtClean="0">
                <a:solidFill>
                  <a:srgbClr val="002060"/>
                </a:solidFill>
              </a:rPr>
              <a:t>passive</a:t>
            </a:r>
            <a:r>
              <a:rPr lang="pl-PL" sz="2400" dirty="0" smtClean="0">
                <a:solidFill>
                  <a:srgbClr val="002060"/>
                </a:solidFill>
              </a:rPr>
              <a:t> </a:t>
            </a:r>
            <a:r>
              <a:rPr lang="pl-PL" sz="2400" dirty="0" smtClean="0">
                <a:solidFill>
                  <a:srgbClr val="FF0000"/>
                </a:solidFill>
              </a:rPr>
              <a:t>in CP, and </a:t>
            </a:r>
            <a:r>
              <a:rPr lang="pl-PL" sz="2400" u="sng" dirty="0" err="1" smtClean="0">
                <a:solidFill>
                  <a:srgbClr val="002060"/>
                </a:solidFill>
              </a:rPr>
              <a:t>active</a:t>
            </a:r>
            <a:r>
              <a:rPr lang="pl-PL" sz="2400" dirty="0" smtClean="0">
                <a:solidFill>
                  <a:srgbClr val="002060"/>
                </a:solidFill>
              </a:rPr>
              <a:t> </a:t>
            </a:r>
            <a:r>
              <a:rPr lang="pl-PL" sz="2400" dirty="0" smtClean="0">
                <a:solidFill>
                  <a:srgbClr val="FF0000"/>
                </a:solidFill>
              </a:rPr>
              <a:t>in WP</a:t>
            </a:r>
            <a:endParaRPr lang="pl-PL" sz="2400" u="sng" dirty="0">
              <a:solidFill>
                <a:srgbClr val="FF0000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285984" y="2143116"/>
          <a:ext cx="5976957" cy="292895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92319"/>
                <a:gridCol w="1992319"/>
                <a:gridCol w="1992319"/>
              </a:tblGrid>
              <a:tr h="292895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[b]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[p]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[</a:t>
                      </a:r>
                      <a:r>
                        <a:rPr lang="pl-PL" dirty="0" err="1" smtClean="0"/>
                        <a:t>p</a:t>
                      </a:r>
                      <a:r>
                        <a:rPr lang="pl-PL" baseline="30000" dirty="0" err="1" smtClean="0"/>
                        <a:t>h</a:t>
                      </a:r>
                      <a:r>
                        <a:rPr lang="pl-PL" dirty="0" smtClean="0"/>
                        <a:t>]</a:t>
                      </a:r>
                      <a:endParaRPr lang="pl-PL" baseline="-25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upa 20"/>
          <p:cNvGrpSpPr/>
          <p:nvPr/>
        </p:nvGrpSpPr>
        <p:grpSpPr>
          <a:xfrm>
            <a:off x="3143240" y="2786058"/>
            <a:ext cx="2214578" cy="285752"/>
            <a:chOff x="3143240" y="2786058"/>
            <a:chExt cx="2214578" cy="285752"/>
          </a:xfrm>
        </p:grpSpPr>
        <p:sp>
          <p:nvSpPr>
            <p:cNvPr id="8" name="Elipsa 7"/>
            <p:cNvSpPr/>
            <p:nvPr/>
          </p:nvSpPr>
          <p:spPr>
            <a:xfrm>
              <a:off x="3143240" y="2786058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Elipsa 14"/>
            <p:cNvSpPr/>
            <p:nvPr/>
          </p:nvSpPr>
          <p:spPr>
            <a:xfrm>
              <a:off x="5072066" y="2786058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7" name="Łącznik prosty 16"/>
            <p:cNvCxnSpPr>
              <a:stCxn id="8" idx="6"/>
              <a:endCxn id="15" idx="2"/>
            </p:cNvCxnSpPr>
            <p:nvPr/>
          </p:nvCxnSpPr>
          <p:spPr>
            <a:xfrm>
              <a:off x="3428992" y="2928934"/>
              <a:ext cx="1643074" cy="158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a 26"/>
          <p:cNvGrpSpPr/>
          <p:nvPr/>
        </p:nvGrpSpPr>
        <p:grpSpPr>
          <a:xfrm>
            <a:off x="3143240" y="4071942"/>
            <a:ext cx="2286016" cy="285752"/>
            <a:chOff x="5072066" y="3714752"/>
            <a:chExt cx="2286016" cy="285752"/>
          </a:xfrm>
        </p:grpSpPr>
        <p:sp>
          <p:nvSpPr>
            <p:cNvPr id="28" name="Elipsa 27"/>
            <p:cNvSpPr/>
            <p:nvPr/>
          </p:nvSpPr>
          <p:spPr>
            <a:xfrm>
              <a:off x="7072330" y="371475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Elipsa 28"/>
            <p:cNvSpPr/>
            <p:nvPr/>
          </p:nvSpPr>
          <p:spPr>
            <a:xfrm>
              <a:off x="5072066" y="3714752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0" name="Łącznik prosty 29"/>
            <p:cNvCxnSpPr/>
            <p:nvPr/>
          </p:nvCxnSpPr>
          <p:spPr>
            <a:xfrm>
              <a:off x="5429256" y="3857628"/>
              <a:ext cx="1643074" cy="158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Łącznik prosty 34"/>
          <p:cNvCxnSpPr/>
          <p:nvPr/>
        </p:nvCxnSpPr>
        <p:spPr>
          <a:xfrm rot="5400000">
            <a:off x="4787108" y="3571082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 rot="5400000">
            <a:off x="2786844" y="3571082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5072066" y="400050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Some</a:t>
            </a:r>
            <a:r>
              <a:rPr lang="pl-PL" dirty="0" smtClean="0"/>
              <a:t> immediate </a:t>
            </a:r>
            <a:r>
              <a:rPr lang="pl-PL" dirty="0" err="1" smtClean="0"/>
              <a:t>offshoots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/>
          <a:lstStyle/>
          <a:p>
            <a:r>
              <a:rPr lang="pl-PL" dirty="0" err="1" smtClean="0"/>
              <a:t>Phonetic</a:t>
            </a:r>
            <a:r>
              <a:rPr lang="pl-PL" dirty="0" smtClean="0"/>
              <a:t> </a:t>
            </a:r>
            <a:r>
              <a:rPr lang="pl-PL" dirty="0" err="1" smtClean="0"/>
              <a:t>interpretation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not </a:t>
            </a:r>
            <a:r>
              <a:rPr lang="pl-PL" dirty="0" err="1" smtClean="0"/>
              <a:t>acting</a:t>
            </a:r>
            <a:r>
              <a:rPr lang="pl-PL" dirty="0" smtClean="0"/>
              <a:t> on </a:t>
            </a:r>
            <a:r>
              <a:rPr lang="pl-PL" dirty="0" err="1" smtClean="0"/>
              <a:t>instruction</a:t>
            </a:r>
            <a:r>
              <a:rPr lang="pl-PL" dirty="0" smtClean="0"/>
              <a:t> but on </a:t>
            </a:r>
            <a:r>
              <a:rPr lang="pl-PL" dirty="0" err="1" smtClean="0"/>
              <a:t>associations</a:t>
            </a:r>
            <a:r>
              <a:rPr lang="pl-PL" dirty="0" smtClean="0"/>
              <a:t> </a:t>
            </a:r>
            <a:r>
              <a:rPr lang="pl-PL" dirty="0" err="1" smtClean="0"/>
              <a:t>established</a:t>
            </a:r>
            <a:r>
              <a:rPr lang="pl-PL" dirty="0" smtClean="0"/>
              <a:t> in </a:t>
            </a:r>
            <a:r>
              <a:rPr lang="pl-PL" dirty="0" err="1" smtClean="0"/>
              <a:t>acquisition</a:t>
            </a:r>
            <a:endParaRPr lang="pl-PL" dirty="0" smtClean="0"/>
          </a:p>
          <a:p>
            <a:pPr lvl="1"/>
            <a:r>
              <a:rPr lang="pl-PL" dirty="0" smtClean="0"/>
              <a:t>No </a:t>
            </a:r>
            <a:r>
              <a:rPr lang="pl-PL" dirty="0" err="1" smtClean="0"/>
              <a:t>enhancement</a:t>
            </a:r>
            <a:r>
              <a:rPr lang="pl-PL" dirty="0" smtClean="0"/>
              <a:t> </a:t>
            </a:r>
            <a:r>
              <a:rPr lang="pl-PL" dirty="0" err="1" smtClean="0"/>
              <a:t>necessary</a:t>
            </a:r>
            <a:r>
              <a:rPr lang="pl-PL" dirty="0" smtClean="0"/>
              <a:t> (</a:t>
            </a:r>
            <a:r>
              <a:rPr lang="pl-PL" dirty="0" err="1" smtClean="0"/>
              <a:t>production</a:t>
            </a:r>
            <a:r>
              <a:rPr lang="pl-PL" dirty="0" smtClean="0"/>
              <a:t> </a:t>
            </a:r>
            <a:r>
              <a:rPr lang="pl-PL" dirty="0" err="1" smtClean="0"/>
              <a:t>bias</a:t>
            </a:r>
            <a:r>
              <a:rPr lang="pl-PL" dirty="0" smtClean="0"/>
              <a:t>)</a:t>
            </a:r>
          </a:p>
          <a:p>
            <a:r>
              <a:rPr lang="pl-PL" dirty="0" err="1" smtClean="0"/>
              <a:t>Arbitrary</a:t>
            </a:r>
            <a:r>
              <a:rPr lang="pl-PL" dirty="0" smtClean="0"/>
              <a:t> </a:t>
            </a:r>
            <a:r>
              <a:rPr lang="pl-PL" dirty="0" err="1" smtClean="0"/>
              <a:t>relation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pl-PL" dirty="0" err="1" smtClean="0"/>
              <a:t>phonetic</a:t>
            </a:r>
            <a:r>
              <a:rPr lang="pl-PL" dirty="0" smtClean="0"/>
              <a:t> </a:t>
            </a:r>
            <a:r>
              <a:rPr lang="pl-PL" dirty="0" err="1" smtClean="0"/>
              <a:t>categories</a:t>
            </a:r>
            <a:r>
              <a:rPr lang="pl-PL" dirty="0" smtClean="0"/>
              <a:t> and </a:t>
            </a:r>
            <a:r>
              <a:rPr lang="pl-PL" dirty="0" err="1" smtClean="0"/>
              <a:t>phonological</a:t>
            </a:r>
            <a:r>
              <a:rPr lang="pl-PL" dirty="0" smtClean="0"/>
              <a:t> </a:t>
            </a:r>
            <a:r>
              <a:rPr lang="pl-PL" dirty="0" err="1" smtClean="0"/>
              <a:t>ones</a:t>
            </a:r>
            <a:r>
              <a:rPr lang="pl-PL" dirty="0" smtClean="0"/>
              <a:t> (</a:t>
            </a:r>
            <a:r>
              <a:rPr lang="pl-PL" dirty="0" err="1" smtClean="0"/>
              <a:t>cf</a:t>
            </a:r>
            <a:r>
              <a:rPr lang="pl-PL" dirty="0" smtClean="0"/>
              <a:t>. the </a:t>
            </a:r>
            <a:r>
              <a:rPr lang="pl-PL" dirty="0" err="1" smtClean="0"/>
              <a:t>rest</a:t>
            </a:r>
            <a:r>
              <a:rPr lang="pl-PL" dirty="0" smtClean="0"/>
              <a:t> of </a:t>
            </a:r>
            <a:r>
              <a:rPr lang="pl-PL" dirty="0" err="1" smtClean="0"/>
              <a:t>grammar</a:t>
            </a:r>
            <a:r>
              <a:rPr lang="pl-PL" dirty="0" smtClean="0"/>
              <a:t>)</a:t>
            </a:r>
          </a:p>
          <a:p>
            <a:pPr lvl="1"/>
            <a:r>
              <a:rPr lang="pl-PL" dirty="0" err="1" smtClean="0"/>
              <a:t>Phonology</a:t>
            </a:r>
            <a:r>
              <a:rPr lang="pl-PL" dirty="0" smtClean="0"/>
              <a:t> and </a:t>
            </a:r>
            <a:r>
              <a:rPr lang="pl-PL" dirty="0" err="1" smtClean="0"/>
              <a:t>Phonetics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different</a:t>
            </a:r>
            <a:r>
              <a:rPr lang="pl-PL" dirty="0" smtClean="0"/>
              <a:t> </a:t>
            </a:r>
            <a:r>
              <a:rPr lang="pl-PL" dirty="0" err="1" smtClean="0"/>
              <a:t>modules</a:t>
            </a:r>
            <a:endParaRPr lang="pl-PL" dirty="0" smtClean="0"/>
          </a:p>
          <a:p>
            <a:r>
              <a:rPr lang="pl-PL" dirty="0" err="1" smtClean="0"/>
              <a:t>Laryngeal</a:t>
            </a:r>
            <a:r>
              <a:rPr lang="pl-PL" dirty="0" smtClean="0"/>
              <a:t> </a:t>
            </a:r>
            <a:r>
              <a:rPr lang="pl-PL" dirty="0" err="1" smtClean="0"/>
              <a:t>categories</a:t>
            </a:r>
            <a:r>
              <a:rPr lang="pl-PL" dirty="0" smtClean="0"/>
              <a:t> </a:t>
            </a:r>
            <a:r>
              <a:rPr lang="pl-PL" dirty="0" err="1" smtClean="0"/>
              <a:t>may</a:t>
            </a:r>
            <a:r>
              <a:rPr lang="pl-PL" dirty="0" smtClean="0"/>
              <a:t> be </a:t>
            </a:r>
            <a:r>
              <a:rPr lang="pl-PL" dirty="0" err="1" smtClean="0"/>
              <a:t>substance</a:t>
            </a:r>
            <a:r>
              <a:rPr lang="pl-PL" dirty="0" smtClean="0"/>
              <a:t> </a:t>
            </a:r>
            <a:r>
              <a:rPr lang="pl-PL" dirty="0" err="1" smtClean="0"/>
              <a:t>free</a:t>
            </a:r>
            <a:r>
              <a:rPr lang="pl-PL" dirty="0" smtClean="0"/>
              <a:t> and </a:t>
            </a:r>
            <a:r>
              <a:rPr lang="pl-PL" dirty="0" err="1" smtClean="0"/>
              <a:t>emergent</a:t>
            </a:r>
            <a:endParaRPr lang="pl-PL" dirty="0" smtClean="0"/>
          </a:p>
          <a:p>
            <a:r>
              <a:rPr lang="pl-PL" dirty="0" smtClean="0"/>
              <a:t>Both </a:t>
            </a:r>
            <a:r>
              <a:rPr lang="pl-PL" dirty="0" err="1" smtClean="0"/>
              <a:t>voicing</a:t>
            </a:r>
            <a:r>
              <a:rPr lang="pl-PL" dirty="0" smtClean="0"/>
              <a:t> and </a:t>
            </a:r>
            <a:r>
              <a:rPr lang="pl-PL" dirty="0" err="1" smtClean="0"/>
              <a:t>aspiration</a:t>
            </a:r>
            <a:r>
              <a:rPr lang="pl-PL" dirty="0" smtClean="0"/>
              <a:t> </a:t>
            </a:r>
            <a:r>
              <a:rPr lang="pl-PL" dirty="0" err="1" smtClean="0"/>
              <a:t>languages</a:t>
            </a:r>
            <a:r>
              <a:rPr lang="pl-PL" dirty="0" smtClean="0"/>
              <a:t> </a:t>
            </a:r>
            <a:r>
              <a:rPr lang="pl-PL" dirty="0" err="1" smtClean="0"/>
              <a:t>might</a:t>
            </a:r>
            <a:r>
              <a:rPr lang="pl-PL" dirty="0" smtClean="0"/>
              <a:t> </a:t>
            </a:r>
            <a:r>
              <a:rPr lang="pl-PL" dirty="0" err="1" smtClean="0"/>
              <a:t>use</a:t>
            </a:r>
            <a:r>
              <a:rPr lang="pl-PL" dirty="0" smtClean="0"/>
              <a:t> the same </a:t>
            </a:r>
            <a:r>
              <a:rPr lang="pl-PL" dirty="0" err="1" smtClean="0"/>
              <a:t>category</a:t>
            </a:r>
            <a:r>
              <a:rPr lang="pl-PL" dirty="0" smtClean="0"/>
              <a:t> [</a:t>
            </a:r>
            <a:r>
              <a:rPr lang="pl-PL" dirty="0" err="1" smtClean="0"/>
              <a:t>blue</a:t>
            </a:r>
            <a:r>
              <a:rPr lang="pl-PL" dirty="0" smtClean="0"/>
              <a:t>] </a:t>
            </a:r>
            <a:r>
              <a:rPr lang="pl-PL" dirty="0" err="1" smtClean="0"/>
              <a:t>rather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: [</a:t>
            </a:r>
            <a:r>
              <a:rPr lang="pl-PL" dirty="0" err="1" smtClean="0"/>
              <a:t>voi</a:t>
            </a:r>
            <a:r>
              <a:rPr lang="pl-PL" dirty="0" smtClean="0"/>
              <a:t>] and [</a:t>
            </a:r>
            <a:r>
              <a:rPr lang="pl-PL" dirty="0" err="1" smtClean="0"/>
              <a:t>sg</a:t>
            </a:r>
            <a:r>
              <a:rPr lang="pl-PL" dirty="0" smtClean="0"/>
              <a:t>]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9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de-DE" sz="3200" b="1" dirty="0" err="1"/>
              <a:t>Two-way</a:t>
            </a:r>
            <a:r>
              <a:rPr lang="de-DE" sz="3200" b="1" dirty="0"/>
              <a:t> </a:t>
            </a:r>
            <a:r>
              <a:rPr lang="de-DE" sz="3200" b="1" dirty="0" err="1"/>
              <a:t>voicing</a:t>
            </a:r>
            <a:r>
              <a:rPr lang="de-DE" sz="3200" b="1" dirty="0"/>
              <a:t> </a:t>
            </a:r>
            <a:r>
              <a:rPr lang="de-DE" sz="3200" b="1" dirty="0" err="1"/>
              <a:t>contrast</a:t>
            </a:r>
            <a:r>
              <a:rPr lang="de-DE" sz="3200" b="1" dirty="0"/>
              <a:t> in </a:t>
            </a:r>
            <a:r>
              <a:rPr lang="de-DE" sz="3200" b="1" dirty="0" err="1"/>
              <a:t>Polish</a:t>
            </a:r>
            <a:r>
              <a:rPr lang="de-DE" sz="3200" b="1" i="1" dirty="0" smtClean="0"/>
              <a:t> </a:t>
            </a:r>
            <a:endParaRPr lang="pl-PL" sz="3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491880" y="588009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__(S)V</a:t>
            </a:r>
            <a:endParaRPr lang="pl-PL" sz="2400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3</a:t>
            </a:fld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80000">
              <a:spcBef>
                <a:spcPts val="0"/>
              </a:spcBef>
              <a:buNone/>
            </a:pPr>
            <a:r>
              <a:rPr lang="pl-PL" i="1" dirty="0" smtClean="0"/>
              <a:t>						</a:t>
            </a:r>
            <a:r>
              <a:rPr lang="pl-PL" b="1" i="1" dirty="0" smtClean="0">
                <a:solidFill>
                  <a:srgbClr val="C00000"/>
                </a:solidFill>
              </a:rPr>
              <a:t>#_V</a:t>
            </a:r>
            <a:r>
              <a:rPr lang="pl-PL" i="1" dirty="0" smtClean="0"/>
              <a:t>																	</a:t>
            </a:r>
            <a:r>
              <a:rPr lang="pl-PL" b="1" i="1" dirty="0" smtClean="0">
                <a:solidFill>
                  <a:srgbClr val="C00000"/>
                </a:solidFill>
              </a:rPr>
              <a:t>V_V</a:t>
            </a:r>
          </a:p>
          <a:p>
            <a:pPr marL="0" indent="0" defTabSz="180000">
              <a:spcBef>
                <a:spcPts val="0"/>
              </a:spcBef>
              <a:buNone/>
            </a:pPr>
            <a:endParaRPr lang="pl-PL" b="1" i="1" dirty="0" smtClean="0">
              <a:solidFill>
                <a:srgbClr val="C00000"/>
              </a:solidFill>
            </a:endParaRPr>
          </a:p>
          <a:p>
            <a:pPr defTabSz="180000">
              <a:spcBef>
                <a:spcPts val="0"/>
              </a:spcBef>
            </a:pPr>
            <a:r>
              <a:rPr lang="de-DE" sz="2000" i="1" dirty="0" err="1" smtClean="0"/>
              <a:t>pić</a:t>
            </a:r>
            <a:r>
              <a:rPr lang="de-DE" sz="2000" dirty="0"/>
              <a:t>	</a:t>
            </a:r>
            <a:r>
              <a:rPr lang="pl-PL" sz="2000" dirty="0"/>
              <a:t>[</a:t>
            </a:r>
            <a:r>
              <a:rPr lang="de-DE" sz="2000" b="1" dirty="0" err="1" smtClean="0">
                <a:solidFill>
                  <a:srgbClr val="FF0000"/>
                </a:solidFill>
              </a:rPr>
              <a:t>p</a:t>
            </a:r>
            <a:r>
              <a:rPr lang="de-DE" sz="2000" baseline="30000" dirty="0" err="1" smtClean="0"/>
              <a:t>j</a:t>
            </a:r>
            <a:r>
              <a:rPr lang="de-DE" sz="2000" dirty="0" err="1" smtClean="0"/>
              <a:t>it</a:t>
            </a:r>
            <a:r>
              <a:rPr lang="de-DE" sz="2000" dirty="0">
                <a:sym typeface="IPAKiel"/>
              </a:rPr>
              <a:t></a:t>
            </a:r>
            <a:r>
              <a:rPr lang="de-DE" sz="2000" dirty="0" smtClean="0"/>
              <a:t>]</a:t>
            </a:r>
            <a:r>
              <a:rPr lang="pl-PL" sz="2000" dirty="0" smtClean="0"/>
              <a:t> </a:t>
            </a:r>
            <a:r>
              <a:rPr lang="de-DE" sz="2000" dirty="0" smtClean="0"/>
              <a:t>‘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drink</a:t>
            </a:r>
            <a:r>
              <a:rPr lang="de-DE" sz="2000" dirty="0" smtClean="0"/>
              <a:t>’</a:t>
            </a:r>
            <a:r>
              <a:rPr lang="de-DE" sz="2000" i="1" dirty="0"/>
              <a:t> </a:t>
            </a:r>
            <a:r>
              <a:rPr lang="pl-PL" sz="2000" i="1" dirty="0" smtClean="0"/>
              <a:t>									</a:t>
            </a:r>
            <a:r>
              <a:rPr lang="de-DE" sz="2000" i="1" dirty="0" err="1" smtClean="0"/>
              <a:t>rysa</a:t>
            </a:r>
            <a:r>
              <a:rPr lang="de-DE" sz="2000" dirty="0"/>
              <a:t>	[</a:t>
            </a:r>
            <a:r>
              <a:rPr lang="de-DE" sz="2000" dirty="0" err="1"/>
              <a:t>r</a:t>
            </a:r>
            <a:r>
              <a:rPr lang="de-DE" sz="2000" dirty="0" err="1">
                <a:sym typeface="IPAKiel"/>
              </a:rPr>
              <a:t></a:t>
            </a:r>
            <a:r>
              <a:rPr lang="de-DE" sz="2000" b="1" dirty="0" err="1">
                <a:solidFill>
                  <a:srgbClr val="FF0000"/>
                </a:solidFill>
              </a:rPr>
              <a:t>s</a:t>
            </a:r>
            <a:r>
              <a:rPr lang="de-DE" sz="2000" dirty="0" err="1"/>
              <a:t>a</a:t>
            </a:r>
            <a:r>
              <a:rPr lang="de-DE" sz="2000" dirty="0"/>
              <a:t>]	‘</a:t>
            </a:r>
            <a:r>
              <a:rPr lang="de-DE" sz="2000" dirty="0" err="1"/>
              <a:t>scratch</a:t>
            </a:r>
            <a:r>
              <a:rPr lang="de-DE" sz="2000" dirty="0"/>
              <a:t>’</a:t>
            </a:r>
            <a:endParaRPr lang="pl-PL" sz="2000" i="1" dirty="0" smtClean="0"/>
          </a:p>
          <a:p>
            <a:pPr defTabSz="180000">
              <a:spcBef>
                <a:spcPts val="0"/>
              </a:spcBef>
            </a:pPr>
            <a:r>
              <a:rPr lang="pl-PL" sz="2000" i="1" dirty="0"/>
              <a:t>bić</a:t>
            </a:r>
            <a:r>
              <a:rPr lang="pl-PL" sz="2000" dirty="0"/>
              <a:t>	</a:t>
            </a:r>
            <a:r>
              <a:rPr lang="pl-PL" sz="2000" dirty="0" smtClean="0"/>
              <a:t>[</a:t>
            </a:r>
            <a:r>
              <a:rPr lang="pl-PL" sz="2000" b="1" dirty="0" err="1">
                <a:solidFill>
                  <a:srgbClr val="FF0000"/>
                </a:solidFill>
              </a:rPr>
              <a:t>b</a:t>
            </a:r>
            <a:r>
              <a:rPr lang="pl-PL" sz="2000" baseline="30000" dirty="0" err="1"/>
              <a:t>j</a:t>
            </a:r>
            <a:r>
              <a:rPr lang="pl-PL" sz="2000" dirty="0" err="1"/>
              <a:t>it</a:t>
            </a:r>
            <a:r>
              <a:rPr lang="de-DE" sz="2000" dirty="0">
                <a:sym typeface="IPAKiel"/>
              </a:rPr>
              <a:t></a:t>
            </a:r>
            <a:r>
              <a:rPr lang="pl-PL" sz="2000" dirty="0"/>
              <a:t>] </a:t>
            </a:r>
            <a:r>
              <a:rPr lang="pl-PL" sz="2000" dirty="0" smtClean="0"/>
              <a:t>‘</a:t>
            </a:r>
            <a:r>
              <a:rPr lang="pl-PL" sz="2000" dirty="0"/>
              <a:t>to hit</a:t>
            </a:r>
            <a:r>
              <a:rPr lang="pl-PL" sz="2000" dirty="0" smtClean="0"/>
              <a:t>’</a:t>
            </a:r>
            <a:r>
              <a:rPr lang="pl-PL" sz="2000" i="1" dirty="0"/>
              <a:t> </a:t>
            </a:r>
            <a:r>
              <a:rPr lang="pl-PL" sz="2000" i="1" dirty="0" smtClean="0"/>
              <a:t>										ryza</a:t>
            </a:r>
            <a:r>
              <a:rPr lang="pl-PL" sz="2000" dirty="0" smtClean="0"/>
              <a:t> </a:t>
            </a:r>
            <a:r>
              <a:rPr lang="pl-PL" sz="2000" dirty="0"/>
              <a:t>	</a:t>
            </a:r>
            <a:r>
              <a:rPr lang="pl-PL" sz="2000" dirty="0" smtClean="0"/>
              <a:t>[</a:t>
            </a:r>
            <a:r>
              <a:rPr lang="pl-PL" sz="2000" dirty="0"/>
              <a:t>r</a:t>
            </a:r>
            <a:r>
              <a:rPr lang="de-DE" sz="2000" dirty="0">
                <a:sym typeface="IPAKiel"/>
              </a:rPr>
              <a:t></a:t>
            </a:r>
            <a:r>
              <a:rPr lang="pl-PL" sz="2000" b="1" dirty="0">
                <a:solidFill>
                  <a:srgbClr val="FF0000"/>
                </a:solidFill>
              </a:rPr>
              <a:t>z</a:t>
            </a:r>
            <a:r>
              <a:rPr lang="pl-PL" sz="2000" dirty="0"/>
              <a:t>a]	</a:t>
            </a:r>
            <a:r>
              <a:rPr lang="pl-PL" sz="2000" dirty="0" smtClean="0"/>
              <a:t>‘</a:t>
            </a:r>
            <a:r>
              <a:rPr lang="pl-PL" sz="2000" dirty="0" err="1"/>
              <a:t>ream</a:t>
            </a:r>
            <a:r>
              <a:rPr lang="pl-PL" sz="2000" dirty="0" smtClean="0"/>
              <a:t>’</a:t>
            </a:r>
          </a:p>
          <a:p>
            <a:pPr defTabSz="180000">
              <a:spcBef>
                <a:spcPts val="0"/>
              </a:spcBef>
            </a:pPr>
            <a:endParaRPr lang="pl-PL" sz="2000" dirty="0" smtClean="0"/>
          </a:p>
          <a:p>
            <a:pPr defTabSz="180000">
              <a:spcBef>
                <a:spcPts val="0"/>
              </a:spcBef>
            </a:pPr>
            <a:r>
              <a:rPr lang="pl-PL" sz="2300" dirty="0" smtClean="0"/>
              <a:t>	</a:t>
            </a:r>
            <a:r>
              <a:rPr lang="pl-PL" sz="2300" dirty="0"/>
              <a:t>	</a:t>
            </a:r>
            <a:r>
              <a:rPr lang="pl-PL" sz="2300" dirty="0" smtClean="0"/>
              <a:t>			</a:t>
            </a:r>
            <a:r>
              <a:rPr lang="pl-PL" sz="2300" b="1" i="1" dirty="0" smtClean="0">
                <a:solidFill>
                  <a:srgbClr val="C00000"/>
                </a:solidFill>
              </a:rPr>
              <a:t>#_</a:t>
            </a:r>
            <a:r>
              <a:rPr lang="pl-PL" sz="2300" b="1" i="1" dirty="0">
                <a:solidFill>
                  <a:srgbClr val="C00000"/>
                </a:solidFill>
              </a:rPr>
              <a:t>SV</a:t>
            </a:r>
            <a:r>
              <a:rPr lang="pl-PL" sz="2300" i="1" dirty="0"/>
              <a:t>		</a:t>
            </a:r>
            <a:r>
              <a:rPr lang="pl-PL" sz="2300" i="1" dirty="0" smtClean="0"/>
              <a:t>							</a:t>
            </a:r>
            <a:r>
              <a:rPr lang="pl-PL" sz="2300" i="1" dirty="0"/>
              <a:t>		</a:t>
            </a:r>
            <a:r>
              <a:rPr lang="pl-PL" sz="2300" i="1" dirty="0" smtClean="0"/>
              <a:t>						</a:t>
            </a:r>
            <a:r>
              <a:rPr lang="pl-PL" sz="2300" b="1" i="1" dirty="0" smtClean="0">
                <a:solidFill>
                  <a:srgbClr val="C00000"/>
                </a:solidFill>
              </a:rPr>
              <a:t>V_SV</a:t>
            </a:r>
          </a:p>
          <a:p>
            <a:pPr marL="822960" lvl="5" indent="0" defTabSz="180000">
              <a:spcBef>
                <a:spcPts val="0"/>
              </a:spcBef>
              <a:buSzPct val="95000"/>
              <a:buNone/>
            </a:pPr>
            <a:endParaRPr lang="pl-PL" sz="2300" b="1" i="1" dirty="0">
              <a:solidFill>
                <a:srgbClr val="C00000"/>
              </a:solidFill>
            </a:endParaRPr>
          </a:p>
          <a:p>
            <a:pPr defTabSz="180000">
              <a:spcBef>
                <a:spcPts val="0"/>
              </a:spcBef>
            </a:pPr>
            <a:r>
              <a:rPr lang="pl-PL" sz="2000" i="1" dirty="0"/>
              <a:t>p</a:t>
            </a:r>
            <a:r>
              <a:rPr lang="pl-PL" sz="2000" i="1" dirty="0" smtClean="0"/>
              <a:t>łotem </a:t>
            </a:r>
            <a:r>
              <a:rPr lang="pl-PL" sz="2000" dirty="0" smtClean="0"/>
              <a:t>[</a:t>
            </a:r>
            <a:r>
              <a:rPr lang="pl-PL" sz="2000" b="1" dirty="0" err="1" smtClean="0">
                <a:solidFill>
                  <a:srgbClr val="FF0000"/>
                </a:solidFill>
              </a:rPr>
              <a:t>p</a:t>
            </a:r>
            <a:r>
              <a:rPr lang="pl-PL" sz="2000" dirty="0" err="1" smtClean="0"/>
              <a:t>w</a:t>
            </a:r>
            <a:r>
              <a:rPr lang="de-DE" sz="2000" dirty="0" smtClean="0">
                <a:sym typeface="IPAKiel"/>
              </a:rPr>
              <a:t></a:t>
            </a:r>
            <a:r>
              <a:rPr lang="pl-PL" sz="2000" dirty="0" smtClean="0"/>
              <a:t>t</a:t>
            </a:r>
            <a:r>
              <a:rPr lang="de-DE" sz="2000" dirty="0" smtClean="0">
                <a:sym typeface="IPAKiel"/>
              </a:rPr>
              <a:t></a:t>
            </a:r>
            <a:r>
              <a:rPr lang="pl-PL" sz="2000" dirty="0" smtClean="0"/>
              <a:t>m] ‘</a:t>
            </a:r>
            <a:r>
              <a:rPr lang="pl-PL" sz="2000" dirty="0" err="1"/>
              <a:t>fence</a:t>
            </a:r>
            <a:r>
              <a:rPr lang="pl-PL" sz="2000" dirty="0"/>
              <a:t>, </a:t>
            </a:r>
            <a:r>
              <a:rPr lang="pl-PL" sz="2000" dirty="0" err="1"/>
              <a:t>instr</a:t>
            </a:r>
            <a:r>
              <a:rPr lang="pl-PL" sz="2000" dirty="0" smtClean="0"/>
              <a:t>.’			</a:t>
            </a:r>
            <a:r>
              <a:rPr lang="pl-PL" sz="2000" i="1" dirty="0" smtClean="0"/>
              <a:t>oknie</a:t>
            </a:r>
            <a:r>
              <a:rPr lang="pl-PL" sz="2000" i="1" dirty="0"/>
              <a:t>	</a:t>
            </a:r>
            <a:r>
              <a:rPr lang="pl-PL" sz="2000" dirty="0" smtClean="0"/>
              <a:t>[</a:t>
            </a:r>
            <a:r>
              <a:rPr lang="de-DE" sz="2000" dirty="0" smtClean="0">
                <a:sym typeface="IPAKiel"/>
              </a:rPr>
              <a:t></a:t>
            </a:r>
            <a:r>
              <a:rPr lang="pl-PL" sz="2000" b="1" dirty="0" smtClean="0">
                <a:solidFill>
                  <a:srgbClr val="FF0000"/>
                </a:solidFill>
              </a:rPr>
              <a:t>k</a:t>
            </a:r>
            <a:r>
              <a:rPr lang="de-DE" sz="2000" dirty="0" smtClean="0">
                <a:sym typeface="IPAKiel"/>
              </a:rPr>
              <a:t></a:t>
            </a:r>
            <a:r>
              <a:rPr lang="pl-PL" sz="2000" dirty="0" smtClean="0"/>
              <a:t>]</a:t>
            </a:r>
            <a:r>
              <a:rPr lang="pl-PL" sz="2000" dirty="0"/>
              <a:t>	 ‘</a:t>
            </a:r>
            <a:r>
              <a:rPr lang="pl-PL" sz="2000" dirty="0" err="1"/>
              <a:t>window</a:t>
            </a:r>
            <a:r>
              <a:rPr lang="pl-PL" sz="2000" dirty="0"/>
              <a:t>, </a:t>
            </a:r>
            <a:r>
              <a:rPr lang="pl-PL" sz="2000" dirty="0" err="1"/>
              <a:t>loc</a:t>
            </a:r>
            <a:r>
              <a:rPr lang="pl-PL" sz="2000" dirty="0" smtClean="0"/>
              <a:t>.’</a:t>
            </a:r>
          </a:p>
          <a:p>
            <a:pPr defTabSz="180000">
              <a:spcBef>
                <a:spcPts val="0"/>
              </a:spcBef>
            </a:pPr>
            <a:r>
              <a:rPr lang="pl-PL" sz="2000" i="1" dirty="0"/>
              <a:t>błotem </a:t>
            </a:r>
            <a:r>
              <a:rPr lang="pl-PL" sz="2000" dirty="0" smtClean="0"/>
              <a:t>[</a:t>
            </a:r>
            <a:r>
              <a:rPr lang="pl-PL" sz="2000" b="1" dirty="0" err="1" smtClean="0">
                <a:solidFill>
                  <a:srgbClr val="FF0000"/>
                </a:solidFill>
              </a:rPr>
              <a:t>b</a:t>
            </a:r>
            <a:r>
              <a:rPr lang="pl-PL" sz="2000" dirty="0" err="1" smtClean="0"/>
              <a:t>w</a:t>
            </a:r>
            <a:r>
              <a:rPr lang="de-DE" sz="2000" dirty="0" smtClean="0">
                <a:sym typeface="IPAKiel"/>
              </a:rPr>
              <a:t></a:t>
            </a:r>
            <a:r>
              <a:rPr lang="pl-PL" sz="2000" dirty="0" smtClean="0"/>
              <a:t>t</a:t>
            </a:r>
            <a:r>
              <a:rPr lang="de-DE" sz="2000" dirty="0" smtClean="0">
                <a:sym typeface="IPAKiel"/>
              </a:rPr>
              <a:t></a:t>
            </a:r>
            <a:r>
              <a:rPr lang="pl-PL" sz="2000" dirty="0" smtClean="0"/>
              <a:t>m] ‘</a:t>
            </a:r>
            <a:r>
              <a:rPr lang="pl-PL" sz="2000" dirty="0" err="1"/>
              <a:t>mud</a:t>
            </a:r>
            <a:r>
              <a:rPr lang="pl-PL" sz="2000" dirty="0"/>
              <a:t>, </a:t>
            </a:r>
            <a:r>
              <a:rPr lang="pl-PL" sz="2000" dirty="0" err="1"/>
              <a:t>instr</a:t>
            </a:r>
            <a:r>
              <a:rPr lang="pl-PL" sz="2000" dirty="0"/>
              <a:t>.’</a:t>
            </a:r>
            <a:r>
              <a:rPr lang="pl-PL" sz="2000" i="1" dirty="0"/>
              <a:t> 	</a:t>
            </a:r>
            <a:r>
              <a:rPr lang="pl-PL" sz="2000" i="1" dirty="0" smtClean="0"/>
              <a:t>		</a:t>
            </a:r>
            <a:r>
              <a:rPr lang="en-US" sz="2000" i="1" dirty="0" err="1" smtClean="0"/>
              <a:t>ognie</a:t>
            </a:r>
            <a:r>
              <a:rPr lang="en-US" sz="2000" dirty="0"/>
              <a:t>	</a:t>
            </a:r>
            <a:r>
              <a:rPr lang="en-US" sz="2000" dirty="0" smtClean="0"/>
              <a:t>[</a:t>
            </a:r>
            <a:r>
              <a:rPr lang="de-DE" sz="2000" dirty="0" smtClean="0">
                <a:sym typeface="IPAKiel"/>
              </a:rPr>
              <a:t></a:t>
            </a: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ym typeface="IPAKiel"/>
              </a:rPr>
              <a:t></a:t>
            </a:r>
            <a:r>
              <a:rPr lang="de-DE" sz="2000" dirty="0" smtClean="0">
                <a:sym typeface="IPAKiel"/>
              </a:rPr>
              <a:t></a:t>
            </a:r>
            <a:r>
              <a:rPr lang="en-US" sz="2000" dirty="0" smtClean="0"/>
              <a:t>]</a:t>
            </a:r>
            <a:r>
              <a:rPr lang="en-US" sz="2000" dirty="0"/>
              <a:t>	 ‘fire, pl.’</a:t>
            </a:r>
            <a:endParaRPr lang="pl-PL" sz="2000" dirty="0"/>
          </a:p>
          <a:p>
            <a:pPr defTabSz="180000">
              <a:spcBef>
                <a:spcPts val="0"/>
              </a:spcBef>
            </a:pPr>
            <a:endParaRPr lang="pl-PL" sz="2000" dirty="0" smtClean="0"/>
          </a:p>
          <a:p>
            <a:pPr marL="667512" lvl="2" indent="0">
              <a:buNone/>
            </a:pPr>
            <a:endParaRPr lang="pl-PL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Two</a:t>
            </a:r>
            <a:r>
              <a:rPr lang="pl-PL" dirty="0" smtClean="0"/>
              <a:t> immediate </a:t>
            </a:r>
            <a:r>
              <a:rPr lang="pl-PL" dirty="0" err="1" smtClean="0"/>
              <a:t>questions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/>
          <a:lstStyle/>
          <a:p>
            <a:r>
              <a:rPr lang="pl-PL" dirty="0" smtClean="0"/>
              <a:t>How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such</a:t>
            </a:r>
            <a:r>
              <a:rPr lang="pl-PL" dirty="0" smtClean="0"/>
              <a:t> a system </a:t>
            </a:r>
            <a:r>
              <a:rPr lang="pl-PL" dirty="0" err="1" smtClean="0"/>
              <a:t>acquired</a:t>
            </a:r>
            <a:r>
              <a:rPr lang="pl-PL" dirty="0" smtClean="0"/>
              <a:t>?</a:t>
            </a:r>
          </a:p>
          <a:p>
            <a:pPr lvl="1"/>
            <a:r>
              <a:rPr lang="pl-PL" dirty="0" err="1" smtClean="0"/>
              <a:t>Emergent</a:t>
            </a:r>
            <a:r>
              <a:rPr lang="pl-PL" dirty="0" smtClean="0"/>
              <a:t> [</a:t>
            </a:r>
            <a:r>
              <a:rPr lang="pl-PL" dirty="0" err="1" smtClean="0"/>
              <a:t>blue</a:t>
            </a:r>
            <a:r>
              <a:rPr lang="pl-PL" dirty="0" smtClean="0"/>
              <a:t>], </a:t>
            </a:r>
            <a:r>
              <a:rPr lang="pl-PL" dirty="0" err="1" smtClean="0"/>
              <a:t>possibly</a:t>
            </a:r>
            <a:r>
              <a:rPr lang="pl-PL" dirty="0" smtClean="0"/>
              <a:t> with </a:t>
            </a:r>
            <a:r>
              <a:rPr lang="pl-PL" dirty="0" err="1" smtClean="0"/>
              <a:t>some</a:t>
            </a:r>
            <a:r>
              <a:rPr lang="pl-PL" dirty="0" smtClean="0"/>
              <a:t> info </a:t>
            </a:r>
            <a:r>
              <a:rPr lang="pl-PL" dirty="0" err="1" smtClean="0"/>
              <a:t>concerning</a:t>
            </a:r>
            <a:r>
              <a:rPr lang="pl-PL" dirty="0" smtClean="0"/>
              <a:t> </a:t>
            </a:r>
            <a:r>
              <a:rPr lang="pl-PL" dirty="0" err="1" smtClean="0"/>
              <a:t>particular</a:t>
            </a:r>
            <a:r>
              <a:rPr lang="pl-PL" dirty="0" smtClean="0"/>
              <a:t> </a:t>
            </a:r>
            <a:r>
              <a:rPr lang="pl-PL" dirty="0" err="1" smtClean="0"/>
              <a:t>dimensions</a:t>
            </a:r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err="1" smtClean="0"/>
              <a:t>What</a:t>
            </a:r>
            <a:r>
              <a:rPr lang="pl-PL" dirty="0" smtClean="0"/>
              <a:t> do the </a:t>
            </a:r>
            <a:r>
              <a:rPr lang="pl-PL" dirty="0" err="1" smtClean="0"/>
              <a:t>basic</a:t>
            </a:r>
            <a:r>
              <a:rPr lang="pl-PL" dirty="0" smtClean="0"/>
              <a:t> </a:t>
            </a:r>
            <a:r>
              <a:rPr lang="pl-PL" dirty="0" err="1" smtClean="0"/>
              <a:t>processes</a:t>
            </a:r>
            <a:r>
              <a:rPr lang="pl-PL" dirty="0" smtClean="0"/>
              <a:t> </a:t>
            </a:r>
            <a:r>
              <a:rPr lang="pl-PL" dirty="0" err="1" smtClean="0"/>
              <a:t>look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in CP?</a:t>
            </a:r>
          </a:p>
          <a:p>
            <a:pPr lvl="1"/>
            <a:r>
              <a:rPr lang="pl-PL" dirty="0" smtClean="0"/>
              <a:t> FOD, RVA, and </a:t>
            </a:r>
            <a:r>
              <a:rPr lang="pl-PL" dirty="0" err="1" smtClean="0"/>
              <a:t>especially</a:t>
            </a:r>
            <a:r>
              <a:rPr lang="pl-PL" dirty="0" smtClean="0"/>
              <a:t> the </a:t>
            </a:r>
            <a:r>
              <a:rPr lang="pl-PL" dirty="0" err="1" smtClean="0"/>
              <a:t>Cracow</a:t>
            </a:r>
            <a:r>
              <a:rPr lang="pl-PL" dirty="0" smtClean="0"/>
              <a:t>-Poznań Sandhi </a:t>
            </a:r>
            <a:r>
              <a:rPr lang="pl-PL" dirty="0" err="1" smtClean="0"/>
              <a:t>voicing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98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err="1" smtClean="0"/>
              <a:t>Final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Devoicing</a:t>
            </a:r>
            <a:r>
              <a:rPr lang="pl-PL" sz="3200" b="1" dirty="0" smtClean="0"/>
              <a:t> in CP </a:t>
            </a:r>
            <a:r>
              <a:rPr lang="pl-PL" sz="3200" b="1" dirty="0" err="1" smtClean="0"/>
              <a:t>is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interpretational</a:t>
            </a:r>
            <a:r>
              <a:rPr lang="pl-PL" sz="3200" b="1" dirty="0" smtClean="0"/>
              <a:t> </a:t>
            </a:r>
            <a:br>
              <a:rPr lang="pl-PL" sz="3200" b="1" dirty="0" smtClean="0"/>
            </a:br>
            <a:r>
              <a:rPr lang="pl-PL" sz="3200" b="1" dirty="0" smtClean="0"/>
              <a:t>not </a:t>
            </a:r>
            <a:r>
              <a:rPr lang="pl-PL" sz="3200" b="1" dirty="0" err="1" smtClean="0"/>
              <a:t>computational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8"/>
          </a:xfrm>
        </p:spPr>
        <p:txBody>
          <a:bodyPr/>
          <a:lstStyle/>
          <a:p>
            <a:pPr>
              <a:buNone/>
            </a:pPr>
            <a:r>
              <a:rPr lang="en-GB" dirty="0"/>
              <a:t>/</a:t>
            </a:r>
            <a:r>
              <a:rPr lang="en-GB" dirty="0">
                <a:sym typeface="IPAKiel"/>
              </a:rPr>
              <a:t></a:t>
            </a:r>
            <a:r>
              <a:rPr lang="en-GB" baseline="30000" dirty="0" err="1" smtClean="0"/>
              <a:t>o</a:t>
            </a:r>
            <a:r>
              <a:rPr lang="en-GB" dirty="0" err="1" smtClean="0"/>
              <a:t>ab</a:t>
            </a:r>
            <a:r>
              <a:rPr lang="en-GB" baseline="30000" dirty="0" err="1" smtClean="0"/>
              <a:t>o</a:t>
            </a:r>
            <a:r>
              <a:rPr lang="pl-PL" dirty="0" smtClean="0"/>
              <a:t>a/ &gt;</a:t>
            </a:r>
            <a:r>
              <a:rPr lang="en-GB" dirty="0" smtClean="0"/>
              <a:t> </a:t>
            </a:r>
            <a:r>
              <a:rPr lang="en-GB" dirty="0"/>
              <a:t>[</a:t>
            </a:r>
            <a:r>
              <a:rPr lang="en-GB" dirty="0">
                <a:sym typeface="IPAKiel"/>
              </a:rPr>
              <a:t></a:t>
            </a:r>
            <a:r>
              <a:rPr lang="en-GB" dirty="0" smtClean="0"/>
              <a:t>a</a:t>
            </a:r>
            <a:r>
              <a:rPr lang="pl-PL" b="1" dirty="0" smtClean="0">
                <a:solidFill>
                  <a:srgbClr val="FF0000"/>
                </a:solidFill>
              </a:rPr>
              <a:t>b</a:t>
            </a:r>
            <a:r>
              <a:rPr lang="pl-PL" b="1" dirty="0" smtClean="0"/>
              <a:t>a</a:t>
            </a:r>
            <a:r>
              <a:rPr lang="en-GB" dirty="0" smtClean="0"/>
              <a:t>]</a:t>
            </a:r>
            <a:r>
              <a:rPr lang="pl-PL" dirty="0" smtClean="0"/>
              <a:t> 	 </a:t>
            </a:r>
            <a:r>
              <a:rPr lang="pl-PL" sz="3200" b="1" dirty="0" smtClean="0"/>
              <a:t>~	</a:t>
            </a:r>
            <a:r>
              <a:rPr lang="en-GB" dirty="0" smtClean="0"/>
              <a:t> </a:t>
            </a:r>
            <a:r>
              <a:rPr lang="en-GB" dirty="0"/>
              <a:t>/</a:t>
            </a:r>
            <a:r>
              <a:rPr lang="en-GB" dirty="0" smtClean="0">
                <a:sym typeface="IPAKiel"/>
              </a:rPr>
              <a:t></a:t>
            </a:r>
            <a:r>
              <a:rPr lang="en-GB" baseline="30000" dirty="0" err="1" smtClean="0"/>
              <a:t>o</a:t>
            </a:r>
            <a:r>
              <a:rPr lang="en-GB" dirty="0" err="1" smtClean="0"/>
              <a:t>ab</a:t>
            </a:r>
            <a:r>
              <a:rPr lang="en-GB" baseline="30000" dirty="0" err="1" smtClean="0"/>
              <a:t>o</a:t>
            </a:r>
            <a:r>
              <a:rPr lang="en-GB" dirty="0" smtClean="0"/>
              <a:t>/</a:t>
            </a:r>
            <a:r>
              <a:rPr lang="pl-PL" dirty="0" smtClean="0"/>
              <a:t> </a:t>
            </a:r>
            <a:r>
              <a:rPr lang="en-GB" dirty="0" smtClean="0"/>
              <a:t>&gt;</a:t>
            </a:r>
            <a:r>
              <a:rPr lang="pl-PL" dirty="0" smtClean="0"/>
              <a:t> </a:t>
            </a:r>
            <a:r>
              <a:rPr lang="en-GB" dirty="0" smtClean="0"/>
              <a:t>[</a:t>
            </a:r>
            <a:r>
              <a:rPr lang="en-GB" dirty="0" smtClean="0">
                <a:sym typeface="IPAKiel"/>
              </a:rPr>
              <a:t></a:t>
            </a:r>
            <a:r>
              <a:rPr lang="en-GB" dirty="0" err="1" smtClean="0"/>
              <a:t>a</a:t>
            </a:r>
            <a:r>
              <a:rPr lang="en-GB" b="1" dirty="0" err="1" smtClean="0">
                <a:solidFill>
                  <a:srgbClr val="FF0000"/>
                </a:solidFill>
              </a:rPr>
              <a:t>p</a:t>
            </a:r>
            <a:r>
              <a:rPr lang="en-GB" dirty="0" smtClean="0"/>
              <a:t>]</a:t>
            </a:r>
            <a:endParaRPr lang="pl-PL" dirty="0" smtClean="0"/>
          </a:p>
          <a:p>
            <a:pPr>
              <a:buNone/>
            </a:pPr>
            <a:r>
              <a:rPr lang="pl-PL" sz="2000" dirty="0" err="1" smtClean="0"/>
              <a:t>Final</a:t>
            </a:r>
            <a:r>
              <a:rPr lang="pl-PL" sz="2000" dirty="0" smtClean="0"/>
              <a:t> </a:t>
            </a:r>
            <a:r>
              <a:rPr lang="pl-PL" sz="2000" dirty="0" err="1" smtClean="0"/>
              <a:t>Devoicing</a:t>
            </a:r>
            <a:r>
              <a:rPr lang="pl-PL" sz="2000" dirty="0" smtClean="0"/>
              <a:t>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rather</a:t>
            </a:r>
            <a:r>
              <a:rPr lang="pl-PL" sz="2000" dirty="0" smtClean="0"/>
              <a:t> </a:t>
            </a:r>
            <a:r>
              <a:rPr lang="pl-PL" sz="2000" dirty="0" err="1" smtClean="0"/>
              <a:t>an</a:t>
            </a:r>
            <a:r>
              <a:rPr lang="pl-PL" sz="2000" dirty="0" smtClean="0"/>
              <a:t> </a:t>
            </a:r>
            <a:r>
              <a:rPr lang="pl-PL" sz="2000" dirty="0" err="1" smtClean="0"/>
              <a:t>absence</a:t>
            </a:r>
            <a:r>
              <a:rPr lang="pl-PL" sz="2000" dirty="0" smtClean="0"/>
              <a:t> of </a:t>
            </a:r>
            <a:r>
              <a:rPr lang="pl-PL" sz="2000" dirty="0" err="1" smtClean="0"/>
              <a:t>passive</a:t>
            </a:r>
            <a:r>
              <a:rPr lang="pl-PL" sz="2000" dirty="0" smtClean="0"/>
              <a:t> </a:t>
            </a:r>
            <a:r>
              <a:rPr lang="pl-PL" sz="2000" dirty="0" err="1" smtClean="0"/>
              <a:t>voicing</a:t>
            </a: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err="1" smtClean="0">
                <a:solidFill>
                  <a:srgbClr val="FF0000"/>
                </a:solidFill>
              </a:rPr>
              <a:t>Textbook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</a:rPr>
              <a:t>question</a:t>
            </a:r>
            <a:r>
              <a:rPr lang="pl-PL" sz="2000" dirty="0" smtClean="0"/>
              <a:t>: </a:t>
            </a:r>
            <a:r>
              <a:rPr lang="pl-PL" sz="2000" dirty="0" err="1" smtClean="0"/>
              <a:t>Are</a:t>
            </a:r>
            <a:r>
              <a:rPr lang="pl-PL" sz="2000" dirty="0" smtClean="0"/>
              <a:t> we </a:t>
            </a:r>
            <a:r>
              <a:rPr lang="pl-PL" sz="2000" dirty="0" err="1" smtClean="0"/>
              <a:t>dealing</a:t>
            </a:r>
            <a:r>
              <a:rPr lang="pl-PL" sz="2000" dirty="0" smtClean="0"/>
              <a:t> with FOD </a:t>
            </a:r>
            <a:r>
              <a:rPr lang="pl-PL" sz="2000" dirty="0" err="1" smtClean="0"/>
              <a:t>or</a:t>
            </a:r>
            <a:r>
              <a:rPr lang="pl-PL" sz="2000" dirty="0" smtClean="0"/>
              <a:t> </a:t>
            </a:r>
            <a:r>
              <a:rPr lang="pl-PL" sz="2000" dirty="0" err="1" smtClean="0"/>
              <a:t>intervocalic</a:t>
            </a:r>
            <a:r>
              <a:rPr lang="pl-PL" sz="2000" dirty="0" smtClean="0"/>
              <a:t> </a:t>
            </a:r>
            <a:r>
              <a:rPr lang="pl-PL" sz="2000" dirty="0" err="1" smtClean="0"/>
              <a:t>voicing</a:t>
            </a:r>
            <a:r>
              <a:rPr lang="pl-PL" sz="2000" dirty="0" smtClean="0"/>
              <a:t> in</a:t>
            </a:r>
          </a:p>
          <a:p>
            <a:pPr marL="0" defTabSz="180000">
              <a:spcBef>
                <a:spcPts val="0"/>
              </a:spcBef>
              <a:buNone/>
            </a:pPr>
            <a:r>
              <a:rPr lang="pl-PL" sz="2000" dirty="0"/>
              <a:t>	</a:t>
            </a:r>
            <a:r>
              <a:rPr lang="pl-PL" sz="2000" dirty="0" smtClean="0"/>
              <a:t>											[</a:t>
            </a:r>
            <a:r>
              <a:rPr lang="pl-PL" sz="2000" dirty="0" err="1" smtClean="0">
                <a:latin typeface="IPAKiel" pitchFamily="2" charset="2"/>
              </a:rPr>
              <a:t>Z</a:t>
            </a:r>
            <a:r>
              <a:rPr lang="pl-PL" sz="2000" dirty="0" err="1" smtClean="0"/>
              <a:t>aba~</a:t>
            </a:r>
            <a:r>
              <a:rPr lang="pl-PL" sz="2000" dirty="0" err="1" smtClean="0">
                <a:latin typeface="IPAKiel" pitchFamily="2" charset="2"/>
              </a:rPr>
              <a:t>Z</a:t>
            </a:r>
            <a:r>
              <a:rPr lang="pl-PL" sz="2000" dirty="0" err="1" smtClean="0"/>
              <a:t>ap</a:t>
            </a:r>
            <a:r>
              <a:rPr lang="pl-PL" sz="2000" dirty="0" smtClean="0"/>
              <a:t>]?</a:t>
            </a:r>
          </a:p>
          <a:p>
            <a:pPr>
              <a:buNone/>
            </a:pPr>
            <a:r>
              <a:rPr lang="pl-PL" sz="2000" dirty="0" err="1" smtClean="0">
                <a:solidFill>
                  <a:srgbClr val="FF0000"/>
                </a:solidFill>
              </a:rPr>
              <a:t>Textbook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</a:rPr>
              <a:t>answer</a:t>
            </a:r>
            <a:r>
              <a:rPr lang="pl-PL" sz="2000" dirty="0" smtClean="0"/>
              <a:t>:  FOD, </a:t>
            </a:r>
            <a:r>
              <a:rPr lang="pl-PL" sz="2000" dirty="0" err="1" smtClean="0"/>
              <a:t>because</a:t>
            </a:r>
            <a:r>
              <a:rPr lang="pl-PL" sz="2000" dirty="0" smtClean="0"/>
              <a:t> </a:t>
            </a:r>
            <a:r>
              <a:rPr lang="pl-PL" sz="2000" dirty="0" err="1" smtClean="0"/>
              <a:t>if</a:t>
            </a:r>
            <a:r>
              <a:rPr lang="pl-PL" sz="2000" dirty="0" smtClean="0"/>
              <a:t> </a:t>
            </a:r>
            <a:r>
              <a:rPr lang="pl-PL" sz="2000" dirty="0" err="1" smtClean="0"/>
              <a:t>there</a:t>
            </a:r>
            <a:r>
              <a:rPr lang="pl-PL" sz="2000" dirty="0" smtClean="0"/>
              <a:t> was a </a:t>
            </a:r>
            <a:r>
              <a:rPr lang="pl-PL" sz="2000" dirty="0" err="1" smtClean="0"/>
              <a:t>rule</a:t>
            </a:r>
            <a:r>
              <a:rPr lang="pl-PL" sz="2000" dirty="0" smtClean="0"/>
              <a:t> of </a:t>
            </a:r>
            <a:r>
              <a:rPr lang="pl-PL" sz="2000" dirty="0" err="1" smtClean="0"/>
              <a:t>intervocalic</a:t>
            </a:r>
            <a:r>
              <a:rPr lang="pl-PL" sz="2000" dirty="0" smtClean="0"/>
              <a:t> </a:t>
            </a:r>
            <a:r>
              <a:rPr lang="pl-PL" sz="2000" dirty="0" err="1" smtClean="0"/>
              <a:t>voicing</a:t>
            </a:r>
            <a:r>
              <a:rPr lang="pl-PL" sz="2000" dirty="0" smtClean="0"/>
              <a:t>,</a:t>
            </a:r>
          </a:p>
          <a:p>
            <a:pPr marL="0" defTabSz="180000">
              <a:spcBef>
                <a:spcPts val="0"/>
              </a:spcBef>
              <a:buNone/>
            </a:pPr>
            <a:r>
              <a:rPr lang="pl-PL" sz="2000" dirty="0" smtClean="0"/>
              <a:t>												</a:t>
            </a:r>
            <a:r>
              <a:rPr lang="pl-PL" sz="2000" dirty="0" err="1" smtClean="0"/>
              <a:t>then</a:t>
            </a:r>
            <a:r>
              <a:rPr lang="pl-PL" sz="2000" dirty="0" smtClean="0"/>
              <a:t> /mapa/</a:t>
            </a:r>
            <a:r>
              <a:rPr lang="en-GB" sz="2000" dirty="0"/>
              <a:t> </a:t>
            </a:r>
            <a:r>
              <a:rPr lang="en-GB" sz="2000" dirty="0" smtClean="0"/>
              <a:t>→</a:t>
            </a:r>
            <a:r>
              <a:rPr lang="pl-PL" sz="2000" dirty="0" smtClean="0"/>
              <a:t> *[</a:t>
            </a:r>
            <a:r>
              <a:rPr lang="pl-PL" sz="2000" dirty="0" err="1" smtClean="0"/>
              <a:t>maba</a:t>
            </a:r>
            <a:r>
              <a:rPr lang="pl-PL" sz="2000" dirty="0" smtClean="0"/>
              <a:t>]</a:t>
            </a:r>
          </a:p>
          <a:p>
            <a:pPr>
              <a:buNone/>
            </a:pPr>
            <a:r>
              <a:rPr lang="pl-PL" sz="2000" dirty="0" err="1" smtClean="0">
                <a:solidFill>
                  <a:srgbClr val="FF0000"/>
                </a:solidFill>
              </a:rPr>
              <a:t>Wrong</a:t>
            </a:r>
            <a:r>
              <a:rPr lang="pl-PL" sz="2000" dirty="0" smtClean="0"/>
              <a:t>: we do not </a:t>
            </a:r>
            <a:r>
              <a:rPr lang="pl-PL" sz="2000" dirty="0" err="1" smtClean="0"/>
              <a:t>expect</a:t>
            </a:r>
            <a:r>
              <a:rPr lang="pl-PL" sz="2000" dirty="0" smtClean="0"/>
              <a:t> </a:t>
            </a:r>
            <a:r>
              <a:rPr lang="pl-PL" sz="2000" dirty="0" err="1" smtClean="0"/>
              <a:t>intervocalic</a:t>
            </a:r>
            <a:r>
              <a:rPr lang="pl-PL" sz="2000" dirty="0" smtClean="0"/>
              <a:t> </a:t>
            </a:r>
            <a:r>
              <a:rPr lang="pl-PL" sz="2000" dirty="0" err="1" smtClean="0"/>
              <a:t>delaryngealization</a:t>
            </a:r>
            <a:r>
              <a:rPr lang="pl-PL" sz="2000" dirty="0" smtClean="0"/>
              <a:t> </a:t>
            </a:r>
          </a:p>
          <a:p>
            <a:pPr>
              <a:buNone/>
            </a:pPr>
            <a:r>
              <a:rPr lang="pl-PL" sz="2000" dirty="0"/>
              <a:t>	</a:t>
            </a:r>
            <a:r>
              <a:rPr lang="pl-PL" sz="2000" dirty="0" smtClean="0"/>
              <a:t>	/map</a:t>
            </a:r>
            <a:r>
              <a:rPr lang="pl-PL" sz="2000" baseline="30000" dirty="0" smtClean="0"/>
              <a:t>[</a:t>
            </a:r>
            <a:r>
              <a:rPr lang="pl-PL" sz="2000" baseline="30000" dirty="0" err="1" smtClean="0"/>
              <a:t>blue</a:t>
            </a:r>
            <a:r>
              <a:rPr lang="pl-PL" sz="2000" baseline="30000" dirty="0" smtClean="0"/>
              <a:t>]</a:t>
            </a:r>
            <a:r>
              <a:rPr lang="pl-PL" sz="2000" dirty="0" smtClean="0"/>
              <a:t>a/</a:t>
            </a:r>
            <a:r>
              <a:rPr lang="en-GB" sz="2000" dirty="0"/>
              <a:t> </a:t>
            </a:r>
            <a:r>
              <a:rPr lang="en-GB" sz="2000" dirty="0" smtClean="0"/>
              <a:t>→</a:t>
            </a:r>
            <a:r>
              <a:rPr lang="pl-PL" sz="2000" dirty="0" smtClean="0"/>
              <a:t> /</a:t>
            </a:r>
            <a:r>
              <a:rPr lang="pl-PL" sz="2000" dirty="0" err="1" smtClean="0"/>
              <a:t>map</a:t>
            </a:r>
            <a:r>
              <a:rPr lang="pl-PL" sz="2000" baseline="30000" dirty="0" err="1" smtClean="0"/>
              <a:t>o</a:t>
            </a:r>
            <a:r>
              <a:rPr lang="pl-PL" sz="2000" dirty="0" err="1" smtClean="0"/>
              <a:t>a</a:t>
            </a:r>
            <a:r>
              <a:rPr lang="pl-PL" sz="2000" dirty="0" smtClean="0"/>
              <a:t>/ &gt; [*</a:t>
            </a:r>
            <a:r>
              <a:rPr lang="pl-PL" sz="2000" dirty="0" err="1" smtClean="0"/>
              <a:t>maba</a:t>
            </a:r>
            <a:r>
              <a:rPr lang="pl-PL" sz="2000" dirty="0" smtClean="0"/>
              <a:t>] in CP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CP </a:t>
            </a:r>
            <a:r>
              <a:rPr lang="pl-PL" sz="2000" dirty="0" err="1" smtClean="0"/>
              <a:t>has</a:t>
            </a:r>
            <a:r>
              <a:rPr lang="pl-PL" sz="2000" dirty="0" smtClean="0"/>
              <a:t> </a:t>
            </a:r>
            <a:r>
              <a:rPr lang="pl-PL" sz="2000" dirty="0" err="1" smtClean="0"/>
              <a:t>Neutralization</a:t>
            </a:r>
            <a:r>
              <a:rPr lang="pl-PL" sz="2000" dirty="0" smtClean="0"/>
              <a:t>, but </a:t>
            </a:r>
            <a:r>
              <a:rPr lang="pl-PL" sz="2000" dirty="0" err="1" smtClean="0"/>
              <a:t>it</a:t>
            </a:r>
            <a:r>
              <a:rPr lang="pl-PL" sz="2000" dirty="0" smtClean="0"/>
              <a:t> </a:t>
            </a:r>
            <a:r>
              <a:rPr lang="pl-PL" sz="2000" dirty="0" err="1" smtClean="0"/>
              <a:t>takes</a:t>
            </a:r>
            <a:r>
              <a:rPr lang="pl-PL" sz="2000" dirty="0" smtClean="0"/>
              <a:t> place in the </a:t>
            </a:r>
            <a:r>
              <a:rPr lang="pl-PL" sz="2000" dirty="0" err="1" smtClean="0"/>
              <a:t>contexts</a:t>
            </a:r>
            <a:r>
              <a:rPr lang="pl-PL" sz="2000" dirty="0" smtClean="0"/>
              <a:t> {_#, _C} </a:t>
            </a:r>
          </a:p>
          <a:p>
            <a:pPr>
              <a:buNone/>
            </a:pPr>
            <a:r>
              <a:rPr lang="en-GB" dirty="0" smtClean="0"/>
              <a:t>/map</a:t>
            </a:r>
            <a:r>
              <a:rPr lang="pl-PL" baseline="30000" dirty="0" smtClean="0"/>
              <a:t>[</a:t>
            </a:r>
            <a:r>
              <a:rPr lang="pl-PL" baseline="30000" dirty="0" err="1" smtClean="0"/>
              <a:t>blue</a:t>
            </a:r>
            <a:r>
              <a:rPr lang="pl-PL" baseline="30000" dirty="0" smtClean="0"/>
              <a:t>]</a:t>
            </a:r>
            <a:r>
              <a:rPr lang="en-GB" dirty="0" smtClean="0"/>
              <a:t>/	→	/</a:t>
            </a:r>
            <a:r>
              <a:rPr lang="en-GB" dirty="0" err="1" smtClean="0"/>
              <a:t>map</a:t>
            </a:r>
            <a:r>
              <a:rPr lang="en-GB" baseline="30000" dirty="0" err="1" smtClean="0"/>
              <a:t>o</a:t>
            </a:r>
            <a:r>
              <a:rPr lang="en-GB" dirty="0" smtClean="0"/>
              <a:t>/	&gt;	[ma</a:t>
            </a:r>
            <a:r>
              <a:rPr lang="en-GB" b="1" dirty="0" smtClean="0">
                <a:solidFill>
                  <a:srgbClr val="FF0000"/>
                </a:solidFill>
              </a:rPr>
              <a:t>p</a:t>
            </a:r>
            <a:r>
              <a:rPr lang="en-GB" dirty="0" smtClean="0"/>
              <a:t>]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31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/>
              <a:t> </a:t>
            </a:r>
            <a:r>
              <a:rPr lang="de-DE" sz="4000" b="1" dirty="0" err="1" smtClean="0"/>
              <a:t>Neutraliza</a:t>
            </a:r>
            <a:r>
              <a:rPr lang="pl-PL" sz="4000" b="1" dirty="0" err="1" smtClean="0"/>
              <a:t>tion</a:t>
            </a:r>
            <a:r>
              <a:rPr lang="pl-PL" sz="4000" b="1" dirty="0" smtClean="0"/>
              <a:t> and </a:t>
            </a:r>
            <a:r>
              <a:rPr lang="pl-PL" sz="4000" b="1" dirty="0" err="1" smtClean="0"/>
              <a:t>Regressive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Assimilation</a:t>
            </a:r>
            <a:r>
              <a:rPr lang="pl-PL" sz="4000" b="1" dirty="0" smtClean="0"/>
              <a:t> </a:t>
            </a:r>
            <a:br>
              <a:rPr lang="pl-PL" sz="4000" b="1" dirty="0" smtClean="0"/>
            </a:br>
            <a:r>
              <a:rPr lang="pl-PL" sz="4000" b="1" dirty="0" smtClean="0"/>
              <a:t>in </a:t>
            </a:r>
            <a:r>
              <a:rPr lang="pl-PL" sz="4000" b="1" dirty="0" err="1" smtClean="0"/>
              <a:t>Laryngeal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Relativism</a:t>
            </a:r>
            <a:r>
              <a:rPr lang="pl-PL" sz="4000" b="1" dirty="0" smtClean="0"/>
              <a:t> (CP)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a.		</a:t>
            </a:r>
            <a:r>
              <a:rPr lang="pl-PL" i="1" dirty="0" smtClean="0"/>
              <a:t>liczba</a:t>
            </a:r>
            <a:r>
              <a:rPr lang="pl-PL" dirty="0" smtClean="0"/>
              <a:t>						/</a:t>
            </a:r>
            <a:r>
              <a:rPr lang="pl-PL" dirty="0" err="1" smtClean="0"/>
              <a:t>l</a:t>
            </a:r>
            <a:r>
              <a:rPr lang="pl-PL" baseline="30000" dirty="0" err="1" smtClean="0"/>
              <a:t>j</a:t>
            </a:r>
            <a:r>
              <a:rPr lang="pl-PL" dirty="0" smtClean="0"/>
              <a:t>			i			</a:t>
            </a:r>
            <a:r>
              <a:rPr lang="pl-PL" dirty="0" err="1" smtClean="0"/>
              <a:t>t</a:t>
            </a:r>
            <a:r>
              <a:rPr lang="pl-PL" dirty="0" err="1" smtClean="0">
                <a:sym typeface="IPAKiel"/>
              </a:rPr>
              <a:t></a:t>
            </a:r>
            <a:r>
              <a:rPr lang="pl-PL" dirty="0" smtClean="0"/>
              <a:t>				-			b</a:t>
            </a:r>
            <a:r>
              <a:rPr lang="pl-PL" baseline="30000" dirty="0" smtClean="0"/>
              <a:t>o</a:t>
            </a:r>
            <a:r>
              <a:rPr lang="pl-PL" dirty="0" smtClean="0"/>
              <a:t>	a/					&gt;					[</a:t>
            </a:r>
            <a:r>
              <a:rPr lang="pl-PL" dirty="0" err="1" smtClean="0"/>
              <a:t>l</a:t>
            </a:r>
            <a:r>
              <a:rPr lang="pl-PL" baseline="30000" dirty="0" err="1" smtClean="0"/>
              <a:t>j</a:t>
            </a:r>
            <a:r>
              <a:rPr lang="pl-PL" dirty="0" err="1" smtClean="0"/>
              <a:t>i</a:t>
            </a:r>
            <a:r>
              <a:rPr lang="pl-PL" b="1" dirty="0" err="1" smtClean="0">
                <a:solidFill>
                  <a:srgbClr val="FF0000"/>
                </a:solidFill>
              </a:rPr>
              <a:t>d</a:t>
            </a:r>
            <a:r>
              <a:rPr lang="pl-PL" b="1" dirty="0" err="1" smtClean="0">
                <a:solidFill>
                  <a:srgbClr val="FF0000"/>
                </a:solidFill>
                <a:sym typeface="IPAKiel"/>
              </a:rPr>
              <a:t>b</a:t>
            </a:r>
            <a:r>
              <a:rPr lang="pl-PL" dirty="0" err="1" smtClean="0">
                <a:sym typeface="IPAKiel"/>
              </a:rPr>
              <a:t>a</a:t>
            </a:r>
            <a:r>
              <a:rPr lang="pl-PL" dirty="0" smtClean="0"/>
              <a:t>]</a:t>
            </a:r>
          </a:p>
          <a:p>
            <a:pPr marL="406350" indent="-514350" defTabSz="108000">
              <a:spcBef>
                <a:spcPts val="0"/>
              </a:spcBef>
              <a:buNone/>
            </a:pPr>
            <a:endParaRPr lang="pl-PL" dirty="0" smtClean="0"/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																					</a:t>
            </a:r>
            <a:endParaRPr lang="pl-PL" sz="1600" dirty="0" smtClean="0"/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															</a:t>
            </a:r>
            <a:r>
              <a:rPr lang="pl-PL" sz="2800" dirty="0" smtClean="0"/>
              <a:t> 								</a:t>
            </a:r>
            <a:r>
              <a:rPr lang="pl-PL" sz="1600" dirty="0" smtClean="0"/>
              <a:t>[</a:t>
            </a:r>
            <a:r>
              <a:rPr lang="pl-PL" sz="1600" dirty="0" err="1" smtClean="0"/>
              <a:t>blue</a:t>
            </a:r>
            <a:r>
              <a:rPr lang="pl-PL" sz="1600" dirty="0" smtClean="0"/>
              <a:t>]</a:t>
            </a:r>
          </a:p>
          <a:p>
            <a:pPr marL="406350" indent="-514350" defTabSz="108000">
              <a:spcBef>
                <a:spcPts val="0"/>
              </a:spcBef>
              <a:buNone/>
            </a:pPr>
            <a:endParaRPr lang="pl-PL" dirty="0" smtClean="0"/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b.		</a:t>
            </a:r>
            <a:r>
              <a:rPr lang="pl-PL" i="1" dirty="0" smtClean="0"/>
              <a:t>żabka</a:t>
            </a:r>
            <a:r>
              <a:rPr lang="pl-PL" dirty="0" smtClean="0"/>
              <a:t>					/</a:t>
            </a:r>
            <a:r>
              <a:rPr lang="pl-PL" dirty="0" smtClean="0">
                <a:sym typeface="IPAKiel"/>
              </a:rPr>
              <a:t>			a			b					-			k	a</a:t>
            </a:r>
            <a:r>
              <a:rPr lang="pl-PL" dirty="0" smtClean="0"/>
              <a:t>/					&gt;					[</a:t>
            </a:r>
            <a:r>
              <a:rPr lang="pl-PL" dirty="0" err="1" smtClean="0">
                <a:sym typeface="IPAKiel"/>
              </a:rPr>
              <a:t>a</a:t>
            </a:r>
            <a:r>
              <a:rPr lang="pl-PL" b="1" dirty="0" err="1" smtClean="0">
                <a:solidFill>
                  <a:srgbClr val="FF0000"/>
                </a:solidFill>
                <a:sym typeface="IPAKiel"/>
              </a:rPr>
              <a:t>pk</a:t>
            </a:r>
            <a:r>
              <a:rPr lang="pl-PL" dirty="0" err="1" smtClean="0">
                <a:sym typeface="IPAKiel"/>
              </a:rPr>
              <a:t>a</a:t>
            </a:r>
            <a:r>
              <a:rPr lang="pl-PL" dirty="0" smtClean="0"/>
              <a:t>]</a:t>
            </a:r>
          </a:p>
          <a:p>
            <a:pPr marL="406350" indent="-514350" defTabSz="108000">
              <a:spcBef>
                <a:spcPts val="0"/>
              </a:spcBef>
              <a:buNone/>
            </a:pPr>
            <a:endParaRPr lang="pl-PL" dirty="0" smtClean="0"/>
          </a:p>
          <a:p>
            <a:pPr marL="406350" indent="-514350" defTabSz="108000">
              <a:spcBef>
                <a:spcPts val="0"/>
              </a:spcBef>
              <a:buNone/>
            </a:pPr>
            <a:endParaRPr lang="pl-PL" dirty="0" smtClean="0"/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																					</a:t>
            </a:r>
            <a:r>
              <a:rPr lang="pl-PL" sz="1600" dirty="0" smtClean="0"/>
              <a:t>												</a:t>
            </a:r>
            <a:r>
              <a:rPr lang="pl-PL" sz="1600" dirty="0"/>
              <a:t>[</a:t>
            </a:r>
            <a:r>
              <a:rPr lang="pl-PL" sz="1600" dirty="0" err="1" smtClean="0"/>
              <a:t>blue</a:t>
            </a:r>
            <a:r>
              <a:rPr lang="pl-PL" sz="1600" dirty="0" smtClean="0"/>
              <a:t>]</a:t>
            </a:r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																															</a:t>
            </a:r>
          </a:p>
          <a:p>
            <a:pPr marL="406350" indent="-514350" defTabSz="108000">
              <a:spcBef>
                <a:spcPts val="0"/>
              </a:spcBef>
              <a:buNone/>
            </a:pPr>
            <a:endParaRPr lang="pl-PL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3357554" y="4429132"/>
            <a:ext cx="1080120" cy="7920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4429124" y="4357694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5400000">
            <a:off x="3000364" y="2857496"/>
            <a:ext cx="71438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pole tekstowe 9"/>
          <p:cNvSpPr txBox="1"/>
          <p:nvPr/>
        </p:nvSpPr>
        <p:spPr>
          <a:xfrm>
            <a:off x="3214678" y="3929066"/>
            <a:ext cx="500066" cy="492443"/>
          </a:xfrm>
          <a:prstGeom prst="rect">
            <a:avLst/>
          </a:prstGeom>
        </p:spPr>
        <p:txBody>
          <a:bodyPr wrap="square" lIns="36000" rtlCol="0">
            <a:spAutoFit/>
          </a:bodyPr>
          <a:lstStyle/>
          <a:p>
            <a:r>
              <a:rPr lang="pl-PL" sz="2600" dirty="0" smtClean="0"/>
              <a:t>b</a:t>
            </a:r>
            <a:r>
              <a:rPr lang="pl-PL" sz="2600" baseline="30000" dirty="0" smtClean="0"/>
              <a:t>o</a:t>
            </a:r>
            <a:endParaRPr lang="pl-PL" sz="2600" baseline="30000" dirty="0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32</a:t>
            </a:fld>
            <a:endParaRPr lang="pl-PL" sz="20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143240" y="1928802"/>
            <a:ext cx="642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 err="1" smtClean="0"/>
              <a:t>t</a:t>
            </a:r>
            <a:r>
              <a:rPr lang="pl-PL" sz="2600" dirty="0" err="1" smtClean="0">
                <a:sym typeface="IPAKiel"/>
              </a:rPr>
              <a:t></a:t>
            </a:r>
            <a:r>
              <a:rPr lang="pl-PL" sz="2600" baseline="30000" dirty="0" err="1" smtClean="0">
                <a:sym typeface="IPAKiel"/>
              </a:rPr>
              <a:t>o</a:t>
            </a:r>
            <a:endParaRPr lang="pl-PL" sz="2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82036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err="1" smtClean="0"/>
              <a:t>What</a:t>
            </a:r>
            <a:r>
              <a:rPr lang="pl-PL" sz="4800" b="1" dirty="0" smtClean="0"/>
              <a:t> </a:t>
            </a:r>
            <a:r>
              <a:rPr lang="pl-PL" sz="4800" b="1" dirty="0" err="1" smtClean="0"/>
              <a:t>about</a:t>
            </a:r>
            <a:r>
              <a:rPr lang="pl-PL" sz="4800" b="1" dirty="0" smtClean="0"/>
              <a:t> </a:t>
            </a:r>
            <a:br>
              <a:rPr lang="pl-PL" sz="4800" b="1" dirty="0" smtClean="0"/>
            </a:br>
            <a:r>
              <a:rPr lang="pl-PL" sz="4800" b="1" dirty="0" err="1" smtClean="0"/>
              <a:t>Cracow</a:t>
            </a:r>
            <a:r>
              <a:rPr lang="pl-PL" sz="4800" b="1" dirty="0" smtClean="0"/>
              <a:t>-Poznań Sandhi </a:t>
            </a:r>
            <a:r>
              <a:rPr lang="pl-PL" sz="4800" b="1" dirty="0" err="1" smtClean="0"/>
              <a:t>voicing</a:t>
            </a:r>
            <a:r>
              <a:rPr lang="pl-PL" sz="4800" b="1" dirty="0" smtClean="0"/>
              <a:t>?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96703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33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Just </a:t>
            </a:r>
            <a:r>
              <a:rPr lang="pl-PL" sz="3200" b="1" dirty="0" err="1" smtClean="0"/>
              <a:t>two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more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details</a:t>
            </a:r>
            <a:r>
              <a:rPr lang="pl-PL" sz="3200" b="1" dirty="0" smtClean="0"/>
              <a:t>…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>
                <a:solidFill>
                  <a:srgbClr val="C00000"/>
                </a:solidFill>
              </a:rPr>
              <a:t>The target of sandhi </a:t>
            </a:r>
            <a:r>
              <a:rPr lang="pl-PL" b="1" dirty="0" err="1" smtClean="0">
                <a:solidFill>
                  <a:srgbClr val="C00000"/>
                </a:solidFill>
              </a:rPr>
              <a:t>voicing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must</a:t>
            </a:r>
            <a:r>
              <a:rPr lang="pl-PL" b="1" dirty="0" smtClean="0">
                <a:solidFill>
                  <a:srgbClr val="C00000"/>
                </a:solidFill>
              </a:rPr>
              <a:t> be /C</a:t>
            </a:r>
            <a:r>
              <a:rPr lang="pl-PL" b="1" baseline="30000" dirty="0" smtClean="0">
                <a:solidFill>
                  <a:srgbClr val="C00000"/>
                </a:solidFill>
              </a:rPr>
              <a:t>o</a:t>
            </a:r>
            <a:r>
              <a:rPr lang="pl-PL" b="1" dirty="0" smtClean="0">
                <a:solidFill>
                  <a:srgbClr val="C00000"/>
                </a:solidFill>
              </a:rPr>
              <a:t>/</a:t>
            </a:r>
          </a:p>
          <a:p>
            <a:pPr>
              <a:buNone/>
            </a:pPr>
            <a:r>
              <a:rPr lang="pl-PL" dirty="0" smtClean="0"/>
              <a:t>	- </a:t>
            </a:r>
            <a:r>
              <a:rPr lang="pl-PL" dirty="0" err="1" smtClean="0"/>
              <a:t>either</a:t>
            </a:r>
            <a:r>
              <a:rPr lang="pl-PL" dirty="0" smtClean="0"/>
              <a:t> </a:t>
            </a:r>
            <a:r>
              <a:rPr lang="pl-PL" dirty="0" err="1" smtClean="0"/>
              <a:t>lexically</a:t>
            </a:r>
            <a:r>
              <a:rPr lang="pl-PL" dirty="0" smtClean="0"/>
              <a:t> </a:t>
            </a:r>
            <a:r>
              <a:rPr lang="pl-PL" dirty="0" err="1" smtClean="0"/>
              <a:t>neutral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-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neutralized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>
                <a:solidFill>
                  <a:srgbClr val="C00000"/>
                </a:solidFill>
              </a:rPr>
              <a:t>The </a:t>
            </a:r>
            <a:r>
              <a:rPr lang="pl-PL" b="1" dirty="0" err="1" smtClean="0">
                <a:solidFill>
                  <a:srgbClr val="C00000"/>
                </a:solidFill>
              </a:rPr>
              <a:t>source</a:t>
            </a:r>
            <a:r>
              <a:rPr lang="pl-PL" b="1" dirty="0" smtClean="0">
                <a:solidFill>
                  <a:srgbClr val="C00000"/>
                </a:solidFill>
              </a:rPr>
              <a:t> of </a:t>
            </a:r>
            <a:r>
              <a:rPr lang="pl-PL" b="1" dirty="0" err="1" smtClean="0">
                <a:solidFill>
                  <a:srgbClr val="C00000"/>
                </a:solidFill>
              </a:rPr>
              <a:t>voicing</a:t>
            </a:r>
            <a:r>
              <a:rPr lang="pl-PL" b="1" dirty="0" smtClean="0">
                <a:solidFill>
                  <a:srgbClr val="C00000"/>
                </a:solidFill>
              </a:rPr>
              <a:t> of </a:t>
            </a:r>
            <a:r>
              <a:rPr lang="pl-PL" b="1" dirty="0" err="1" smtClean="0">
                <a:solidFill>
                  <a:srgbClr val="C00000"/>
                </a:solidFill>
              </a:rPr>
              <a:t>obstruents</a:t>
            </a:r>
            <a:r>
              <a:rPr lang="pl-PL" b="1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pl-PL" dirty="0" smtClean="0"/>
              <a:t>	WP 			CP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C</a:t>
            </a:r>
            <a:r>
              <a:rPr lang="pl-PL" baseline="30000" dirty="0" smtClean="0"/>
              <a:t>[</a:t>
            </a:r>
            <a:r>
              <a:rPr lang="pl-PL" baseline="30000" dirty="0" err="1" smtClean="0"/>
              <a:t>blue</a:t>
            </a:r>
            <a:r>
              <a:rPr lang="pl-PL" baseline="30000" dirty="0" smtClean="0"/>
              <a:t>]</a:t>
            </a:r>
            <a:r>
              <a:rPr lang="pl-PL" dirty="0" smtClean="0"/>
              <a:t>		C</a:t>
            </a:r>
            <a:r>
              <a:rPr lang="pl-PL" baseline="30000" dirty="0" smtClean="0"/>
              <a:t>o </a:t>
            </a:r>
            <a:r>
              <a:rPr lang="pl-PL" dirty="0" smtClean="0"/>
              <a:t>+</a:t>
            </a:r>
            <a:r>
              <a:rPr lang="pl-PL" baseline="30000" dirty="0" smtClean="0"/>
              <a:t> </a:t>
            </a:r>
            <a:r>
              <a:rPr lang="pl-PL" dirty="0" err="1" smtClean="0"/>
              <a:t>following</a:t>
            </a:r>
            <a:r>
              <a:rPr lang="pl-PL" dirty="0" smtClean="0"/>
              <a:t> </a:t>
            </a:r>
            <a:r>
              <a:rPr lang="pl-PL" dirty="0" err="1"/>
              <a:t>voiced</a:t>
            </a:r>
            <a:r>
              <a:rPr lang="pl-PL" dirty="0"/>
              <a:t> </a:t>
            </a:r>
            <a:r>
              <a:rPr lang="pl-PL" dirty="0" err="1"/>
              <a:t>context</a:t>
            </a:r>
            <a:endParaRPr lang="pl-PL" baseline="30000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34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A </a:t>
            </a:r>
            <a:r>
              <a:rPr lang="pl-PL" sz="3200" b="1" dirty="0" err="1" smtClean="0"/>
              <a:t>reminder</a:t>
            </a:r>
            <a:r>
              <a:rPr lang="pl-PL" sz="3200" b="1" dirty="0" smtClean="0"/>
              <a:t> of </a:t>
            </a:r>
            <a:r>
              <a:rPr lang="pl-PL" sz="3200" b="1" dirty="0" err="1" smtClean="0"/>
              <a:t>what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happens</a:t>
            </a:r>
            <a:r>
              <a:rPr lang="pl-PL" sz="3200" b="1" dirty="0" smtClean="0"/>
              <a:t> in </a:t>
            </a:r>
            <a:r>
              <a:rPr lang="pl-PL" sz="3200" b="1" dirty="0" err="1" smtClean="0"/>
              <a:t>Warsaw</a:t>
            </a:r>
            <a:r>
              <a:rPr lang="pl-PL" sz="3200" b="1" dirty="0" smtClean="0"/>
              <a:t>…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76090"/>
          </a:xfrm>
        </p:spPr>
        <p:txBody>
          <a:bodyPr>
            <a:normAutofit/>
          </a:bodyPr>
          <a:lstStyle/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>
                <a:solidFill>
                  <a:srgbClr val="FF0000"/>
                </a:solidFill>
              </a:rPr>
              <a:t>C</a:t>
            </a:r>
            <a:r>
              <a:rPr lang="pl-PL" baseline="30000" dirty="0" smtClean="0">
                <a:solidFill>
                  <a:srgbClr val="FF0000"/>
                </a:solidFill>
              </a:rPr>
              <a:t>o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must</a:t>
            </a:r>
            <a:r>
              <a:rPr lang="pl-PL" dirty="0" smtClean="0">
                <a:solidFill>
                  <a:srgbClr val="FF0000"/>
                </a:solidFill>
              </a:rPr>
              <a:t> be </a:t>
            </a:r>
            <a:r>
              <a:rPr lang="pl-PL" dirty="0" err="1" smtClean="0">
                <a:solidFill>
                  <a:srgbClr val="FF0000"/>
                </a:solidFill>
              </a:rPr>
              <a:t>voiceless</a:t>
            </a:r>
            <a:r>
              <a:rPr lang="pl-PL" dirty="0" smtClean="0">
                <a:solidFill>
                  <a:srgbClr val="FF0000"/>
                </a:solidFill>
              </a:rPr>
              <a:t> in a [</a:t>
            </a:r>
            <a:r>
              <a:rPr lang="pl-PL" dirty="0" err="1" smtClean="0">
                <a:solidFill>
                  <a:srgbClr val="FF0000"/>
                </a:solidFill>
              </a:rPr>
              <a:t>voi</a:t>
            </a:r>
            <a:r>
              <a:rPr lang="pl-PL" dirty="0" smtClean="0">
                <a:solidFill>
                  <a:srgbClr val="FF0000"/>
                </a:solidFill>
              </a:rPr>
              <a:t>/</a:t>
            </a:r>
            <a:r>
              <a:rPr lang="pl-PL" dirty="0" err="1" smtClean="0">
                <a:solidFill>
                  <a:srgbClr val="FF0000"/>
                </a:solidFill>
              </a:rPr>
              <a:t>blue</a:t>
            </a:r>
            <a:r>
              <a:rPr lang="pl-PL" dirty="0" smtClean="0">
                <a:solidFill>
                  <a:srgbClr val="FF0000"/>
                </a:solidFill>
              </a:rPr>
              <a:t>]-system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</a:t>
            </a:r>
            <a:r>
              <a:rPr lang="pl-PL" sz="2000" i="1" dirty="0" err="1" smtClean="0"/>
              <a:t>Phonology</a:t>
            </a:r>
            <a:r>
              <a:rPr lang="pl-PL" sz="2000" i="1" dirty="0" smtClean="0"/>
              <a:t>													</a:t>
            </a:r>
            <a:r>
              <a:rPr lang="pl-PL" sz="2000" i="1" dirty="0" err="1" smtClean="0"/>
              <a:t>Phonetic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interpretation</a:t>
            </a:r>
            <a:endParaRPr lang="pl-PL" sz="2000" i="1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/j	a		</a:t>
            </a:r>
            <a:r>
              <a:rPr lang="pl-PL" b="1" dirty="0" smtClean="0"/>
              <a:t>k</a:t>
            </a:r>
            <a:r>
              <a:rPr lang="pl-PL" b="1" baseline="30000" dirty="0" smtClean="0"/>
              <a:t>o</a:t>
            </a:r>
            <a:r>
              <a:rPr lang="pl-PL" b="1" dirty="0" smtClean="0"/>
              <a:t> 	#		</a:t>
            </a:r>
            <a:r>
              <a:rPr lang="pl-PL" b="1" dirty="0" err="1" smtClean="0"/>
              <a:t>o</a:t>
            </a:r>
            <a:r>
              <a:rPr lang="pl-PL" b="1" baseline="30000" dirty="0" err="1" smtClean="0"/>
              <a:t>o</a:t>
            </a:r>
            <a:r>
              <a:rPr lang="pl-PL" dirty="0" smtClean="0"/>
              <a:t>	</a:t>
            </a:r>
            <a:r>
              <a:rPr lang="pl-PL" dirty="0" smtClean="0">
                <a:sym typeface="IPAKiel"/>
              </a:rPr>
              <a:t>		</a:t>
            </a:r>
            <a:r>
              <a:rPr lang="pl-PL" dirty="0" smtClean="0"/>
              <a:t>i/					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/j	a		</a:t>
            </a:r>
            <a:r>
              <a:rPr lang="pl-PL" b="1" dirty="0" smtClean="0"/>
              <a:t>k</a:t>
            </a:r>
            <a:r>
              <a:rPr lang="pl-PL" b="1" baseline="30000" dirty="0" smtClean="0"/>
              <a:t>o</a:t>
            </a:r>
            <a:r>
              <a:rPr lang="pl-PL" b="1" dirty="0" smtClean="0"/>
              <a:t>		#		</a:t>
            </a:r>
            <a:r>
              <a:rPr lang="pl-PL" b="1" dirty="0" err="1" smtClean="0"/>
              <a:t>m</a:t>
            </a:r>
            <a:r>
              <a:rPr lang="pl-PL" b="1" baseline="30000" dirty="0" err="1" smtClean="0"/>
              <a:t>o</a:t>
            </a:r>
            <a:r>
              <a:rPr lang="pl-PL" dirty="0" smtClean="0"/>
              <a:t>	o		</a:t>
            </a:r>
            <a:r>
              <a:rPr lang="pl-PL" dirty="0" smtClean="0">
                <a:sym typeface="IPAKiel"/>
              </a:rPr>
              <a:t></a:t>
            </a:r>
            <a:r>
              <a:rPr lang="pl-PL" dirty="0" smtClean="0"/>
              <a:t>	e		</a:t>
            </a:r>
            <a:r>
              <a:rPr lang="pl-PL" dirty="0" smtClean="0">
                <a:sym typeface="IPAKiel"/>
              </a:rPr>
              <a:t></a:t>
            </a:r>
            <a:r>
              <a:rPr lang="pl-PL" dirty="0" smtClean="0"/>
              <a:t>/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/j	a		</a:t>
            </a:r>
            <a:r>
              <a:rPr lang="pl-PL" b="1" dirty="0" smtClean="0"/>
              <a:t>k</a:t>
            </a:r>
            <a:r>
              <a:rPr lang="pl-PL" b="1" baseline="30000" dirty="0" smtClean="0"/>
              <a:t>o</a:t>
            </a:r>
            <a:r>
              <a:rPr lang="pl-PL" b="1" dirty="0" smtClean="0"/>
              <a:t>		#		d</a:t>
            </a:r>
            <a:r>
              <a:rPr lang="pl-PL" dirty="0" smtClean="0"/>
              <a:t>	o		b	</a:t>
            </a:r>
            <a:r>
              <a:rPr lang="pl-PL" dirty="0" smtClean="0">
                <a:sym typeface="IPAKiel"/>
              </a:rPr>
              <a:t>		</a:t>
            </a:r>
            <a:r>
              <a:rPr lang="pl-PL" dirty="0" smtClean="0"/>
              <a:t>e/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[</a:t>
            </a:r>
            <a:r>
              <a:rPr lang="pl-PL" dirty="0" err="1" smtClean="0"/>
              <a:t>blue</a:t>
            </a:r>
            <a:r>
              <a:rPr lang="pl-PL" dirty="0" smtClean="0"/>
              <a:t>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35</a:t>
            </a:fld>
            <a:endParaRPr lang="pl-PL" sz="2000" dirty="0"/>
          </a:p>
        </p:txBody>
      </p:sp>
      <p:cxnSp>
        <p:nvCxnSpPr>
          <p:cNvPr id="6" name="Łącznik prosty 5"/>
          <p:cNvCxnSpPr/>
          <p:nvPr/>
        </p:nvCxnSpPr>
        <p:spPr>
          <a:xfrm rot="5400000">
            <a:off x="2251059" y="5249875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357290" y="5061756"/>
            <a:ext cx="1071570" cy="36750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500562" y="228599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&gt; [ja</a:t>
            </a:r>
            <a:r>
              <a:rPr lang="pl-PL" sz="2400" b="1" dirty="0" smtClean="0">
                <a:solidFill>
                  <a:srgbClr val="FF0000"/>
                </a:solidFill>
              </a:rPr>
              <a:t>k</a:t>
            </a:r>
            <a:r>
              <a:rPr lang="pl-PL" sz="2400" dirty="0" smtClean="0"/>
              <a:t> </a:t>
            </a:r>
            <a:r>
              <a:rPr lang="pl-PL" sz="2400" dirty="0" err="1" smtClean="0"/>
              <a:t>o</a:t>
            </a:r>
            <a:r>
              <a:rPr lang="pl-PL" sz="2400" dirty="0" err="1" smtClean="0">
                <a:sym typeface="IPAKiel"/>
              </a:rPr>
              <a:t>i</a:t>
            </a:r>
            <a:r>
              <a:rPr lang="pl-PL" sz="2400" dirty="0" smtClean="0"/>
              <a:t>]</a:t>
            </a:r>
            <a:endParaRPr lang="pl-PL" sz="2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500562" y="342900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&gt; [ja</a:t>
            </a:r>
            <a:r>
              <a:rPr lang="pl-PL" sz="2400" b="1" dirty="0" smtClean="0">
                <a:solidFill>
                  <a:srgbClr val="FF0000"/>
                </a:solidFill>
              </a:rPr>
              <a:t>k</a:t>
            </a:r>
            <a:r>
              <a:rPr lang="pl-PL" sz="2400" dirty="0" smtClean="0"/>
              <a:t> </a:t>
            </a:r>
            <a:r>
              <a:rPr lang="pl-PL" sz="2400" dirty="0" err="1" smtClean="0"/>
              <a:t>mo</a:t>
            </a:r>
            <a:r>
              <a:rPr lang="pl-PL" sz="2400" dirty="0" err="1" smtClean="0">
                <a:sym typeface="IPAKiel"/>
              </a:rPr>
              <a:t>e</a:t>
            </a:r>
            <a:r>
              <a:rPr lang="pl-PL" sz="2400" dirty="0" smtClean="0"/>
              <a:t>]</a:t>
            </a:r>
            <a:endParaRPr lang="pl-PL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572000" y="464344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&gt; [ja</a:t>
            </a:r>
            <a:r>
              <a:rPr lang="pl-PL" sz="2400" b="1" dirty="0" smtClean="0">
                <a:solidFill>
                  <a:srgbClr val="FF0000"/>
                </a:solidFill>
              </a:rPr>
              <a:t>g</a:t>
            </a:r>
            <a:r>
              <a:rPr lang="pl-PL" sz="2400" dirty="0" smtClean="0"/>
              <a:t> </a:t>
            </a:r>
            <a:r>
              <a:rPr lang="pl-PL" sz="2400" dirty="0" err="1" smtClean="0"/>
              <a:t>dob</a:t>
            </a:r>
            <a:r>
              <a:rPr lang="pl-PL" sz="2400" dirty="0" err="1" smtClean="0">
                <a:sym typeface="IPAKiel"/>
              </a:rPr>
              <a:t>e</a:t>
            </a:r>
            <a:r>
              <a:rPr lang="pl-PL" sz="2400" dirty="0" smtClean="0"/>
              <a:t>]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In </a:t>
            </a:r>
            <a:r>
              <a:rPr lang="pl-PL" sz="3200" b="1" dirty="0" err="1" smtClean="0"/>
              <a:t>Cracow</a:t>
            </a:r>
            <a:r>
              <a:rPr lang="pl-PL" sz="3200" b="1" dirty="0" smtClean="0"/>
              <a:t>-Poznań, on the </a:t>
            </a:r>
            <a:r>
              <a:rPr lang="pl-PL" sz="3200" b="1" dirty="0" err="1" smtClean="0"/>
              <a:t>other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hand</a:t>
            </a:r>
            <a:r>
              <a:rPr lang="pl-PL" sz="3200" b="1" dirty="0" smtClean="0"/>
              <a:t>…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 lnSpcReduction="10000"/>
          </a:bodyPr>
          <a:lstStyle/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</a:t>
            </a:r>
            <a:r>
              <a:rPr lang="pl-PL" sz="2000" i="1" dirty="0" err="1" smtClean="0"/>
              <a:t>Phonology</a:t>
            </a:r>
            <a:r>
              <a:rPr lang="pl-PL" sz="2000" i="1" dirty="0" smtClean="0"/>
              <a:t>													</a:t>
            </a:r>
            <a:r>
              <a:rPr lang="pl-PL" sz="2000" i="1" dirty="0" err="1" smtClean="0"/>
              <a:t>Phonetic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interpretation</a:t>
            </a:r>
            <a:endParaRPr lang="pl-PL" sz="2000" i="1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/j	a		</a:t>
            </a:r>
            <a:r>
              <a:rPr lang="pl-PL" b="1" dirty="0" smtClean="0"/>
              <a:t>k	 	#		</a:t>
            </a:r>
            <a:r>
              <a:rPr lang="pl-PL" b="1" dirty="0" err="1" smtClean="0"/>
              <a:t>o</a:t>
            </a:r>
            <a:r>
              <a:rPr lang="pl-PL" b="1" baseline="30000" dirty="0" err="1" smtClean="0"/>
              <a:t>o</a:t>
            </a:r>
            <a:r>
              <a:rPr lang="pl-PL" dirty="0" smtClean="0"/>
              <a:t>	</a:t>
            </a:r>
            <a:r>
              <a:rPr lang="pl-PL" dirty="0" smtClean="0">
                <a:sym typeface="IPAKiel"/>
              </a:rPr>
              <a:t>		</a:t>
            </a:r>
            <a:r>
              <a:rPr lang="pl-PL" dirty="0" smtClean="0"/>
              <a:t>i/					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[</a:t>
            </a:r>
            <a:r>
              <a:rPr lang="pl-PL" dirty="0" err="1" smtClean="0"/>
              <a:t>blue</a:t>
            </a:r>
            <a:r>
              <a:rPr lang="pl-PL" dirty="0" smtClean="0"/>
              <a:t>]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/j	a		</a:t>
            </a:r>
            <a:r>
              <a:rPr lang="pl-PL" b="1" dirty="0" smtClean="0"/>
              <a:t>k		#		</a:t>
            </a:r>
            <a:r>
              <a:rPr lang="pl-PL" b="1" dirty="0" err="1" smtClean="0"/>
              <a:t>m</a:t>
            </a:r>
            <a:r>
              <a:rPr lang="pl-PL" b="1" baseline="30000" dirty="0" err="1" smtClean="0"/>
              <a:t>o</a:t>
            </a:r>
            <a:r>
              <a:rPr lang="pl-PL" dirty="0" smtClean="0"/>
              <a:t>	o		</a:t>
            </a:r>
            <a:r>
              <a:rPr lang="pl-PL" dirty="0" smtClean="0">
                <a:sym typeface="IPAKiel"/>
              </a:rPr>
              <a:t></a:t>
            </a:r>
            <a:r>
              <a:rPr lang="pl-PL" dirty="0" smtClean="0"/>
              <a:t>	e		</a:t>
            </a:r>
            <a:r>
              <a:rPr lang="pl-PL" dirty="0" smtClean="0">
                <a:sym typeface="IPAKiel"/>
              </a:rPr>
              <a:t></a:t>
            </a:r>
            <a:r>
              <a:rPr lang="pl-PL" dirty="0" smtClean="0"/>
              <a:t>/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 	[</a:t>
            </a:r>
            <a:r>
              <a:rPr lang="pl-PL" dirty="0" err="1" smtClean="0"/>
              <a:t>blue</a:t>
            </a:r>
            <a:r>
              <a:rPr lang="pl-PL" dirty="0" smtClean="0"/>
              <a:t>]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/j	a		</a:t>
            </a:r>
            <a:r>
              <a:rPr lang="pl-PL" b="1" dirty="0" smtClean="0"/>
              <a:t>k		#		d</a:t>
            </a:r>
            <a:r>
              <a:rPr lang="pl-PL" b="1" baseline="30000" dirty="0" smtClean="0"/>
              <a:t>o</a:t>
            </a:r>
            <a:r>
              <a:rPr lang="pl-PL" dirty="0" smtClean="0"/>
              <a:t>	o		b	</a:t>
            </a:r>
            <a:r>
              <a:rPr lang="pl-PL" dirty="0" smtClean="0">
                <a:sym typeface="IPAKiel"/>
              </a:rPr>
              <a:t>		</a:t>
            </a:r>
            <a:r>
              <a:rPr lang="pl-PL" dirty="0" smtClean="0"/>
              <a:t>e/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[</a:t>
            </a:r>
            <a:r>
              <a:rPr lang="pl-PL" dirty="0" err="1" smtClean="0"/>
              <a:t>blue</a:t>
            </a:r>
            <a:r>
              <a:rPr lang="pl-PL" dirty="0" smtClean="0"/>
              <a:t>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36</a:t>
            </a:fld>
            <a:endParaRPr lang="pl-PL" sz="2000" dirty="0"/>
          </a:p>
        </p:txBody>
      </p:sp>
      <p:cxnSp>
        <p:nvCxnSpPr>
          <p:cNvPr id="6" name="Łącznik prosty 5"/>
          <p:cNvCxnSpPr/>
          <p:nvPr/>
        </p:nvCxnSpPr>
        <p:spPr>
          <a:xfrm rot="5400000">
            <a:off x="1215208" y="2642388"/>
            <a:ext cx="284958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500562" y="214311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&gt; [ja</a:t>
            </a:r>
            <a:r>
              <a:rPr lang="pl-PL" sz="2400" b="1" dirty="0" smtClean="0">
                <a:solidFill>
                  <a:srgbClr val="FF0000"/>
                </a:solidFill>
              </a:rPr>
              <a:t>g</a:t>
            </a:r>
            <a:r>
              <a:rPr lang="pl-PL" sz="2400" dirty="0" smtClean="0"/>
              <a:t> </a:t>
            </a:r>
            <a:r>
              <a:rPr lang="pl-PL" sz="2400" dirty="0" err="1" smtClean="0"/>
              <a:t>o</a:t>
            </a:r>
            <a:r>
              <a:rPr lang="pl-PL" sz="2400" dirty="0" err="1" smtClean="0">
                <a:sym typeface="IPAKiel"/>
              </a:rPr>
              <a:t>i</a:t>
            </a:r>
            <a:r>
              <a:rPr lang="pl-PL" sz="2400" dirty="0" smtClean="0"/>
              <a:t>]</a:t>
            </a:r>
            <a:endParaRPr lang="pl-PL" sz="2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500562" y="350043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&gt; [ja</a:t>
            </a:r>
            <a:r>
              <a:rPr lang="pl-PL" sz="2400" b="1" dirty="0" smtClean="0">
                <a:solidFill>
                  <a:srgbClr val="FF0000"/>
                </a:solidFill>
              </a:rPr>
              <a:t>g</a:t>
            </a:r>
            <a:r>
              <a:rPr lang="pl-PL" sz="2400" dirty="0" smtClean="0"/>
              <a:t> </a:t>
            </a:r>
            <a:r>
              <a:rPr lang="pl-PL" sz="2400" dirty="0" err="1" smtClean="0"/>
              <a:t>mo</a:t>
            </a:r>
            <a:r>
              <a:rPr lang="pl-PL" sz="2400" dirty="0" err="1" smtClean="0">
                <a:sym typeface="IPAKiel"/>
              </a:rPr>
              <a:t>e</a:t>
            </a:r>
            <a:r>
              <a:rPr lang="pl-PL" sz="2400" dirty="0" smtClean="0"/>
              <a:t>]</a:t>
            </a:r>
            <a:endParaRPr lang="pl-PL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572000" y="500063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&gt; [ja</a:t>
            </a:r>
            <a:r>
              <a:rPr lang="pl-PL" sz="2400" b="1" dirty="0" smtClean="0">
                <a:solidFill>
                  <a:srgbClr val="FF0000"/>
                </a:solidFill>
              </a:rPr>
              <a:t>g</a:t>
            </a:r>
            <a:r>
              <a:rPr lang="pl-PL" sz="2400" dirty="0" smtClean="0"/>
              <a:t> </a:t>
            </a:r>
            <a:r>
              <a:rPr lang="pl-PL" sz="2400" dirty="0" err="1" smtClean="0"/>
              <a:t>dob</a:t>
            </a:r>
            <a:r>
              <a:rPr lang="pl-PL" sz="2400" dirty="0" err="1" smtClean="0">
                <a:sym typeface="IPAKiel"/>
              </a:rPr>
              <a:t>e</a:t>
            </a:r>
            <a:r>
              <a:rPr lang="pl-PL" sz="2400" dirty="0" smtClean="0"/>
              <a:t>]</a:t>
            </a:r>
            <a:endParaRPr lang="pl-PL" sz="2400" dirty="0"/>
          </a:p>
        </p:txBody>
      </p:sp>
      <p:sp useBgFill="1">
        <p:nvSpPr>
          <p:cNvPr id="12" name="pole tekstowe 11"/>
          <p:cNvSpPr txBox="1"/>
          <p:nvPr/>
        </p:nvSpPr>
        <p:spPr>
          <a:xfrm>
            <a:off x="1178695" y="4969858"/>
            <a:ext cx="57150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l-PL" sz="2600" b="1" dirty="0" smtClean="0"/>
              <a:t>k</a:t>
            </a:r>
            <a:r>
              <a:rPr lang="pl-PL" sz="2600" b="1" baseline="30000" dirty="0" smtClean="0"/>
              <a:t>o</a:t>
            </a:r>
            <a:endParaRPr lang="pl-PL" sz="2600" dirty="0"/>
          </a:p>
        </p:txBody>
      </p:sp>
      <p:sp useBgFill="1">
        <p:nvSpPr>
          <p:cNvPr id="14" name="pole tekstowe 13"/>
          <p:cNvSpPr txBox="1"/>
          <p:nvPr/>
        </p:nvSpPr>
        <p:spPr>
          <a:xfrm>
            <a:off x="1142976" y="3500438"/>
            <a:ext cx="57150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l-PL" sz="2600" b="1" dirty="0" smtClean="0"/>
              <a:t>k</a:t>
            </a:r>
            <a:r>
              <a:rPr lang="pl-PL" sz="2600" b="1" baseline="30000" dirty="0" smtClean="0"/>
              <a:t>o</a:t>
            </a:r>
            <a:endParaRPr lang="pl-PL" sz="2600" dirty="0"/>
          </a:p>
        </p:txBody>
      </p:sp>
      <p:sp useBgFill="1">
        <p:nvSpPr>
          <p:cNvPr id="15" name="pole tekstowe 14"/>
          <p:cNvSpPr txBox="1"/>
          <p:nvPr/>
        </p:nvSpPr>
        <p:spPr>
          <a:xfrm>
            <a:off x="1142976" y="2071679"/>
            <a:ext cx="64294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l-PL" sz="2600" b="1" dirty="0" smtClean="0"/>
              <a:t>k</a:t>
            </a:r>
            <a:r>
              <a:rPr lang="pl-PL" sz="2600" b="1" baseline="30000" dirty="0" smtClean="0"/>
              <a:t>o</a:t>
            </a:r>
            <a:endParaRPr lang="pl-PL" sz="2600" dirty="0"/>
          </a:p>
        </p:txBody>
      </p:sp>
      <p:cxnSp>
        <p:nvCxnSpPr>
          <p:cNvPr id="16" name="Łącznik prosty 15"/>
          <p:cNvCxnSpPr/>
          <p:nvPr/>
        </p:nvCxnSpPr>
        <p:spPr>
          <a:xfrm rot="5400000">
            <a:off x="1215208" y="5499908"/>
            <a:ext cx="284958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 rot="5400000">
            <a:off x="1215208" y="4071148"/>
            <a:ext cx="284958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pl-PL" sz="3200" b="1" dirty="0" err="1" smtClean="0"/>
              <a:t>Because</a:t>
            </a:r>
            <a:r>
              <a:rPr lang="pl-PL" sz="3200" b="1" dirty="0" smtClean="0"/>
              <a:t> in </a:t>
            </a:r>
            <a:r>
              <a:rPr lang="pl-PL" sz="3200" b="1" dirty="0" err="1" smtClean="0"/>
              <a:t>Cracow</a:t>
            </a:r>
            <a:r>
              <a:rPr lang="pl-PL" sz="3200" b="1" dirty="0" smtClean="0"/>
              <a:t>-Poznań…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>
                <a:solidFill>
                  <a:srgbClr val="FF0000"/>
                </a:solidFill>
              </a:rPr>
              <a:t>/C</a:t>
            </a:r>
            <a:r>
              <a:rPr lang="pl-PL" baseline="30000" dirty="0" smtClean="0">
                <a:solidFill>
                  <a:srgbClr val="FF0000"/>
                </a:solidFill>
              </a:rPr>
              <a:t>o</a:t>
            </a:r>
            <a:r>
              <a:rPr lang="pl-PL" dirty="0" smtClean="0">
                <a:solidFill>
                  <a:srgbClr val="FF0000"/>
                </a:solidFill>
              </a:rPr>
              <a:t>/ </a:t>
            </a:r>
            <a:r>
              <a:rPr lang="pl-PL" dirty="0" err="1" smtClean="0">
                <a:solidFill>
                  <a:srgbClr val="FF0000"/>
                </a:solidFill>
              </a:rPr>
              <a:t>must</a:t>
            </a:r>
            <a:r>
              <a:rPr lang="pl-PL" dirty="0" smtClean="0">
                <a:solidFill>
                  <a:srgbClr val="FF0000"/>
                </a:solidFill>
              </a:rPr>
              <a:t> be </a:t>
            </a:r>
            <a:r>
              <a:rPr lang="pl-PL" dirty="0" err="1" smtClean="0">
                <a:solidFill>
                  <a:srgbClr val="FF0000"/>
                </a:solidFill>
              </a:rPr>
              <a:t>voiced</a:t>
            </a:r>
            <a:r>
              <a:rPr lang="pl-PL" dirty="0" smtClean="0">
                <a:solidFill>
                  <a:srgbClr val="FF0000"/>
                </a:solidFill>
              </a:rPr>
              <a:t> in front of V, S, C</a:t>
            </a:r>
            <a:endParaRPr lang="pl-PL" sz="2000" baseline="30000" dirty="0" smtClean="0">
              <a:solidFill>
                <a:srgbClr val="FF0000"/>
              </a:solidFill>
            </a:endParaRP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i="1" dirty="0" err="1"/>
              <a:t>i</a:t>
            </a:r>
            <a:r>
              <a:rPr lang="pl-PL" i="1" dirty="0" err="1" smtClean="0"/>
              <a:t>nside</a:t>
            </a:r>
            <a:r>
              <a:rPr lang="pl-PL" i="1" dirty="0" smtClean="0"/>
              <a:t> </a:t>
            </a:r>
            <a:r>
              <a:rPr lang="pl-PL" i="1" dirty="0" err="1" smtClean="0"/>
              <a:t>words</a:t>
            </a:r>
            <a:r>
              <a:rPr lang="pl-PL" i="1" dirty="0" smtClean="0"/>
              <a:t>			and			</a:t>
            </a:r>
            <a:r>
              <a:rPr lang="pl-PL" i="1" dirty="0" err="1" smtClean="0"/>
              <a:t>between</a:t>
            </a:r>
            <a:r>
              <a:rPr lang="pl-PL" i="1" dirty="0" smtClean="0"/>
              <a:t> </a:t>
            </a:r>
            <a:r>
              <a:rPr lang="pl-PL" i="1" dirty="0" err="1" smtClean="0"/>
              <a:t>words</a:t>
            </a:r>
            <a:endParaRPr lang="pl-PL" i="1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en-US" dirty="0" err="1" smtClean="0"/>
              <a:t>C</a:t>
            </a:r>
            <a:r>
              <a:rPr lang="en-US" baseline="30000" dirty="0" err="1" smtClean="0"/>
              <a:t>o</a:t>
            </a:r>
            <a:r>
              <a:rPr lang="en-US" dirty="0" err="1" smtClean="0"/>
              <a:t>V</a:t>
            </a:r>
            <a:r>
              <a:rPr lang="pl-PL" baseline="30000" dirty="0" smtClean="0"/>
              <a:t>o</a:t>
            </a:r>
            <a:r>
              <a:rPr lang="en-US" dirty="0" smtClean="0"/>
              <a:t>	</a:t>
            </a:r>
            <a:r>
              <a:rPr lang="pl-PL" dirty="0" smtClean="0"/>
              <a:t>	</a:t>
            </a:r>
            <a:r>
              <a:rPr lang="en-US" dirty="0" smtClean="0"/>
              <a:t>[d</a:t>
            </a:r>
            <a:r>
              <a:rPr lang="pl-PL" dirty="0" smtClean="0"/>
              <a:t>o</a:t>
            </a:r>
            <a:r>
              <a:rPr lang="en-US" dirty="0" smtClean="0"/>
              <a:t>m]		</a:t>
            </a:r>
            <a:r>
              <a:rPr lang="pl-PL" dirty="0" smtClean="0"/>
              <a:t>		</a:t>
            </a:r>
            <a:r>
              <a:rPr lang="en-US" dirty="0" smtClean="0"/>
              <a:t>=	</a:t>
            </a:r>
            <a:r>
              <a:rPr lang="pl-PL" dirty="0" smtClean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C</a:t>
            </a:r>
            <a:r>
              <a:rPr lang="en-US" baseline="30000" dirty="0" err="1" smtClean="0"/>
              <a:t>o</a:t>
            </a:r>
            <a:r>
              <a:rPr lang="en-US" dirty="0" err="1" smtClean="0"/>
              <a:t>#V</a:t>
            </a:r>
            <a:r>
              <a:rPr lang="pl-PL" baseline="30000" dirty="0" smtClean="0"/>
              <a:t>o</a:t>
            </a:r>
            <a:r>
              <a:rPr lang="en-US" dirty="0" smtClean="0"/>
              <a:t>	</a:t>
            </a:r>
            <a:r>
              <a:rPr lang="pl-PL" dirty="0" smtClean="0"/>
              <a:t>	</a:t>
            </a:r>
            <a:r>
              <a:rPr lang="en-US" dirty="0" smtClean="0"/>
              <a:t>[brad-</a:t>
            </a:r>
            <a:r>
              <a:rPr lang="pl-PL" dirty="0" smtClean="0"/>
              <a:t>o</a:t>
            </a:r>
            <a:r>
              <a:rPr lang="en-US" dirty="0" err="1" smtClean="0"/>
              <a:t>jt</a:t>
            </a:r>
            <a:r>
              <a:rPr lang="en-US" dirty="0" err="1" smtClean="0">
                <a:sym typeface="IPAKiel"/>
              </a:rPr>
              <a:t></a:t>
            </a:r>
            <a:r>
              <a:rPr lang="en-US" dirty="0" err="1" smtClean="0"/>
              <a:t>sa</a:t>
            </a:r>
            <a:r>
              <a:rPr lang="en-US" dirty="0" smtClean="0"/>
              <a:t>]	</a:t>
            </a: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en-US" dirty="0" err="1" smtClean="0"/>
              <a:t>C</a:t>
            </a:r>
            <a:r>
              <a:rPr lang="en-US" baseline="30000" dirty="0" err="1" smtClean="0"/>
              <a:t>o</a:t>
            </a:r>
            <a:r>
              <a:rPr lang="en-US" dirty="0" err="1" smtClean="0"/>
              <a:t>S</a:t>
            </a:r>
            <a:r>
              <a:rPr lang="en-US" dirty="0" smtClean="0"/>
              <a:t>	</a:t>
            </a:r>
            <a:r>
              <a:rPr lang="pl-PL" baseline="30000" dirty="0" smtClean="0"/>
              <a:t>o</a:t>
            </a:r>
            <a:r>
              <a:rPr lang="pl-PL" dirty="0" smtClean="0"/>
              <a:t>		</a:t>
            </a:r>
            <a:r>
              <a:rPr lang="en-US" dirty="0" smtClean="0"/>
              <a:t>[brat</a:t>
            </a:r>
            <a:r>
              <a:rPr lang="en-US" dirty="0" smtClean="0">
                <a:sym typeface="IPAKiel"/>
              </a:rPr>
              <a:t></a:t>
            </a:r>
            <a:r>
              <a:rPr lang="en-US" dirty="0" smtClean="0"/>
              <a:t>] 	</a:t>
            </a:r>
            <a:r>
              <a:rPr lang="pl-PL" dirty="0" smtClean="0"/>
              <a:t>	</a:t>
            </a:r>
            <a:r>
              <a:rPr lang="en-US" dirty="0" smtClean="0"/>
              <a:t>	=	</a:t>
            </a:r>
            <a:r>
              <a:rPr lang="pl-PL" dirty="0" smtClean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C</a:t>
            </a:r>
            <a:r>
              <a:rPr lang="en-US" baseline="30000" dirty="0" err="1" smtClean="0"/>
              <a:t>o</a:t>
            </a:r>
            <a:r>
              <a:rPr lang="en-US" dirty="0" err="1" smtClean="0"/>
              <a:t>#S</a:t>
            </a:r>
            <a:r>
              <a:rPr lang="pl-PL" baseline="30000" dirty="0" smtClean="0"/>
              <a:t>o</a:t>
            </a:r>
            <a:r>
              <a:rPr lang="en-US" dirty="0" smtClean="0"/>
              <a:t>	</a:t>
            </a:r>
            <a:r>
              <a:rPr lang="pl-PL" dirty="0" smtClean="0"/>
              <a:t>	</a:t>
            </a:r>
            <a:r>
              <a:rPr lang="en-US" dirty="0" smtClean="0"/>
              <a:t>[</a:t>
            </a:r>
            <a:r>
              <a:rPr lang="en-US" dirty="0" err="1" smtClean="0"/>
              <a:t>kub-r</a:t>
            </a:r>
            <a:r>
              <a:rPr lang="en-US" dirty="0" err="1" smtClean="0">
                <a:sym typeface="IPAKiel"/>
              </a:rPr>
              <a:t></a:t>
            </a:r>
            <a:r>
              <a:rPr lang="en-US" dirty="0" err="1" smtClean="0"/>
              <a:t>b</a:t>
            </a:r>
            <a:r>
              <a:rPr lang="pl-PL" dirty="0" smtClean="0"/>
              <a:t>e</a:t>
            </a:r>
            <a:r>
              <a:rPr lang="en-US" dirty="0" smtClean="0"/>
              <a:t>]</a:t>
            </a: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en-US" dirty="0" err="1" smtClean="0"/>
              <a:t>C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baseline="30000" dirty="0" err="1" smtClean="0"/>
              <a:t>o</a:t>
            </a:r>
            <a:r>
              <a:rPr lang="en-US" dirty="0" smtClean="0"/>
              <a:t> 	[</a:t>
            </a:r>
            <a:r>
              <a:rPr lang="en-US" dirty="0" err="1" smtClean="0"/>
              <a:t>gd</a:t>
            </a:r>
            <a:r>
              <a:rPr lang="en-US" dirty="0" smtClean="0">
                <a:sym typeface="IPAKiel"/>
              </a:rPr>
              <a:t></a:t>
            </a:r>
            <a:r>
              <a:rPr lang="en-US" dirty="0" smtClean="0"/>
              <a:t>] 			</a:t>
            </a:r>
            <a:r>
              <a:rPr lang="pl-PL" dirty="0" smtClean="0"/>
              <a:t>	</a:t>
            </a:r>
            <a:r>
              <a:rPr lang="en-US" dirty="0" smtClean="0"/>
              <a:t>=		</a:t>
            </a:r>
            <a:r>
              <a:rPr lang="pl-PL" dirty="0" smtClean="0"/>
              <a:t>	</a:t>
            </a:r>
            <a:r>
              <a:rPr lang="en-US" dirty="0" err="1" smtClean="0"/>
              <a:t>C</a:t>
            </a:r>
            <a:r>
              <a:rPr lang="en-US" baseline="30000" dirty="0" err="1" smtClean="0"/>
              <a:t>o</a:t>
            </a:r>
            <a:r>
              <a:rPr lang="en-US" dirty="0" err="1" smtClean="0"/>
              <a:t>#C</a:t>
            </a:r>
            <a:r>
              <a:rPr lang="en-US" baseline="30000" dirty="0" err="1" smtClean="0"/>
              <a:t>o</a:t>
            </a:r>
            <a:r>
              <a:rPr lang="en-US" dirty="0" smtClean="0"/>
              <a:t> </a:t>
            </a:r>
            <a:r>
              <a:rPr lang="pl-PL" dirty="0" smtClean="0"/>
              <a:t>	</a:t>
            </a:r>
            <a:r>
              <a:rPr lang="en-US" dirty="0" smtClean="0"/>
              <a:t>[jag-d</a:t>
            </a:r>
            <a:r>
              <a:rPr lang="pl-PL" dirty="0" smtClean="0"/>
              <a:t>o</a:t>
            </a:r>
            <a:r>
              <a:rPr lang="en-US" dirty="0" smtClean="0"/>
              <a:t>b</a:t>
            </a:r>
            <a:r>
              <a:rPr lang="en-US" dirty="0" smtClean="0">
                <a:sym typeface="IPAKiel"/>
              </a:rPr>
              <a:t></a:t>
            </a:r>
            <a:r>
              <a:rPr lang="pl-PL" dirty="0" smtClean="0">
                <a:sym typeface="IPAKiel"/>
              </a:rPr>
              <a:t>e</a:t>
            </a:r>
            <a:r>
              <a:rPr lang="en-US" dirty="0" smtClean="0"/>
              <a:t>]</a:t>
            </a: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37</a:t>
            </a:fld>
            <a:endParaRPr lang="pl-PL" sz="2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724128" y="155947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[+</a:t>
            </a:r>
            <a:r>
              <a:rPr lang="pl-PL" dirty="0" err="1" smtClean="0">
                <a:solidFill>
                  <a:srgbClr val="FF0000"/>
                </a:solidFill>
              </a:rPr>
              <a:t>voi</a:t>
            </a:r>
            <a:r>
              <a:rPr lang="pl-PL" dirty="0" smtClean="0">
                <a:solidFill>
                  <a:srgbClr val="FF0000"/>
                </a:solidFill>
              </a:rPr>
              <a:t>]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The </a:t>
            </a:r>
            <a:r>
              <a:rPr lang="pl-PL" sz="3200" b="1" dirty="0" err="1" smtClean="0"/>
              <a:t>main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pillars</a:t>
            </a:r>
            <a:r>
              <a:rPr lang="pl-PL" sz="3200" b="1" dirty="0" smtClean="0"/>
              <a:t> of </a:t>
            </a:r>
            <a:r>
              <a:rPr lang="pl-PL" sz="3200" b="1" dirty="0" err="1" smtClean="0"/>
              <a:t>this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analysis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„</a:t>
            </a:r>
            <a:r>
              <a:rPr lang="pl-PL" dirty="0" err="1" smtClean="0">
                <a:solidFill>
                  <a:srgbClr val="FF0000"/>
                </a:solidFill>
              </a:rPr>
              <a:t>Reversed</a:t>
            </a:r>
            <a:r>
              <a:rPr lang="pl-PL" dirty="0" smtClean="0">
                <a:solidFill>
                  <a:srgbClr val="FF0000"/>
                </a:solidFill>
              </a:rPr>
              <a:t>” </a:t>
            </a:r>
            <a:r>
              <a:rPr lang="pl-PL" dirty="0" err="1" smtClean="0">
                <a:solidFill>
                  <a:srgbClr val="FF0000"/>
                </a:solidFill>
              </a:rPr>
              <a:t>marking</a:t>
            </a:r>
            <a:r>
              <a:rPr lang="pl-PL" dirty="0" smtClean="0">
                <a:solidFill>
                  <a:srgbClr val="FF0000"/>
                </a:solidFill>
              </a:rPr>
              <a:t> of </a:t>
            </a:r>
            <a:r>
              <a:rPr lang="pl-PL" dirty="0" err="1" smtClean="0">
                <a:solidFill>
                  <a:srgbClr val="FF0000"/>
                </a:solidFill>
              </a:rPr>
              <a:t>obstruents</a:t>
            </a:r>
            <a:r>
              <a:rPr lang="pl-PL" dirty="0" smtClean="0">
                <a:solidFill>
                  <a:srgbClr val="FF0000"/>
                </a:solidFill>
              </a:rPr>
              <a:t> in CP and WP</a:t>
            </a:r>
            <a:r>
              <a:rPr lang="pl-PL" dirty="0" smtClean="0"/>
              <a:t>:</a:t>
            </a:r>
          </a:p>
          <a:p>
            <a:pPr marL="396000" lvl="1" indent="0" defTabSz="180000">
              <a:spcBef>
                <a:spcPts val="0"/>
              </a:spcBef>
            </a:pPr>
            <a:r>
              <a:rPr lang="pl-PL" dirty="0" smtClean="0"/>
              <a:t>CP system 		=  C</a:t>
            </a:r>
            <a:r>
              <a:rPr lang="pl-PL" baseline="30000" dirty="0" smtClean="0"/>
              <a:t>o</a:t>
            </a:r>
            <a:r>
              <a:rPr lang="pl-PL" dirty="0" smtClean="0"/>
              <a:t>-------C</a:t>
            </a:r>
            <a:r>
              <a:rPr lang="pl-PL" baseline="30000" dirty="0" smtClean="0"/>
              <a:t>[</a:t>
            </a:r>
            <a:r>
              <a:rPr lang="pl-PL" baseline="30000" dirty="0" err="1" smtClean="0"/>
              <a:t>blue</a:t>
            </a:r>
            <a:r>
              <a:rPr lang="pl-PL" baseline="30000" dirty="0" smtClean="0"/>
              <a:t>]</a:t>
            </a:r>
          </a:p>
          <a:p>
            <a:pPr marL="396000" lvl="1" indent="0" defTabSz="180000">
              <a:spcBef>
                <a:spcPts val="0"/>
              </a:spcBef>
            </a:pPr>
            <a:r>
              <a:rPr lang="pl-PL" dirty="0" smtClean="0"/>
              <a:t>WP system 	= 	C</a:t>
            </a:r>
            <a:r>
              <a:rPr lang="pl-PL" baseline="30000" dirty="0" smtClean="0"/>
              <a:t>[</a:t>
            </a:r>
            <a:r>
              <a:rPr lang="pl-PL" baseline="30000" dirty="0" err="1" smtClean="0"/>
              <a:t>blue</a:t>
            </a:r>
            <a:r>
              <a:rPr lang="pl-PL" baseline="30000" dirty="0" smtClean="0"/>
              <a:t>]</a:t>
            </a:r>
            <a:r>
              <a:rPr lang="pl-PL" dirty="0" smtClean="0"/>
              <a:t>---C</a:t>
            </a:r>
            <a:r>
              <a:rPr lang="pl-PL" baseline="30000" dirty="0" smtClean="0"/>
              <a:t>o</a:t>
            </a:r>
          </a:p>
          <a:p>
            <a:pPr marL="396000" lvl="1" indent="0" defTabSz="180000">
              <a:spcBef>
                <a:spcPts val="0"/>
              </a:spcBef>
            </a:pPr>
            <a:r>
              <a:rPr lang="pl-PL" dirty="0" err="1" smtClean="0"/>
              <a:t>Warsaw</a:t>
            </a:r>
            <a:r>
              <a:rPr lang="pl-PL" dirty="0" smtClean="0"/>
              <a:t> C</a:t>
            </a:r>
            <a:r>
              <a:rPr lang="pl-PL" baseline="30000" dirty="0" smtClean="0"/>
              <a:t>o</a:t>
            </a:r>
            <a:r>
              <a:rPr lang="pl-PL" dirty="0" smtClean="0"/>
              <a:t> </a:t>
            </a:r>
            <a:r>
              <a:rPr lang="pl-PL" dirty="0" err="1" smtClean="0"/>
              <a:t>cannot</a:t>
            </a:r>
            <a:r>
              <a:rPr lang="pl-PL" dirty="0" smtClean="0"/>
              <a:t> be </a:t>
            </a:r>
            <a:r>
              <a:rPr lang="pl-PL" dirty="0" err="1" smtClean="0"/>
              <a:t>passively</a:t>
            </a:r>
            <a:r>
              <a:rPr lang="pl-PL" dirty="0" smtClean="0"/>
              <a:t> </a:t>
            </a:r>
            <a:r>
              <a:rPr lang="pl-PL" dirty="0" err="1" smtClean="0"/>
              <a:t>voiced</a:t>
            </a:r>
            <a:endParaRPr lang="pl-PL" dirty="0" smtClean="0"/>
          </a:p>
          <a:p>
            <a:pPr lvl="1">
              <a:buNone/>
            </a:pPr>
            <a:endParaRPr lang="pl-PL" dirty="0" smtClean="0"/>
          </a:p>
          <a:p>
            <a:r>
              <a:rPr lang="pl-PL" dirty="0" smtClean="0">
                <a:solidFill>
                  <a:srgbClr val="FF0000"/>
                </a:solidFill>
              </a:rPr>
              <a:t>CP </a:t>
            </a:r>
            <a:r>
              <a:rPr lang="pl-PL" dirty="0" err="1" smtClean="0">
                <a:solidFill>
                  <a:srgbClr val="FF0000"/>
                </a:solidFill>
              </a:rPr>
              <a:t>voicing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requires</a:t>
            </a:r>
            <a:r>
              <a:rPr lang="pl-PL" dirty="0" smtClean="0"/>
              <a:t>:</a:t>
            </a:r>
          </a:p>
          <a:p>
            <a:pPr lvl="1"/>
            <a:r>
              <a:rPr lang="pl-PL" dirty="0" smtClean="0"/>
              <a:t>A system with </a:t>
            </a:r>
            <a:r>
              <a:rPr lang="pl-PL" dirty="0" err="1" smtClean="0"/>
              <a:t>marked</a:t>
            </a:r>
            <a:r>
              <a:rPr lang="pl-PL" dirty="0" smtClean="0"/>
              <a:t> </a:t>
            </a:r>
            <a:r>
              <a:rPr lang="pl-PL" dirty="0" err="1" smtClean="0"/>
              <a:t>voicelessness</a:t>
            </a:r>
            <a:r>
              <a:rPr lang="pl-PL" dirty="0" smtClean="0"/>
              <a:t>: </a:t>
            </a:r>
            <a:r>
              <a:rPr lang="pl-PL" dirty="0"/>
              <a:t>C</a:t>
            </a:r>
            <a:r>
              <a:rPr lang="pl-PL" baseline="30000" dirty="0"/>
              <a:t>o</a:t>
            </a:r>
            <a:r>
              <a:rPr lang="pl-PL" dirty="0"/>
              <a:t>-</a:t>
            </a:r>
            <a:r>
              <a:rPr lang="pl-PL" dirty="0" smtClean="0"/>
              <a:t>---</a:t>
            </a:r>
            <a:r>
              <a:rPr lang="pl-PL" dirty="0"/>
              <a:t>C</a:t>
            </a:r>
            <a:r>
              <a:rPr lang="pl-PL" baseline="30000" dirty="0"/>
              <a:t>[</a:t>
            </a:r>
            <a:r>
              <a:rPr lang="pl-PL" baseline="30000" dirty="0" err="1"/>
              <a:t>blue</a:t>
            </a:r>
            <a:r>
              <a:rPr lang="pl-PL" baseline="30000" dirty="0"/>
              <a:t>]</a:t>
            </a:r>
            <a:endParaRPr lang="pl-PL" dirty="0" smtClean="0"/>
          </a:p>
          <a:p>
            <a:pPr lvl="1"/>
            <a:r>
              <a:rPr lang="pl-PL" dirty="0" err="1" smtClean="0"/>
              <a:t>Passive</a:t>
            </a:r>
            <a:r>
              <a:rPr lang="pl-PL" dirty="0" smtClean="0"/>
              <a:t> </a:t>
            </a:r>
            <a:r>
              <a:rPr lang="pl-PL" dirty="0" err="1" smtClean="0"/>
              <a:t>voicing</a:t>
            </a:r>
            <a:endParaRPr lang="pl-PL" dirty="0" smtClean="0"/>
          </a:p>
          <a:p>
            <a:pPr lvl="1"/>
            <a:r>
              <a:rPr lang="pl-PL" dirty="0" err="1" smtClean="0"/>
              <a:t>Neutralization</a:t>
            </a:r>
            <a:r>
              <a:rPr lang="pl-PL" dirty="0" smtClean="0"/>
              <a:t> C</a:t>
            </a:r>
            <a:r>
              <a:rPr lang="pl-PL" baseline="30000" dirty="0" smtClean="0"/>
              <a:t>[</a:t>
            </a:r>
            <a:r>
              <a:rPr lang="pl-PL" baseline="30000" dirty="0" err="1" smtClean="0"/>
              <a:t>blue</a:t>
            </a:r>
            <a:r>
              <a:rPr lang="pl-PL" baseline="30000" dirty="0" smtClean="0"/>
              <a:t>]</a:t>
            </a:r>
            <a:r>
              <a:rPr lang="pl-PL" dirty="0" smtClean="0"/>
              <a:t> </a:t>
            </a:r>
            <a:r>
              <a:rPr lang="pl-PL" dirty="0" smtClean="0">
                <a:latin typeface="Times"/>
              </a:rPr>
              <a:t>→ </a:t>
            </a:r>
            <a:r>
              <a:rPr lang="pl-PL" dirty="0" smtClean="0"/>
              <a:t>C</a:t>
            </a:r>
            <a:r>
              <a:rPr lang="pl-PL" baseline="30000" dirty="0" smtClean="0"/>
              <a:t>o</a:t>
            </a:r>
            <a:r>
              <a:rPr lang="pl-PL" dirty="0" smtClean="0"/>
              <a:t> / {_#, _C}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38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pl-PL" sz="3200" b="1" dirty="0" err="1" smtClean="0"/>
              <a:t>Advantages</a:t>
            </a:r>
            <a:r>
              <a:rPr lang="pl-PL" sz="3200" b="1" dirty="0" smtClean="0"/>
              <a:t> of </a:t>
            </a:r>
            <a:r>
              <a:rPr lang="pl-PL" sz="3200" b="1" dirty="0" err="1" smtClean="0"/>
              <a:t>this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analysis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Sonorants</a:t>
            </a:r>
            <a:r>
              <a:rPr lang="pl-PL" dirty="0" smtClean="0"/>
              <a:t> </a:t>
            </a:r>
            <a:r>
              <a:rPr lang="pl-PL" dirty="0" err="1" smtClean="0"/>
              <a:t>remain</a:t>
            </a:r>
            <a:r>
              <a:rPr lang="pl-PL" dirty="0" smtClean="0"/>
              <a:t> </a:t>
            </a:r>
            <a:r>
              <a:rPr lang="pl-PL" dirty="0" err="1" smtClean="0"/>
              <a:t>unmarked</a:t>
            </a:r>
            <a:endParaRPr lang="pl-PL" dirty="0" smtClean="0"/>
          </a:p>
          <a:p>
            <a:pPr lvl="1"/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voicing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only</a:t>
            </a:r>
            <a:r>
              <a:rPr lang="pl-PL" dirty="0" smtClean="0"/>
              <a:t> of </a:t>
            </a:r>
            <a:r>
              <a:rPr lang="pl-PL" dirty="0" err="1" smtClean="0"/>
              <a:t>phonetic</a:t>
            </a:r>
            <a:r>
              <a:rPr lang="pl-PL" dirty="0" smtClean="0"/>
              <a:t> </a:t>
            </a:r>
            <a:r>
              <a:rPr lang="pl-PL" dirty="0" err="1" smtClean="0"/>
              <a:t>nature</a:t>
            </a:r>
            <a:r>
              <a:rPr lang="pl-PL" dirty="0" smtClean="0"/>
              <a:t> and </a:t>
            </a:r>
            <a:r>
              <a:rPr lang="pl-PL" dirty="0" err="1" smtClean="0"/>
              <a:t>importance</a:t>
            </a:r>
            <a:endParaRPr lang="pl-PL" dirty="0" smtClean="0"/>
          </a:p>
          <a:p>
            <a:pPr lvl="1">
              <a:buNone/>
            </a:pPr>
            <a:endParaRPr lang="pl-PL" dirty="0" smtClean="0"/>
          </a:p>
          <a:p>
            <a:r>
              <a:rPr lang="pl-PL" dirty="0" smtClean="0"/>
              <a:t>No </a:t>
            </a:r>
            <a:r>
              <a:rPr lang="pl-PL" dirty="0" err="1" smtClean="0"/>
              <a:t>special</a:t>
            </a:r>
            <a:r>
              <a:rPr lang="pl-PL" dirty="0" smtClean="0"/>
              <a:t> </a:t>
            </a:r>
            <a:r>
              <a:rPr lang="pl-PL" dirty="0" err="1" smtClean="0"/>
              <a:t>phonological</a:t>
            </a:r>
            <a:r>
              <a:rPr lang="pl-PL" dirty="0" smtClean="0"/>
              <a:t> </a:t>
            </a:r>
            <a:r>
              <a:rPr lang="pl-PL" dirty="0" err="1" smtClean="0"/>
              <a:t>rule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required</a:t>
            </a:r>
            <a:r>
              <a:rPr lang="pl-PL" dirty="0" smtClean="0"/>
              <a:t> for CP sandhi </a:t>
            </a:r>
            <a:r>
              <a:rPr lang="pl-PL" dirty="0" err="1" smtClean="0"/>
              <a:t>voicing</a:t>
            </a:r>
            <a:endParaRPr lang="pl-PL" dirty="0" smtClean="0"/>
          </a:p>
          <a:p>
            <a:pPr lvl="1"/>
            <a:r>
              <a:rPr lang="pl-PL" dirty="0" smtClean="0"/>
              <a:t>No </a:t>
            </a:r>
            <a:r>
              <a:rPr lang="pl-PL" dirty="0" err="1" smtClean="0"/>
              <a:t>rule</a:t>
            </a:r>
            <a:r>
              <a:rPr lang="pl-PL" dirty="0" smtClean="0"/>
              <a:t> </a:t>
            </a:r>
            <a:r>
              <a:rPr lang="pl-PL" dirty="0" err="1" smtClean="0"/>
              <a:t>ordering</a:t>
            </a:r>
            <a:r>
              <a:rPr lang="pl-PL" dirty="0" smtClean="0"/>
              <a:t> </a:t>
            </a:r>
            <a:r>
              <a:rPr lang="pl-PL" dirty="0" err="1" smtClean="0"/>
              <a:t>either</a:t>
            </a:r>
            <a:endParaRPr lang="pl-PL" dirty="0" smtClean="0"/>
          </a:p>
          <a:p>
            <a:pPr lvl="1"/>
            <a:r>
              <a:rPr lang="pl-PL" dirty="0" smtClean="0"/>
              <a:t>Sandhi </a:t>
            </a:r>
            <a:r>
              <a:rPr lang="pl-PL" dirty="0" err="1" smtClean="0"/>
              <a:t>voicing</a:t>
            </a:r>
            <a:r>
              <a:rPr lang="pl-PL" dirty="0" smtClean="0"/>
              <a:t> = </a:t>
            </a:r>
            <a:r>
              <a:rPr lang="pl-PL" dirty="0" err="1" smtClean="0"/>
              <a:t>word-internal</a:t>
            </a:r>
            <a:r>
              <a:rPr lang="pl-PL" dirty="0" smtClean="0"/>
              <a:t> </a:t>
            </a:r>
            <a:r>
              <a:rPr lang="pl-PL" dirty="0" err="1" smtClean="0"/>
              <a:t>voicing</a:t>
            </a:r>
            <a:r>
              <a:rPr lang="pl-PL" dirty="0" smtClean="0"/>
              <a:t> in CP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39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pl-PL" sz="3200" b="1" dirty="0" err="1" smtClean="0"/>
              <a:t>Neutralization</a:t>
            </a:r>
            <a:r>
              <a:rPr lang="pl-PL" sz="3200" b="1" dirty="0" smtClean="0"/>
              <a:t> and </a:t>
            </a:r>
            <a:r>
              <a:rPr lang="pl-PL" sz="3200" b="1" dirty="0" err="1" smtClean="0"/>
              <a:t>Final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Obstruent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Devoicing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491880" y="551723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__ (S) #</a:t>
            </a:r>
            <a:endParaRPr lang="pl-PL" sz="2800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4</a:t>
            </a:fld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80000">
              <a:spcBef>
                <a:spcPts val="0"/>
              </a:spcBef>
            </a:pPr>
            <a:r>
              <a:rPr lang="pl-PL" sz="2400" dirty="0" smtClean="0"/>
              <a:t>a</a:t>
            </a:r>
            <a:r>
              <a:rPr lang="pl-PL" sz="2400" i="1" dirty="0" smtClean="0"/>
              <a:t>.	</a:t>
            </a:r>
            <a:r>
              <a:rPr lang="en-US" sz="2400" dirty="0" smtClean="0"/>
              <a:t>[</a:t>
            </a:r>
            <a:r>
              <a:rPr lang="en-US" sz="2400" dirty="0" err="1" smtClean="0"/>
              <a:t>va</a:t>
            </a:r>
            <a:r>
              <a:rPr lang="en-US" sz="2400" b="1" dirty="0" err="1" smtClean="0">
                <a:solidFill>
                  <a:srgbClr val="FF0000"/>
                </a:solidFill>
              </a:rPr>
              <a:t>g</a:t>
            </a:r>
            <a:r>
              <a:rPr lang="en-US" sz="2400" dirty="0" err="1" smtClean="0"/>
              <a:t>a</a:t>
            </a:r>
            <a:r>
              <a:rPr lang="en-US" sz="2400" dirty="0" smtClean="0"/>
              <a:t>]</a:t>
            </a:r>
            <a:r>
              <a:rPr lang="pl-PL" sz="2400" dirty="0" smtClean="0"/>
              <a:t>/</a:t>
            </a:r>
            <a:r>
              <a:rPr lang="en-US" sz="2400" dirty="0" smtClean="0"/>
              <a:t>[</a:t>
            </a:r>
            <a:r>
              <a:rPr lang="en-US" sz="2400" dirty="0" err="1"/>
              <a:t>va</a:t>
            </a:r>
            <a:r>
              <a:rPr lang="en-US" sz="2400" b="1" dirty="0" err="1">
                <a:solidFill>
                  <a:srgbClr val="FF0000"/>
                </a:solidFill>
              </a:rPr>
              <a:t>k</a:t>
            </a:r>
            <a:r>
              <a:rPr lang="en-US" sz="2400" dirty="0"/>
              <a:t>]</a:t>
            </a:r>
            <a:r>
              <a:rPr lang="pl-PL" sz="2400" dirty="0" smtClean="0"/>
              <a:t>	</a:t>
            </a:r>
            <a:r>
              <a:rPr lang="en-US" sz="2400" i="1" dirty="0"/>
              <a:t>waga</a:t>
            </a:r>
            <a:r>
              <a:rPr lang="pl-PL" sz="2400" dirty="0" smtClean="0"/>
              <a:t>	</a:t>
            </a:r>
            <a:r>
              <a:rPr lang="en-US" sz="2400" dirty="0" smtClean="0"/>
              <a:t>/</a:t>
            </a:r>
            <a:r>
              <a:rPr lang="pl-PL" sz="2400" dirty="0" smtClean="0"/>
              <a:t>	</a:t>
            </a:r>
            <a:r>
              <a:rPr lang="en-US" sz="2400" i="1" dirty="0" smtClean="0"/>
              <a:t>wag	</a:t>
            </a:r>
            <a:r>
              <a:rPr lang="pl-PL" sz="2400" i="1" dirty="0" smtClean="0"/>
              <a:t>	</a:t>
            </a:r>
            <a:r>
              <a:rPr lang="en-US" sz="2400" dirty="0" smtClean="0"/>
              <a:t>	</a:t>
            </a:r>
            <a:r>
              <a:rPr lang="pl-PL" sz="2400" dirty="0" smtClean="0"/>
              <a:t>	</a:t>
            </a:r>
            <a:r>
              <a:rPr lang="en-US" sz="2400" dirty="0" smtClean="0"/>
              <a:t>‘scale, nom.sg./gen.pl.’ </a:t>
            </a:r>
            <a:endParaRPr lang="pl-PL" sz="2400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400" i="1" dirty="0" smtClean="0"/>
              <a:t>			</a:t>
            </a:r>
            <a:r>
              <a:rPr lang="de-DE" sz="2400" dirty="0" smtClean="0"/>
              <a:t>[</a:t>
            </a:r>
            <a:r>
              <a:rPr lang="de-DE" sz="2400" dirty="0" smtClean="0">
                <a:sym typeface="IPAKiel"/>
              </a:rPr>
              <a:t></a:t>
            </a:r>
            <a:r>
              <a:rPr lang="de-DE" sz="2400" dirty="0" err="1" smtClean="0"/>
              <a:t>a</a:t>
            </a:r>
            <a:r>
              <a:rPr lang="de-DE" sz="2400" b="1" dirty="0" err="1" smtClean="0">
                <a:solidFill>
                  <a:srgbClr val="FF0000"/>
                </a:solidFill>
              </a:rPr>
              <a:t>b</a:t>
            </a:r>
            <a:r>
              <a:rPr lang="de-DE" sz="2400" dirty="0" err="1" smtClean="0"/>
              <a:t>a</a:t>
            </a:r>
            <a:r>
              <a:rPr lang="de-DE" sz="2400" dirty="0" smtClean="0"/>
              <a:t>]</a:t>
            </a:r>
            <a:r>
              <a:rPr lang="pl-PL" sz="2400" dirty="0" smtClean="0"/>
              <a:t>/</a:t>
            </a:r>
            <a:r>
              <a:rPr lang="de-DE" sz="2400" dirty="0" smtClean="0"/>
              <a:t>[</a:t>
            </a:r>
            <a:r>
              <a:rPr lang="de-DE" sz="2400" dirty="0">
                <a:sym typeface="IPAKiel"/>
              </a:rPr>
              <a:t></a:t>
            </a:r>
            <a:r>
              <a:rPr lang="de-DE" sz="2400" dirty="0" err="1"/>
              <a:t>a</a:t>
            </a:r>
            <a:r>
              <a:rPr lang="de-DE" sz="2400" b="1" dirty="0" err="1">
                <a:solidFill>
                  <a:srgbClr val="FF0000"/>
                </a:solidFill>
              </a:rPr>
              <a:t>p</a:t>
            </a:r>
            <a:r>
              <a:rPr lang="de-DE" sz="2400" dirty="0"/>
              <a:t>]	</a:t>
            </a:r>
            <a:r>
              <a:rPr lang="pl-PL" sz="2400" dirty="0" smtClean="0"/>
              <a:t>	</a:t>
            </a:r>
            <a:r>
              <a:rPr lang="de-DE" sz="2400" i="1" dirty="0" err="1"/>
              <a:t>żaba</a:t>
            </a:r>
            <a:r>
              <a:rPr lang="de-DE" sz="2400" dirty="0" smtClean="0"/>
              <a:t>/</a:t>
            </a:r>
            <a:r>
              <a:rPr lang="de-DE" sz="2400" dirty="0"/>
              <a:t>	</a:t>
            </a:r>
            <a:r>
              <a:rPr lang="de-DE" sz="2400" i="1" dirty="0" err="1"/>
              <a:t>żab</a:t>
            </a:r>
            <a:r>
              <a:rPr lang="de-DE" sz="2400" dirty="0"/>
              <a:t>			</a:t>
            </a:r>
            <a:r>
              <a:rPr lang="pl-PL" sz="2400" dirty="0" smtClean="0"/>
              <a:t>	</a:t>
            </a:r>
            <a:r>
              <a:rPr lang="de-DE" sz="2400" dirty="0" smtClean="0"/>
              <a:t>‘</a:t>
            </a:r>
            <a:r>
              <a:rPr lang="de-DE" sz="2400" dirty="0" err="1"/>
              <a:t>frog</a:t>
            </a:r>
            <a:r>
              <a:rPr lang="de-DE" sz="2400" dirty="0"/>
              <a:t>, nom.sg./gen.pl</a:t>
            </a:r>
            <a:r>
              <a:rPr lang="de-DE" sz="2400" dirty="0" smtClean="0"/>
              <a:t>.’</a:t>
            </a:r>
            <a:endParaRPr lang="pl-PL" sz="2400" dirty="0" smtClean="0"/>
          </a:p>
          <a:p>
            <a:pPr marL="0" indent="0" defTabSz="180000">
              <a:spcBef>
                <a:spcPts val="0"/>
              </a:spcBef>
            </a:pPr>
            <a:endParaRPr lang="pl-PL" sz="2400" dirty="0" smtClean="0"/>
          </a:p>
          <a:p>
            <a:pPr marL="0" indent="0" defTabSz="180000">
              <a:spcBef>
                <a:spcPts val="0"/>
              </a:spcBef>
            </a:pPr>
            <a:r>
              <a:rPr lang="pl-PL" sz="2400" dirty="0" smtClean="0"/>
              <a:t>b.	</a:t>
            </a:r>
            <a:r>
              <a:rPr lang="de-DE" sz="2400" dirty="0" smtClean="0"/>
              <a:t>[</a:t>
            </a:r>
            <a:r>
              <a:rPr lang="de-DE" sz="2400" dirty="0" err="1"/>
              <a:t>mu</a:t>
            </a:r>
            <a:r>
              <a:rPr lang="de-DE" sz="2400" b="1" dirty="0" err="1">
                <a:solidFill>
                  <a:srgbClr val="FF0000"/>
                </a:solidFill>
              </a:rPr>
              <a:t>zg</a:t>
            </a:r>
            <a:r>
              <a:rPr lang="de-DE" sz="2400" dirty="0" err="1"/>
              <a:t>u</a:t>
            </a:r>
            <a:r>
              <a:rPr lang="de-DE" sz="2400" dirty="0" smtClean="0"/>
              <a:t>]</a:t>
            </a:r>
            <a:r>
              <a:rPr lang="pl-PL" sz="2400" dirty="0" smtClean="0"/>
              <a:t>/</a:t>
            </a:r>
            <a:r>
              <a:rPr lang="de-DE" sz="2400" dirty="0" smtClean="0"/>
              <a:t>[</a:t>
            </a:r>
            <a:r>
              <a:rPr lang="de-DE" sz="2400" dirty="0" err="1"/>
              <a:t>mu</a:t>
            </a:r>
            <a:r>
              <a:rPr lang="de-DE" sz="2400" b="1" dirty="0" err="1">
                <a:solidFill>
                  <a:srgbClr val="FF0000"/>
                </a:solidFill>
              </a:rPr>
              <a:t>sk</a:t>
            </a:r>
            <a:r>
              <a:rPr lang="de-DE" sz="2400" dirty="0"/>
              <a:t>]</a:t>
            </a:r>
            <a:r>
              <a:rPr lang="pl-PL" sz="2400" dirty="0"/>
              <a:t> </a:t>
            </a:r>
            <a:r>
              <a:rPr lang="de-DE" sz="2400" dirty="0"/>
              <a:t>	</a:t>
            </a:r>
            <a:r>
              <a:rPr lang="de-DE" sz="2400" i="1" dirty="0" err="1"/>
              <a:t>mózgu</a:t>
            </a:r>
            <a:r>
              <a:rPr lang="de-DE" sz="2400" dirty="0" smtClean="0"/>
              <a:t>/</a:t>
            </a:r>
            <a:r>
              <a:rPr lang="de-DE" sz="2400" dirty="0"/>
              <a:t>	</a:t>
            </a:r>
            <a:r>
              <a:rPr lang="de-DE" sz="2400" i="1" dirty="0" err="1"/>
              <a:t>mózg</a:t>
            </a:r>
            <a:r>
              <a:rPr lang="de-DE" sz="2400" dirty="0"/>
              <a:t>	 </a:t>
            </a:r>
            <a:r>
              <a:rPr lang="de-DE" sz="2400" dirty="0" smtClean="0"/>
              <a:t>‘</a:t>
            </a:r>
            <a:r>
              <a:rPr lang="de-DE" sz="2400" dirty="0" err="1"/>
              <a:t>brain</a:t>
            </a:r>
            <a:r>
              <a:rPr lang="de-DE" sz="2400" dirty="0"/>
              <a:t>, </a:t>
            </a:r>
            <a:r>
              <a:rPr lang="pl-PL" sz="2400" dirty="0" smtClean="0"/>
              <a:t>g</a:t>
            </a:r>
            <a:r>
              <a:rPr lang="de-DE" sz="2400" dirty="0" smtClean="0"/>
              <a:t>en.sg</a:t>
            </a:r>
            <a:r>
              <a:rPr lang="de-DE" sz="2400" dirty="0"/>
              <a:t>./nom.sg</a:t>
            </a:r>
            <a:r>
              <a:rPr lang="de-DE" sz="2400" dirty="0" smtClean="0"/>
              <a:t>.’</a:t>
            </a:r>
            <a:endParaRPr lang="pl-PL" sz="2400" dirty="0" smtClean="0"/>
          </a:p>
          <a:p>
            <a:pPr marL="0" indent="0" defTabSz="180000">
              <a:spcBef>
                <a:spcPts val="0"/>
              </a:spcBef>
            </a:pPr>
            <a:endParaRPr lang="pl-PL" sz="2400" dirty="0" smtClean="0"/>
          </a:p>
          <a:p>
            <a:pPr marL="0" indent="0" defTabSz="180000">
              <a:spcBef>
                <a:spcPts val="0"/>
              </a:spcBef>
            </a:pPr>
            <a:r>
              <a:rPr lang="pl-PL" sz="2400" dirty="0" smtClean="0"/>
              <a:t>c.	</a:t>
            </a:r>
            <a:r>
              <a:rPr lang="de-DE" sz="2400" dirty="0" smtClean="0"/>
              <a:t>[</a:t>
            </a:r>
            <a:r>
              <a:rPr lang="de-DE" sz="2400" dirty="0" err="1" smtClean="0"/>
              <a:t>d</a:t>
            </a:r>
            <a:r>
              <a:rPr lang="de-DE" sz="2400" dirty="0" err="1" smtClean="0">
                <a:sym typeface="IPAKiel"/>
              </a:rPr>
              <a:t></a:t>
            </a:r>
            <a:r>
              <a:rPr lang="de-DE" sz="2400" b="1" dirty="0" err="1" smtClean="0">
                <a:solidFill>
                  <a:srgbClr val="FF0000"/>
                </a:solidFill>
              </a:rPr>
              <a:t>b</a:t>
            </a:r>
            <a:r>
              <a:rPr lang="de-DE" sz="2400" dirty="0" err="1" smtClean="0"/>
              <a:t>r</a:t>
            </a:r>
            <a:r>
              <a:rPr lang="de-DE" sz="2400" dirty="0" smtClean="0">
                <a:sym typeface="IPAKiel"/>
              </a:rPr>
              <a:t></a:t>
            </a:r>
            <a:r>
              <a:rPr lang="de-DE" sz="2400" dirty="0" smtClean="0"/>
              <a:t>]</a:t>
            </a:r>
            <a:r>
              <a:rPr lang="pl-PL" sz="2400" dirty="0" smtClean="0"/>
              <a:t>/</a:t>
            </a:r>
            <a:r>
              <a:rPr lang="de-DE" sz="2400" dirty="0" smtClean="0"/>
              <a:t>[</a:t>
            </a:r>
            <a:r>
              <a:rPr lang="de-DE" sz="2400" dirty="0" err="1"/>
              <a:t>du</a:t>
            </a:r>
            <a:r>
              <a:rPr lang="de-DE" sz="2400" b="1" dirty="0" err="1">
                <a:solidFill>
                  <a:srgbClr val="FF0000"/>
                </a:solidFill>
              </a:rPr>
              <a:t>p</a:t>
            </a:r>
            <a:r>
              <a:rPr lang="de-DE" sz="2400" dirty="0" err="1"/>
              <a:t>r</a:t>
            </a:r>
            <a:r>
              <a:rPr lang="de-DE" sz="2400" dirty="0"/>
              <a:t>] </a:t>
            </a:r>
            <a:r>
              <a:rPr lang="de-DE" sz="2400" dirty="0" smtClean="0"/>
              <a:t> </a:t>
            </a:r>
            <a:r>
              <a:rPr lang="de-DE" sz="2400" i="1" dirty="0" err="1"/>
              <a:t>dobro</a:t>
            </a:r>
            <a:r>
              <a:rPr lang="de-DE" sz="2400" dirty="0"/>
              <a:t> </a:t>
            </a:r>
            <a:r>
              <a:rPr lang="de-DE" sz="2400" dirty="0" smtClean="0"/>
              <a:t>/</a:t>
            </a:r>
            <a:r>
              <a:rPr lang="de-DE" sz="2400" i="1" dirty="0" err="1" smtClean="0"/>
              <a:t>dóbr</a:t>
            </a:r>
            <a:r>
              <a:rPr lang="de-DE" sz="2400" dirty="0" smtClean="0"/>
              <a:t> </a:t>
            </a:r>
            <a:r>
              <a:rPr lang="de-DE" sz="2400" dirty="0"/>
              <a:t>	‘</a:t>
            </a:r>
            <a:r>
              <a:rPr lang="de-DE" sz="2400" dirty="0" err="1"/>
              <a:t>goodness</a:t>
            </a:r>
            <a:r>
              <a:rPr lang="de-DE" sz="2400" dirty="0"/>
              <a:t>, nom.sg./gen.pl.’</a:t>
            </a:r>
            <a:endParaRPr lang="pl-PL" sz="2400" dirty="0" smtClean="0"/>
          </a:p>
          <a:p>
            <a:pPr marL="0" indent="0" defTabSz="180000">
              <a:spcBef>
                <a:spcPts val="0"/>
              </a:spcBef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394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err="1" smtClean="0"/>
              <a:t>Consequences</a:t>
            </a:r>
            <a:r>
              <a:rPr lang="pl-PL" sz="3200" b="1" dirty="0" smtClean="0"/>
              <a:t> of </a:t>
            </a:r>
            <a:r>
              <a:rPr lang="pl-PL" sz="3200" b="1" dirty="0" err="1" smtClean="0"/>
              <a:t>this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analysis</a:t>
            </a:r>
            <a:r>
              <a:rPr lang="pl-PL" sz="3200" b="1" dirty="0" smtClean="0"/>
              <a:t> </a:t>
            </a:r>
            <a:br>
              <a:rPr lang="pl-PL" sz="3200" b="1" dirty="0" smtClean="0"/>
            </a:br>
            <a:r>
              <a:rPr lang="pl-PL" sz="3200" b="1" dirty="0" smtClean="0"/>
              <a:t>and </a:t>
            </a:r>
            <a:r>
              <a:rPr lang="pl-PL" sz="3200" b="1" dirty="0" err="1" smtClean="0"/>
              <a:t>Laryngeal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Relativism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There is no phonological voicing in CP</a:t>
            </a:r>
          </a:p>
          <a:p>
            <a:pPr lvl="1"/>
            <a:r>
              <a:rPr lang="en-GB" dirty="0" smtClean="0"/>
              <a:t>Only </a:t>
            </a:r>
            <a:r>
              <a:rPr lang="en-GB" b="1" u="sng" dirty="0" smtClean="0"/>
              <a:t>spontaneous</a:t>
            </a:r>
            <a:r>
              <a:rPr lang="en-GB" dirty="0" smtClean="0"/>
              <a:t> and </a:t>
            </a:r>
            <a:r>
              <a:rPr lang="en-GB" b="1" u="sng" dirty="0" smtClean="0"/>
              <a:t>passive</a:t>
            </a:r>
          </a:p>
          <a:p>
            <a:r>
              <a:rPr lang="en-GB" dirty="0" smtClean="0"/>
              <a:t>Final Obstruent Devoicing can be:</a:t>
            </a:r>
          </a:p>
          <a:p>
            <a:pPr lvl="1"/>
            <a:r>
              <a:rPr lang="en-GB" dirty="0" smtClean="0"/>
              <a:t>Phonological (in Warsaw system)</a:t>
            </a:r>
          </a:p>
          <a:p>
            <a:pPr lvl="1"/>
            <a:r>
              <a:rPr lang="en-GB" dirty="0" smtClean="0"/>
              <a:t>Interpretational (in Cracow-</a:t>
            </a:r>
            <a:r>
              <a:rPr lang="en-GB" dirty="0" err="1" smtClean="0"/>
              <a:t>Poznań</a:t>
            </a:r>
            <a:r>
              <a:rPr lang="en-GB" dirty="0" smtClean="0"/>
              <a:t> system)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GB" dirty="0" smtClean="0"/>
              <a:t>Assimilations can be:</a:t>
            </a:r>
          </a:p>
          <a:p>
            <a:pPr lvl="1"/>
            <a:r>
              <a:rPr lang="en-GB" dirty="0" smtClean="0"/>
              <a:t>Phonological</a:t>
            </a:r>
          </a:p>
          <a:p>
            <a:pPr lvl="2"/>
            <a:r>
              <a:rPr lang="en-GB" dirty="0" smtClean="0"/>
              <a:t>Spreading of </a:t>
            </a:r>
            <a:r>
              <a:rPr lang="pl-PL" dirty="0" smtClean="0"/>
              <a:t>[</a:t>
            </a:r>
            <a:r>
              <a:rPr lang="pl-PL" dirty="0" err="1" smtClean="0"/>
              <a:t>blue</a:t>
            </a:r>
            <a:r>
              <a:rPr lang="pl-PL" dirty="0" smtClean="0"/>
              <a:t>]</a:t>
            </a:r>
            <a:endParaRPr lang="en-GB" dirty="0" smtClean="0"/>
          </a:p>
          <a:p>
            <a:pPr lvl="2"/>
            <a:r>
              <a:rPr lang="en-GB" dirty="0" smtClean="0"/>
              <a:t>Neutralization (deletion of </a:t>
            </a:r>
            <a:r>
              <a:rPr lang="pl-PL" dirty="0" smtClean="0"/>
              <a:t>[</a:t>
            </a:r>
            <a:r>
              <a:rPr lang="pl-PL" dirty="0" err="1" smtClean="0"/>
              <a:t>blue</a:t>
            </a:r>
            <a:r>
              <a:rPr lang="pl-PL" dirty="0" smtClean="0"/>
              <a:t>]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Interpretational (WP /</a:t>
            </a:r>
            <a:r>
              <a:rPr lang="en-GB" dirty="0" err="1" smtClean="0"/>
              <a:t>t</a:t>
            </a:r>
            <a:r>
              <a:rPr lang="en-GB" baseline="30000" dirty="0" err="1" smtClean="0"/>
              <a:t>o</a:t>
            </a:r>
            <a:r>
              <a:rPr lang="en-GB" dirty="0" err="1" smtClean="0"/>
              <a:t>x</a:t>
            </a:r>
            <a:r>
              <a:rPr lang="en-GB" baseline="30000" dirty="0" err="1" smtClean="0"/>
              <a:t>o</a:t>
            </a:r>
            <a:r>
              <a:rPr lang="en-GB" dirty="0" err="1" smtClean="0"/>
              <a:t>u</a:t>
            </a:r>
            <a:r>
              <a:rPr lang="en-GB" dirty="0" smtClean="0"/>
              <a:t>/, CP /</a:t>
            </a:r>
            <a:r>
              <a:rPr lang="en-GB" dirty="0" err="1" smtClean="0"/>
              <a:t>jak</a:t>
            </a:r>
            <a:r>
              <a:rPr lang="en-GB" baseline="30000" dirty="0" err="1" smtClean="0"/>
              <a:t>o</a:t>
            </a:r>
            <a:r>
              <a:rPr lang="en-GB" dirty="0" smtClean="0"/>
              <a:t> </a:t>
            </a:r>
            <a:r>
              <a:rPr lang="en-GB" dirty="0" err="1" smtClean="0"/>
              <a:t>d</a:t>
            </a:r>
            <a:r>
              <a:rPr lang="en-GB" baseline="30000" dirty="0" err="1" smtClean="0"/>
              <a:t>o</a:t>
            </a:r>
            <a:r>
              <a:rPr lang="en-GB" dirty="0" err="1" smtClean="0"/>
              <a:t>ob</a:t>
            </a:r>
            <a:r>
              <a:rPr lang="en-GB" dirty="0" err="1" smtClean="0">
                <a:sym typeface="IPAKiel"/>
              </a:rPr>
              <a:t></a:t>
            </a:r>
            <a:r>
              <a:rPr lang="en-GB" dirty="0" err="1" smtClean="0"/>
              <a:t>e</a:t>
            </a:r>
            <a:r>
              <a:rPr lang="en-GB" dirty="0" smtClean="0"/>
              <a:t>/)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GB" dirty="0" smtClean="0"/>
              <a:t>Full voicing of </a:t>
            </a:r>
            <a:r>
              <a:rPr lang="en-GB" dirty="0" err="1" smtClean="0"/>
              <a:t>obstruents</a:t>
            </a:r>
            <a:r>
              <a:rPr lang="en-GB" dirty="0" smtClean="0"/>
              <a:t>, FOD and RVA are not adequate criteria for </a:t>
            </a:r>
            <a:r>
              <a:rPr lang="en-US" dirty="0" smtClean="0"/>
              <a:t>claiming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a </a:t>
            </a:r>
            <a:r>
              <a:rPr lang="pl-PL" dirty="0" err="1" smtClean="0"/>
              <a:t>given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[+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dirty="0" smtClean="0"/>
              <a:t>A „</a:t>
            </a:r>
            <a:r>
              <a:rPr lang="pl-PL" dirty="0" err="1" smtClean="0"/>
              <a:t>voicing</a:t>
            </a:r>
            <a:r>
              <a:rPr lang="pl-PL" dirty="0" smtClean="0"/>
              <a:t>” system </a:t>
            </a:r>
            <a:r>
              <a:rPr lang="pl-PL" dirty="0" err="1" smtClean="0"/>
              <a:t>relates</a:t>
            </a:r>
            <a:r>
              <a:rPr lang="pl-PL" dirty="0" smtClean="0"/>
              <a:t> </a:t>
            </a:r>
            <a:r>
              <a:rPr lang="pl-PL" dirty="0" err="1" smtClean="0"/>
              <a:t>merely</a:t>
            </a:r>
            <a:r>
              <a:rPr lang="pl-PL" dirty="0" smtClean="0"/>
              <a:t> to the </a:t>
            </a:r>
            <a:r>
              <a:rPr lang="pl-PL" dirty="0" err="1" smtClean="0"/>
              <a:t>phonetic</a:t>
            </a:r>
            <a:r>
              <a:rPr lang="pl-PL" dirty="0" smtClean="0"/>
              <a:t> </a:t>
            </a:r>
            <a:r>
              <a:rPr lang="pl-PL" dirty="0" err="1" smtClean="0"/>
              <a:t>categories</a:t>
            </a:r>
            <a:endParaRPr lang="en-GB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dirty="0" smtClean="0">
                <a:solidFill>
                  <a:srgbClr val="FF0000"/>
                </a:solidFill>
              </a:rPr>
              <a:t>The r</a:t>
            </a:r>
            <a:r>
              <a:rPr lang="en-GB" dirty="0" err="1" smtClean="0">
                <a:solidFill>
                  <a:srgbClr val="FF0000"/>
                </a:solidFill>
              </a:rPr>
              <a:t>ela</a:t>
            </a:r>
            <a:r>
              <a:rPr lang="pl-PL" dirty="0" err="1" smtClean="0">
                <a:solidFill>
                  <a:srgbClr val="FF0000"/>
                </a:solidFill>
              </a:rPr>
              <a:t>tion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between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phonological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category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[</a:t>
            </a:r>
            <a:r>
              <a:rPr lang="pl-PL" dirty="0" err="1" smtClean="0">
                <a:solidFill>
                  <a:srgbClr val="FF0000"/>
                </a:solidFill>
              </a:rPr>
              <a:t>blue</a:t>
            </a:r>
            <a:r>
              <a:rPr lang="pl-PL" dirty="0" smtClean="0">
                <a:solidFill>
                  <a:srgbClr val="FF0000"/>
                </a:solidFill>
              </a:rPr>
              <a:t>]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and </a:t>
            </a:r>
            <a:r>
              <a:rPr lang="pl-PL" dirty="0" err="1" smtClean="0">
                <a:solidFill>
                  <a:srgbClr val="FF0000"/>
                </a:solidFill>
              </a:rPr>
              <a:t>phonetic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categories</a:t>
            </a:r>
            <a:r>
              <a:rPr lang="en-GB" dirty="0" smtClean="0">
                <a:solidFill>
                  <a:srgbClr val="FF0000"/>
                </a:solidFill>
              </a:rPr>
              <a:t> (b-p-</a:t>
            </a:r>
            <a:r>
              <a:rPr lang="en-GB" dirty="0" err="1" smtClean="0">
                <a:solidFill>
                  <a:srgbClr val="FF0000"/>
                </a:solidFill>
              </a:rPr>
              <a:t>p</a:t>
            </a:r>
            <a:r>
              <a:rPr lang="en-GB" baseline="30000" dirty="0" err="1" smtClean="0">
                <a:solidFill>
                  <a:srgbClr val="FF0000"/>
                </a:solidFill>
              </a:rPr>
              <a:t>h</a:t>
            </a:r>
            <a:r>
              <a:rPr lang="en-GB" dirty="0" smtClean="0">
                <a:solidFill>
                  <a:srgbClr val="FF0000"/>
                </a:solidFill>
              </a:rPr>
              <a:t>) </a:t>
            </a:r>
            <a:r>
              <a:rPr lang="pl-PL" dirty="0" err="1" smtClean="0">
                <a:solidFill>
                  <a:srgbClr val="FF0000"/>
                </a:solidFill>
              </a:rPr>
              <a:t>is</a:t>
            </a:r>
            <a:r>
              <a:rPr lang="pl-PL" dirty="0" smtClean="0">
                <a:solidFill>
                  <a:srgbClr val="FF0000"/>
                </a:solidFill>
              </a:rPr>
              <a:t> by and </a:t>
            </a:r>
            <a:r>
              <a:rPr lang="pl-PL" dirty="0" err="1" smtClean="0">
                <a:solidFill>
                  <a:srgbClr val="FF0000"/>
                </a:solidFill>
              </a:rPr>
              <a:t>large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arbitrary</a:t>
            </a:r>
            <a:r>
              <a:rPr lang="pl-PL" dirty="0" smtClean="0">
                <a:solidFill>
                  <a:srgbClr val="FF0000"/>
                </a:solidFill>
              </a:rPr>
              <a:t>!</a:t>
            </a:r>
            <a:endParaRPr lang="en-GB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40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l-PL" sz="4000" b="1" dirty="0" err="1" smtClean="0"/>
              <a:t>Between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phonology</a:t>
            </a:r>
            <a:r>
              <a:rPr lang="pl-PL" sz="4000" b="1" dirty="0" smtClean="0"/>
              <a:t> and </a:t>
            </a:r>
            <a:r>
              <a:rPr lang="pl-PL" sz="4000" b="1" dirty="0" err="1" smtClean="0"/>
              <a:t>phonetics</a:t>
            </a:r>
            <a:r>
              <a:rPr lang="pl-PL" sz="4000" b="1" dirty="0" smtClean="0"/>
              <a:t>…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marL="0" indent="0" algn="ctr" defTabSz="180000">
              <a:spcBef>
                <a:spcPts val="0"/>
              </a:spcBef>
              <a:buNone/>
            </a:pPr>
            <a:r>
              <a:rPr lang="pl-PL" dirty="0" smtClean="0"/>
              <a:t>										</a:t>
            </a:r>
            <a:r>
              <a:rPr lang="pl-PL" b="1" dirty="0" smtClean="0">
                <a:solidFill>
                  <a:srgbClr val="FF0000"/>
                </a:solidFill>
              </a:rPr>
              <a:t>Sound system </a:t>
            </a:r>
            <a:r>
              <a:rPr lang="pl-PL" sz="1800" dirty="0" smtClean="0"/>
              <a:t>(</a:t>
            </a:r>
            <a:r>
              <a:rPr lang="pl-PL" sz="1800" dirty="0" err="1" smtClean="0"/>
              <a:t>e.g</a:t>
            </a:r>
            <a:r>
              <a:rPr lang="pl-PL" sz="1800" dirty="0" smtClean="0"/>
              <a:t>. </a:t>
            </a:r>
            <a:r>
              <a:rPr lang="pl-PL" sz="1800" dirty="0" err="1" smtClean="0"/>
              <a:t>Laryngeal</a:t>
            </a:r>
            <a:r>
              <a:rPr lang="pl-PL" sz="1800" dirty="0" smtClean="0"/>
              <a:t> system)</a:t>
            </a:r>
          </a:p>
          <a:p>
            <a:pPr defTabSz="180000">
              <a:spcBef>
                <a:spcPts val="0"/>
              </a:spcBef>
            </a:pPr>
            <a:endParaRPr lang="pl-PL" dirty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dirty="0" smtClean="0"/>
              <a:t>		</a:t>
            </a:r>
            <a:r>
              <a:rPr lang="pl-PL" b="1" i="1" u="sng" dirty="0" err="1" smtClean="0"/>
              <a:t>Phonology</a:t>
            </a:r>
            <a:r>
              <a:rPr lang="pl-PL" b="1" i="1" dirty="0" smtClean="0"/>
              <a:t> 																			</a:t>
            </a:r>
            <a:r>
              <a:rPr lang="pl-PL" b="1" i="1" u="sng" dirty="0" err="1" smtClean="0"/>
              <a:t>Phonetics</a:t>
            </a:r>
            <a:endParaRPr lang="pl-PL" b="1" i="1" u="sng" dirty="0" smtClean="0"/>
          </a:p>
          <a:p>
            <a:pPr marL="0" indent="0" defTabSz="180000">
              <a:spcBef>
                <a:spcPts val="0"/>
              </a:spcBef>
              <a:buNone/>
            </a:pPr>
            <a:endParaRPr lang="pl-PL" sz="900" i="1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i="1" dirty="0" smtClean="0"/>
              <a:t>		</a:t>
            </a:r>
            <a:r>
              <a:rPr lang="pl-PL" sz="2000" i="1" dirty="0" smtClean="0"/>
              <a:t>																			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000" i="1" dirty="0" smtClean="0"/>
              <a:t>	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000" i="1" dirty="0" smtClean="0"/>
              <a:t>																																</a:t>
            </a:r>
            <a:endParaRPr lang="pl-PL" sz="2000" i="1" dirty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000" i="1" dirty="0" smtClean="0"/>
              <a:t>																							</a:t>
            </a:r>
            <a:r>
              <a:rPr lang="pl-PL" i="1" dirty="0" smtClean="0"/>
              <a:t>									</a:t>
            </a: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41</a:t>
            </a:fld>
            <a:endParaRPr lang="pl-PL"/>
          </a:p>
        </p:txBody>
      </p:sp>
      <p:sp>
        <p:nvSpPr>
          <p:cNvPr id="5" name="Dowolny kształt 4"/>
          <p:cNvSpPr/>
          <p:nvPr/>
        </p:nvSpPr>
        <p:spPr>
          <a:xfrm>
            <a:off x="2124364" y="1856509"/>
            <a:ext cx="4535054" cy="406400"/>
          </a:xfrm>
          <a:custGeom>
            <a:avLst/>
            <a:gdLst>
              <a:gd name="connsiteX0" fmla="*/ 0 w 4535054"/>
              <a:gd name="connsiteY0" fmla="*/ 378691 h 406400"/>
              <a:gd name="connsiteX1" fmla="*/ 2170545 w 4535054"/>
              <a:gd name="connsiteY1" fmla="*/ 0 h 406400"/>
              <a:gd name="connsiteX2" fmla="*/ 4535054 w 4535054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5054" h="406400">
                <a:moveTo>
                  <a:pt x="0" y="378691"/>
                </a:moveTo>
                <a:lnTo>
                  <a:pt x="2170545" y="0"/>
                </a:lnTo>
                <a:lnTo>
                  <a:pt x="4535054" y="40640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3347864" y="2492896"/>
            <a:ext cx="18002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833500" y="2852936"/>
            <a:ext cx="2154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Representation</a:t>
            </a:r>
            <a:endParaRPr lang="pl-PL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defTabSz="180000"/>
            <a:r>
              <a:rPr lang="pl-PL" sz="2000" b="1" i="1" dirty="0" smtClean="0">
                <a:solidFill>
                  <a:schemeClr val="accent1">
                    <a:lumMod val="75000"/>
                  </a:schemeClr>
                </a:solidFill>
              </a:rPr>
              <a:t>				&amp;</a:t>
            </a:r>
          </a:p>
          <a:p>
            <a:r>
              <a:rPr lang="pl-PL" sz="2000" b="1" i="1" dirty="0" err="1">
                <a:solidFill>
                  <a:schemeClr val="accent1">
                    <a:lumMod val="75000"/>
                  </a:schemeClr>
                </a:solidFill>
              </a:rPr>
              <a:t>Computation</a:t>
            </a:r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724128" y="2852936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dirty="0" err="1">
                <a:solidFill>
                  <a:schemeClr val="accent1">
                    <a:lumMod val="75000"/>
                  </a:schemeClr>
                </a:solidFill>
              </a:rPr>
              <a:t>Phonetic</a:t>
            </a:r>
            <a:r>
              <a:rPr lang="pl-PL" sz="2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000" b="1" i="1" dirty="0" err="1">
                <a:solidFill>
                  <a:schemeClr val="accent1">
                    <a:lumMod val="75000"/>
                  </a:schemeClr>
                </a:solidFill>
              </a:rPr>
              <a:t>categories</a:t>
            </a:r>
            <a:endParaRPr lang="pl-PL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defTabSz="180000"/>
            <a:r>
              <a:rPr lang="pl-PL" sz="2000" b="1" i="1" dirty="0" smtClean="0">
                <a:solidFill>
                  <a:schemeClr val="accent1">
                    <a:lumMod val="75000"/>
                  </a:schemeClr>
                </a:solidFill>
              </a:rPr>
              <a:t>						&amp;</a:t>
            </a:r>
          </a:p>
          <a:p>
            <a:r>
              <a:rPr lang="pl-PL" sz="2000" b="1" i="1" dirty="0" err="1">
                <a:solidFill>
                  <a:schemeClr val="accent1">
                    <a:lumMod val="75000"/>
                  </a:schemeClr>
                </a:solidFill>
              </a:rPr>
              <a:t>Phonetic</a:t>
            </a:r>
            <a:r>
              <a:rPr lang="pl-PL" sz="2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000" b="1" i="1" dirty="0" err="1">
                <a:solidFill>
                  <a:schemeClr val="accent1">
                    <a:lumMod val="75000"/>
                  </a:schemeClr>
                </a:solidFill>
              </a:rPr>
              <a:t>interpretation</a:t>
            </a:r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39552" y="407707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-</a:t>
            </a:r>
            <a:r>
              <a:rPr lang="pl-PL" sz="1600" dirty="0" err="1" smtClean="0"/>
              <a:t>privative</a:t>
            </a:r>
            <a:r>
              <a:rPr lang="pl-PL" sz="1600" dirty="0" smtClean="0"/>
              <a:t> </a:t>
            </a:r>
            <a:r>
              <a:rPr lang="pl-PL" sz="1600" dirty="0" err="1" smtClean="0"/>
              <a:t>categories</a:t>
            </a:r>
            <a:endParaRPr lang="pl-PL" sz="16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539552" y="460261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-(</a:t>
            </a:r>
            <a:r>
              <a:rPr lang="pl-PL" sz="1600" dirty="0" err="1" smtClean="0"/>
              <a:t>un</a:t>
            </a:r>
            <a:r>
              <a:rPr lang="pl-PL" sz="1600" dirty="0" smtClean="0"/>
              <a:t>)</a:t>
            </a:r>
            <a:r>
              <a:rPr lang="pl-PL" sz="1600" dirty="0" err="1" smtClean="0"/>
              <a:t>licensing</a:t>
            </a:r>
            <a:endParaRPr lang="pl-PL" sz="16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39552" y="5148481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-(de)</a:t>
            </a:r>
            <a:r>
              <a:rPr lang="pl-PL" sz="1600" dirty="0" err="1" smtClean="0"/>
              <a:t>composition</a:t>
            </a:r>
            <a:r>
              <a:rPr lang="pl-PL" sz="1600" dirty="0" smtClean="0"/>
              <a:t>: </a:t>
            </a:r>
          </a:p>
          <a:p>
            <a:pPr defTabSz="180000"/>
            <a:r>
              <a:rPr lang="pl-PL" sz="1600" dirty="0"/>
              <a:t>	</a:t>
            </a:r>
            <a:r>
              <a:rPr lang="pl-PL" sz="1600" dirty="0" smtClean="0"/>
              <a:t>	</a:t>
            </a:r>
            <a:r>
              <a:rPr lang="pl-PL" sz="1600" dirty="0" err="1" smtClean="0"/>
              <a:t>spreading</a:t>
            </a:r>
            <a:r>
              <a:rPr lang="pl-PL" sz="1600" dirty="0" smtClean="0"/>
              <a:t>, </a:t>
            </a:r>
            <a:r>
              <a:rPr lang="pl-PL" sz="1600" dirty="0" err="1" smtClean="0"/>
              <a:t>delinking</a:t>
            </a:r>
            <a:endParaRPr lang="pl-PL" sz="1600" dirty="0"/>
          </a:p>
        </p:txBody>
      </p:sp>
      <p:cxnSp>
        <p:nvCxnSpPr>
          <p:cNvPr id="21" name="Łącznik prosty ze strzałką 20"/>
          <p:cNvCxnSpPr/>
          <p:nvPr/>
        </p:nvCxnSpPr>
        <p:spPr>
          <a:xfrm>
            <a:off x="2843808" y="3068960"/>
            <a:ext cx="288032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>
            <a:off x="2843808" y="3140968"/>
            <a:ext cx="2880320" cy="50405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V="1">
            <a:off x="6372200" y="3212976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/>
          <p:cNvSpPr txBox="1"/>
          <p:nvPr/>
        </p:nvSpPr>
        <p:spPr>
          <a:xfrm>
            <a:off x="5580112" y="407707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-</a:t>
            </a:r>
            <a:r>
              <a:rPr lang="pl-PL" sz="1600" dirty="0" err="1" smtClean="0"/>
              <a:t>universal</a:t>
            </a:r>
            <a:r>
              <a:rPr lang="pl-PL" sz="1600" dirty="0" smtClean="0"/>
              <a:t> </a:t>
            </a:r>
            <a:r>
              <a:rPr lang="pl-PL" sz="1600" dirty="0" err="1" smtClean="0"/>
              <a:t>phonetic</a:t>
            </a:r>
            <a:r>
              <a:rPr lang="pl-PL" sz="1600" dirty="0" smtClean="0"/>
              <a:t> </a:t>
            </a:r>
            <a:r>
              <a:rPr lang="pl-PL" sz="1600" dirty="0" err="1" smtClean="0"/>
              <a:t>principles</a:t>
            </a:r>
            <a:endParaRPr lang="pl-PL" sz="1600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5580112" y="458112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-</a:t>
            </a:r>
            <a:r>
              <a:rPr lang="pl-PL" sz="1600" dirty="0" err="1" smtClean="0"/>
              <a:t>universal</a:t>
            </a:r>
            <a:r>
              <a:rPr lang="pl-PL" sz="1600" dirty="0" smtClean="0"/>
              <a:t> </a:t>
            </a:r>
            <a:r>
              <a:rPr lang="pl-PL" sz="1600" dirty="0" err="1" smtClean="0"/>
              <a:t>principles</a:t>
            </a:r>
            <a:r>
              <a:rPr lang="pl-PL" sz="1600" dirty="0" smtClean="0"/>
              <a:t> of </a:t>
            </a:r>
          </a:p>
          <a:p>
            <a:pPr defTabSz="180000"/>
            <a:r>
              <a:rPr lang="pl-PL" sz="1600" dirty="0"/>
              <a:t>	</a:t>
            </a:r>
            <a:r>
              <a:rPr lang="pl-PL" sz="1600" dirty="0" err="1" smtClean="0"/>
              <a:t>phonetic</a:t>
            </a:r>
            <a:r>
              <a:rPr lang="pl-PL" sz="1600" dirty="0" smtClean="0"/>
              <a:t> </a:t>
            </a:r>
            <a:r>
              <a:rPr lang="pl-PL" sz="1600" dirty="0" err="1" smtClean="0"/>
              <a:t>interpretation</a:t>
            </a:r>
            <a:endParaRPr lang="pl-PL" sz="1600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5580112" y="532269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-system </a:t>
            </a:r>
            <a:r>
              <a:rPr lang="pl-PL" sz="1600" dirty="0" err="1" smtClean="0"/>
              <a:t>specific</a:t>
            </a:r>
            <a:r>
              <a:rPr lang="pl-PL" sz="1600" dirty="0" smtClean="0"/>
              <a:t> </a:t>
            </a:r>
            <a:r>
              <a:rPr lang="pl-PL" sz="1600" dirty="0" err="1" smtClean="0"/>
              <a:t>conventions</a:t>
            </a:r>
            <a:endParaRPr lang="pl-PL" sz="1600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5580112" y="582675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-</a:t>
            </a:r>
            <a:r>
              <a:rPr lang="pl-PL" sz="1600" dirty="0" err="1" smtClean="0"/>
              <a:t>sociolinguistic</a:t>
            </a:r>
            <a:r>
              <a:rPr lang="pl-PL" sz="1600" dirty="0" smtClean="0"/>
              <a:t> </a:t>
            </a:r>
            <a:r>
              <a:rPr lang="pl-PL" sz="1600" dirty="0" err="1" smtClean="0"/>
              <a:t>modifications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73092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31" grpId="0"/>
      <p:bldP spid="32" grpId="0"/>
      <p:bldP spid="33" grpId="0"/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err="1" smtClean="0"/>
              <a:t>Typology</a:t>
            </a:r>
            <a:r>
              <a:rPr lang="pl-PL" sz="3200" b="1" dirty="0" smtClean="0"/>
              <a:t> of </a:t>
            </a:r>
            <a:r>
              <a:rPr lang="pl-PL" sz="3200" b="1" dirty="0" err="1" smtClean="0"/>
              <a:t>two-way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systems</a:t>
            </a:r>
            <a:endParaRPr lang="pl-PL" sz="3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42</a:t>
            </a:fld>
            <a:endParaRPr lang="pl-PL" sz="20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		</a:t>
            </a:r>
            <a:r>
              <a:rPr lang="pl-PL" i="1" dirty="0" smtClean="0"/>
              <a:t>								</a:t>
            </a:r>
            <a:r>
              <a:rPr lang="pl-PL" i="1" dirty="0" err="1" smtClean="0"/>
              <a:t>phonetic</a:t>
            </a:r>
            <a:r>
              <a:rPr lang="pl-PL" i="1" dirty="0" smtClean="0"/>
              <a:t> </a:t>
            </a:r>
            <a:r>
              <a:rPr lang="pl-PL" i="1" dirty="0" err="1" smtClean="0"/>
              <a:t>categories</a:t>
            </a:r>
            <a:endParaRPr lang="pl-PL" i="1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					</a:t>
            </a:r>
            <a:r>
              <a:rPr lang="pl-PL" sz="2400" dirty="0" smtClean="0"/>
              <a:t>	</a:t>
            </a:r>
            <a:endParaRPr lang="pl-PL" sz="2400" b="1" dirty="0" smtClean="0">
              <a:solidFill>
                <a:srgbClr val="FF0000"/>
              </a:solidFill>
            </a:endParaRPr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				</a:t>
            </a:r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WP, Slavic</a:t>
            </a:r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&amp; Romance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CP, Dutch?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err="1" smtClean="0"/>
              <a:t>Icelandic</a:t>
            </a: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???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sz="1800" dirty="0"/>
          </a:p>
          <a:p>
            <a:pPr marL="0" indent="-180000" defTabSz="180000">
              <a:spcBef>
                <a:spcPts val="0"/>
              </a:spcBef>
              <a:buNone/>
            </a:pPr>
            <a:endParaRPr lang="pl-PL" sz="1800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sz="18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285984" y="2143116"/>
          <a:ext cx="5976957" cy="41434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92319"/>
                <a:gridCol w="1992319"/>
                <a:gridCol w="1992319"/>
              </a:tblGrid>
              <a:tr h="4143404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[b]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[p]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[</a:t>
                      </a:r>
                      <a:r>
                        <a:rPr lang="pl-PL" dirty="0" err="1" smtClean="0"/>
                        <a:t>p</a:t>
                      </a:r>
                      <a:r>
                        <a:rPr lang="pl-PL" baseline="30000" dirty="0" err="1" smtClean="0"/>
                        <a:t>h</a:t>
                      </a:r>
                      <a:r>
                        <a:rPr lang="pl-PL" dirty="0" smtClean="0"/>
                        <a:t>]</a:t>
                      </a:r>
                      <a:endParaRPr lang="pl-PL" baseline="-25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1" name="Grupa 20"/>
          <p:cNvGrpSpPr/>
          <p:nvPr/>
        </p:nvGrpSpPr>
        <p:grpSpPr>
          <a:xfrm>
            <a:off x="3143240" y="2786058"/>
            <a:ext cx="2214578" cy="285752"/>
            <a:chOff x="3143240" y="2786058"/>
            <a:chExt cx="2214578" cy="285752"/>
          </a:xfrm>
        </p:grpSpPr>
        <p:sp>
          <p:nvSpPr>
            <p:cNvPr id="8" name="Elipsa 7"/>
            <p:cNvSpPr/>
            <p:nvPr/>
          </p:nvSpPr>
          <p:spPr>
            <a:xfrm>
              <a:off x="3143240" y="2786058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Elipsa 14"/>
            <p:cNvSpPr/>
            <p:nvPr/>
          </p:nvSpPr>
          <p:spPr>
            <a:xfrm>
              <a:off x="5072066" y="2786058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7" name="Łącznik prosty 16"/>
            <p:cNvCxnSpPr>
              <a:stCxn id="8" idx="6"/>
              <a:endCxn id="15" idx="2"/>
            </p:cNvCxnSpPr>
            <p:nvPr/>
          </p:nvCxnSpPr>
          <p:spPr>
            <a:xfrm>
              <a:off x="3428992" y="2928934"/>
              <a:ext cx="1643074" cy="158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a 21"/>
          <p:cNvGrpSpPr/>
          <p:nvPr/>
        </p:nvGrpSpPr>
        <p:grpSpPr>
          <a:xfrm>
            <a:off x="3143240" y="3786189"/>
            <a:ext cx="2202608" cy="285753"/>
            <a:chOff x="5072066" y="3714752"/>
            <a:chExt cx="2286016" cy="285752"/>
          </a:xfrm>
        </p:grpSpPr>
        <p:sp>
          <p:nvSpPr>
            <p:cNvPr id="10" name="Elipsa 9"/>
            <p:cNvSpPr/>
            <p:nvPr/>
          </p:nvSpPr>
          <p:spPr>
            <a:xfrm>
              <a:off x="7072330" y="371475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Elipsa 11"/>
            <p:cNvSpPr/>
            <p:nvPr/>
          </p:nvSpPr>
          <p:spPr>
            <a:xfrm>
              <a:off x="5072066" y="3714752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8" name="Łącznik prosty 17"/>
            <p:cNvCxnSpPr/>
            <p:nvPr/>
          </p:nvCxnSpPr>
          <p:spPr>
            <a:xfrm>
              <a:off x="5429256" y="3857628"/>
              <a:ext cx="1643074" cy="158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a 22"/>
          <p:cNvGrpSpPr/>
          <p:nvPr/>
        </p:nvGrpSpPr>
        <p:grpSpPr>
          <a:xfrm>
            <a:off x="5076056" y="4714884"/>
            <a:ext cx="2286016" cy="285752"/>
            <a:chOff x="5072066" y="3714752"/>
            <a:chExt cx="2286016" cy="285752"/>
          </a:xfrm>
        </p:grpSpPr>
        <p:sp>
          <p:nvSpPr>
            <p:cNvPr id="24" name="Elipsa 23"/>
            <p:cNvSpPr/>
            <p:nvPr/>
          </p:nvSpPr>
          <p:spPr>
            <a:xfrm>
              <a:off x="7072330" y="371475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Elipsa 24"/>
            <p:cNvSpPr/>
            <p:nvPr/>
          </p:nvSpPr>
          <p:spPr>
            <a:xfrm>
              <a:off x="5072066" y="3714752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6" name="Łącznik prosty 25"/>
            <p:cNvCxnSpPr/>
            <p:nvPr/>
          </p:nvCxnSpPr>
          <p:spPr>
            <a:xfrm>
              <a:off x="5429256" y="3857628"/>
              <a:ext cx="1643074" cy="158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a 26"/>
          <p:cNvGrpSpPr/>
          <p:nvPr/>
        </p:nvGrpSpPr>
        <p:grpSpPr>
          <a:xfrm rot="10800000">
            <a:off x="5094296" y="5500702"/>
            <a:ext cx="2286016" cy="285752"/>
            <a:chOff x="5072066" y="3714752"/>
            <a:chExt cx="2286016" cy="285752"/>
          </a:xfrm>
        </p:grpSpPr>
        <p:sp>
          <p:nvSpPr>
            <p:cNvPr id="28" name="Elipsa 27"/>
            <p:cNvSpPr/>
            <p:nvPr/>
          </p:nvSpPr>
          <p:spPr>
            <a:xfrm>
              <a:off x="7072330" y="371475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Elipsa 28"/>
            <p:cNvSpPr/>
            <p:nvPr/>
          </p:nvSpPr>
          <p:spPr>
            <a:xfrm>
              <a:off x="5072066" y="3714752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0" name="Łącznik prosty 29"/>
            <p:cNvCxnSpPr/>
            <p:nvPr/>
          </p:nvCxnSpPr>
          <p:spPr>
            <a:xfrm>
              <a:off x="5429256" y="3857628"/>
              <a:ext cx="1643074" cy="158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808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7967"/>
            <a:ext cx="8229600" cy="90677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New </a:t>
            </a:r>
            <a:r>
              <a:rPr lang="pl-PL" sz="3200" b="1" dirty="0" err="1" smtClean="0"/>
              <a:t>Realism</a:t>
            </a:r>
            <a:r>
              <a:rPr lang="pl-PL" sz="3200" b="1" dirty="0" smtClean="0"/>
              <a:t> / New </a:t>
            </a:r>
            <a:r>
              <a:rPr lang="pl-PL" sz="3200" b="1" dirty="0" err="1" smtClean="0"/>
              <a:t>Relativism</a:t>
            </a:r>
            <a:r>
              <a:rPr lang="pl-PL" sz="3200" b="1" smtClean="0"/>
              <a:t/>
            </a:r>
            <a:br>
              <a:rPr lang="pl-PL" sz="3200" b="1" smtClean="0"/>
            </a:br>
            <a:r>
              <a:rPr lang="pl-PL" sz="3200" b="1" smtClean="0"/>
              <a:t>Typology</a:t>
            </a:r>
            <a:r>
              <a:rPr lang="pl-PL" sz="3200" b="1" dirty="0" smtClean="0"/>
              <a:t> of </a:t>
            </a:r>
            <a:r>
              <a:rPr lang="pl-PL" sz="3200" b="1" dirty="0" err="1" smtClean="0"/>
              <a:t>two-way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systems</a:t>
            </a:r>
            <a:r>
              <a:rPr lang="pl-PL" sz="3200" b="1" dirty="0" smtClean="0"/>
              <a:t> (van der Hulst 2015)</a:t>
            </a:r>
            <a:endParaRPr lang="pl-PL" sz="3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43</a:t>
            </a:fld>
            <a:endParaRPr lang="pl-PL" sz="20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		</a:t>
            </a:r>
            <a:r>
              <a:rPr lang="pl-PL" i="1" dirty="0" smtClean="0"/>
              <a:t>								</a:t>
            </a:r>
            <a:r>
              <a:rPr lang="pl-PL" i="1" dirty="0" err="1" smtClean="0"/>
              <a:t>phonetic</a:t>
            </a:r>
            <a:r>
              <a:rPr lang="pl-PL" i="1" dirty="0" smtClean="0"/>
              <a:t> </a:t>
            </a:r>
            <a:r>
              <a:rPr lang="pl-PL" i="1" dirty="0" err="1" smtClean="0"/>
              <a:t>categories</a:t>
            </a:r>
            <a:endParaRPr lang="pl-PL" i="1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					</a:t>
            </a:r>
            <a:r>
              <a:rPr lang="pl-PL" sz="2400" dirty="0" smtClean="0"/>
              <a:t>	</a:t>
            </a:r>
            <a:endParaRPr lang="pl-PL" sz="2400" b="1" dirty="0" smtClean="0">
              <a:solidFill>
                <a:srgbClr val="FF0000"/>
              </a:solidFill>
            </a:endParaRPr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				</a:t>
            </a:r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WP, Slavic</a:t>
            </a:r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&amp; Romance</a:t>
            </a:r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CP, Dutch?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sz="4000" dirty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err="1" smtClean="0"/>
              <a:t>Icelandic</a:t>
            </a: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err="1" smtClean="0"/>
              <a:t>Swedish</a:t>
            </a:r>
            <a:r>
              <a:rPr lang="pl-PL" dirty="0" smtClean="0"/>
              <a:t>???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sz="1800" dirty="0"/>
          </a:p>
          <a:p>
            <a:pPr marL="0" indent="-180000" defTabSz="180000">
              <a:spcBef>
                <a:spcPts val="0"/>
              </a:spcBef>
              <a:buNone/>
            </a:pPr>
            <a:endParaRPr lang="pl-PL" sz="1800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sz="18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285984" y="2143116"/>
          <a:ext cx="5976957" cy="41434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92319"/>
                <a:gridCol w="1992319"/>
                <a:gridCol w="1992319"/>
              </a:tblGrid>
              <a:tr h="4143404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[b]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[p]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[</a:t>
                      </a:r>
                      <a:r>
                        <a:rPr lang="pl-PL" dirty="0" err="1" smtClean="0"/>
                        <a:t>p</a:t>
                      </a:r>
                      <a:r>
                        <a:rPr lang="pl-PL" baseline="30000" dirty="0" err="1" smtClean="0"/>
                        <a:t>h</a:t>
                      </a:r>
                      <a:r>
                        <a:rPr lang="pl-PL" dirty="0" smtClean="0"/>
                        <a:t>]</a:t>
                      </a:r>
                      <a:endParaRPr lang="pl-PL" baseline="-25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2" name="Grupa 21"/>
          <p:cNvGrpSpPr/>
          <p:nvPr/>
        </p:nvGrpSpPr>
        <p:grpSpPr>
          <a:xfrm>
            <a:off x="3143240" y="2996952"/>
            <a:ext cx="2202608" cy="285753"/>
            <a:chOff x="5072066" y="3714752"/>
            <a:chExt cx="2286016" cy="285752"/>
          </a:xfrm>
        </p:grpSpPr>
        <p:sp>
          <p:nvSpPr>
            <p:cNvPr id="10" name="Elipsa 9"/>
            <p:cNvSpPr/>
            <p:nvPr/>
          </p:nvSpPr>
          <p:spPr>
            <a:xfrm>
              <a:off x="7072330" y="371475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Elipsa 11"/>
            <p:cNvSpPr/>
            <p:nvPr/>
          </p:nvSpPr>
          <p:spPr>
            <a:xfrm>
              <a:off x="5072066" y="3714752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8" name="Łącznik prosty 17"/>
            <p:cNvCxnSpPr/>
            <p:nvPr/>
          </p:nvCxnSpPr>
          <p:spPr>
            <a:xfrm>
              <a:off x="5429256" y="3857628"/>
              <a:ext cx="1643074" cy="158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a 22"/>
          <p:cNvGrpSpPr/>
          <p:nvPr/>
        </p:nvGrpSpPr>
        <p:grpSpPr>
          <a:xfrm>
            <a:off x="5076056" y="4437112"/>
            <a:ext cx="2286016" cy="285752"/>
            <a:chOff x="5072066" y="3714752"/>
            <a:chExt cx="2286016" cy="285752"/>
          </a:xfrm>
        </p:grpSpPr>
        <p:sp>
          <p:nvSpPr>
            <p:cNvPr id="24" name="Elipsa 23"/>
            <p:cNvSpPr/>
            <p:nvPr/>
          </p:nvSpPr>
          <p:spPr>
            <a:xfrm>
              <a:off x="7072330" y="371475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Elipsa 24"/>
            <p:cNvSpPr/>
            <p:nvPr/>
          </p:nvSpPr>
          <p:spPr>
            <a:xfrm>
              <a:off x="5072066" y="3714752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6" name="Łącznik prosty 25"/>
            <p:cNvCxnSpPr/>
            <p:nvPr/>
          </p:nvCxnSpPr>
          <p:spPr>
            <a:xfrm>
              <a:off x="5429256" y="3857628"/>
              <a:ext cx="1643074" cy="158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a 26"/>
          <p:cNvGrpSpPr/>
          <p:nvPr/>
        </p:nvGrpSpPr>
        <p:grpSpPr>
          <a:xfrm>
            <a:off x="2987824" y="5445224"/>
            <a:ext cx="4392488" cy="374290"/>
            <a:chOff x="5072066" y="3714752"/>
            <a:chExt cx="2286016" cy="285752"/>
          </a:xfrm>
        </p:grpSpPr>
        <p:sp>
          <p:nvSpPr>
            <p:cNvPr id="28" name="Elipsa 27"/>
            <p:cNvSpPr/>
            <p:nvPr/>
          </p:nvSpPr>
          <p:spPr>
            <a:xfrm>
              <a:off x="7072330" y="371475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Elipsa 28"/>
            <p:cNvSpPr/>
            <p:nvPr/>
          </p:nvSpPr>
          <p:spPr>
            <a:xfrm>
              <a:off x="5072066" y="3714752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0" name="Łącznik prosty 29"/>
            <p:cNvCxnSpPr/>
            <p:nvPr/>
          </p:nvCxnSpPr>
          <p:spPr>
            <a:xfrm>
              <a:off x="5429256" y="3857628"/>
              <a:ext cx="1643074" cy="158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301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Old</a:t>
            </a:r>
            <a:r>
              <a:rPr lang="pl-PL" b="1" dirty="0" smtClean="0"/>
              <a:t> and </a:t>
            </a:r>
            <a:r>
              <a:rPr lang="pl-PL" b="1" dirty="0" err="1" smtClean="0"/>
              <a:t>new</a:t>
            </a:r>
            <a:r>
              <a:rPr lang="pl-PL" b="1" dirty="0" smtClean="0"/>
              <a:t> </a:t>
            </a:r>
            <a:r>
              <a:rPr lang="pl-PL" b="1" dirty="0" err="1" smtClean="0"/>
              <a:t>types</a:t>
            </a:r>
            <a:r>
              <a:rPr lang="pl-PL" b="1" dirty="0" smtClean="0"/>
              <a:t> of </a:t>
            </a:r>
            <a:r>
              <a:rPr lang="pl-PL" b="1" dirty="0" err="1" smtClean="0"/>
              <a:t>bias</a:t>
            </a:r>
            <a:r>
              <a:rPr lang="pl-PL" b="1" dirty="0" smtClean="0"/>
              <a:t> </a:t>
            </a:r>
            <a:r>
              <a:rPr lang="en-US" b="1" dirty="0" smtClean="0"/>
              <a:t>concerning </a:t>
            </a:r>
            <a:r>
              <a:rPr lang="en-US" b="1" dirty="0"/>
              <a:t>laryngeal </a:t>
            </a:r>
            <a:r>
              <a:rPr lang="en-US" b="1" dirty="0" smtClean="0"/>
              <a:t>phonology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OLD:</a:t>
            </a:r>
          </a:p>
          <a:p>
            <a:r>
              <a:rPr lang="en-US" dirty="0" smtClean="0"/>
              <a:t>1</a:t>
            </a:r>
            <a:r>
              <a:rPr lang="en-US" dirty="0"/>
              <a:t>) "what you see is what you get", </a:t>
            </a:r>
            <a:endParaRPr lang="pl-PL" dirty="0" smtClean="0"/>
          </a:p>
          <a:p>
            <a:pPr lvl="2"/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phonological</a:t>
            </a:r>
            <a:r>
              <a:rPr lang="pl-PL" dirty="0" smtClean="0"/>
              <a:t> </a:t>
            </a:r>
            <a:r>
              <a:rPr lang="pl-PL" dirty="0" err="1" smtClean="0"/>
              <a:t>behaviour</a:t>
            </a:r>
            <a:r>
              <a:rPr lang="pl-PL" dirty="0" smtClean="0"/>
              <a:t>?</a:t>
            </a:r>
          </a:p>
          <a:p>
            <a:pPr lvl="2"/>
            <a:endParaRPr lang="pl-PL" dirty="0" smtClean="0"/>
          </a:p>
          <a:p>
            <a:r>
              <a:rPr lang="en-US" dirty="0" smtClean="0"/>
              <a:t>2</a:t>
            </a:r>
            <a:r>
              <a:rPr lang="en-US" dirty="0"/>
              <a:t>) production-biased </a:t>
            </a:r>
            <a:r>
              <a:rPr lang="en-US" dirty="0" smtClean="0"/>
              <a:t>perspective</a:t>
            </a:r>
            <a:r>
              <a:rPr lang="pl-PL" dirty="0" smtClean="0"/>
              <a:t> </a:t>
            </a:r>
          </a:p>
          <a:p>
            <a:pPr lvl="2"/>
            <a:r>
              <a:rPr lang="pl-PL" dirty="0" err="1" smtClean="0"/>
              <a:t>Confusing</a:t>
            </a:r>
            <a:r>
              <a:rPr lang="pl-PL" dirty="0" smtClean="0"/>
              <a:t> </a:t>
            </a:r>
            <a:r>
              <a:rPr lang="pl-PL" dirty="0" err="1" smtClean="0"/>
              <a:t>phonological</a:t>
            </a:r>
            <a:r>
              <a:rPr lang="pl-PL" dirty="0" smtClean="0"/>
              <a:t> </a:t>
            </a:r>
            <a:r>
              <a:rPr lang="pl-PL" dirty="0" err="1" smtClean="0"/>
              <a:t>derivation</a:t>
            </a:r>
            <a:r>
              <a:rPr lang="pl-PL" dirty="0" smtClean="0"/>
              <a:t> with </a:t>
            </a:r>
            <a:r>
              <a:rPr lang="pl-PL" dirty="0" err="1" smtClean="0"/>
              <a:t>going</a:t>
            </a:r>
            <a:r>
              <a:rPr lang="pl-PL" dirty="0" smtClean="0"/>
              <a:t> from </a:t>
            </a:r>
          </a:p>
          <a:p>
            <a:pPr marL="393192" lvl="1" indent="0">
              <a:buNone/>
            </a:pPr>
            <a:r>
              <a:rPr lang="pl-PL" dirty="0"/>
              <a:t>	</a:t>
            </a:r>
            <a:r>
              <a:rPr lang="pl-PL" dirty="0" smtClean="0"/>
              <a:t>/.../ -&gt; to -&gt; […]</a:t>
            </a:r>
            <a:r>
              <a:rPr lang="en-US" dirty="0" smtClean="0"/>
              <a:t> </a:t>
            </a:r>
            <a:endParaRPr lang="pl-PL" dirty="0" smtClean="0"/>
          </a:p>
          <a:p>
            <a:pPr marL="393192" lvl="1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B</a:t>
            </a:r>
            <a:r>
              <a:rPr lang="en-US" b="1" dirty="0" err="1" smtClean="0">
                <a:solidFill>
                  <a:srgbClr val="FF0000"/>
                </a:solidFill>
              </a:rPr>
              <a:t>oth</a:t>
            </a:r>
            <a:r>
              <a:rPr lang="en-US" b="1" dirty="0" smtClean="0">
                <a:solidFill>
                  <a:srgbClr val="FF0000"/>
                </a:solidFill>
              </a:rPr>
              <a:t> make </a:t>
            </a:r>
            <a:r>
              <a:rPr lang="en-US" b="1" dirty="0">
                <a:solidFill>
                  <a:srgbClr val="FF0000"/>
                </a:solidFill>
              </a:rPr>
              <a:t>it impossible to see the difference between phonology and </a:t>
            </a:r>
            <a:r>
              <a:rPr lang="en-US" b="1" dirty="0" smtClean="0">
                <a:solidFill>
                  <a:srgbClr val="FF0000"/>
                </a:solidFill>
              </a:rPr>
              <a:t>phonetics</a:t>
            </a:r>
            <a:endParaRPr lang="pl-PL" b="1" dirty="0" smtClean="0">
              <a:solidFill>
                <a:srgbClr val="FF0000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22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/>
              <a:t>Alternative</a:t>
            </a:r>
            <a:r>
              <a:rPr lang="pl-PL" b="1" dirty="0" smtClean="0"/>
              <a:t> </a:t>
            </a:r>
            <a:r>
              <a:rPr lang="pl-PL" b="1" dirty="0" err="1" smtClean="0"/>
              <a:t>type</a:t>
            </a:r>
            <a:r>
              <a:rPr lang="pl-PL" b="1" dirty="0" smtClean="0"/>
              <a:t> of </a:t>
            </a:r>
            <a:r>
              <a:rPr lang="pl-PL" b="1" dirty="0" err="1" smtClean="0"/>
              <a:t>bias</a:t>
            </a:r>
            <a:r>
              <a:rPr lang="pl-PL" b="1" dirty="0" smtClean="0"/>
              <a:t> </a:t>
            </a:r>
            <a:br>
              <a:rPr lang="pl-PL" b="1" dirty="0" smtClean="0"/>
            </a:br>
            <a:r>
              <a:rPr lang="pl-PL" b="1" dirty="0" smtClean="0"/>
              <a:t>(</a:t>
            </a:r>
            <a:r>
              <a:rPr lang="pl-PL" b="1" dirty="0" err="1" smtClean="0"/>
              <a:t>blue</a:t>
            </a:r>
            <a:r>
              <a:rPr lang="pl-PL" b="1" dirty="0" smtClean="0"/>
              <a:t> </a:t>
            </a:r>
            <a:r>
              <a:rPr lang="pl-PL" b="1" dirty="0" err="1" smtClean="0"/>
              <a:t>glasses</a:t>
            </a:r>
            <a:r>
              <a:rPr lang="pl-PL" b="1" dirty="0" smtClean="0"/>
              <a:t>)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pPr marL="0" indent="0">
              <a:buNone/>
            </a:pPr>
            <a:r>
              <a:rPr lang="pl-PL" dirty="0" err="1" smtClean="0"/>
              <a:t>Acquisition</a:t>
            </a:r>
            <a:r>
              <a:rPr lang="pl-PL" dirty="0" smtClean="0"/>
              <a:t> </a:t>
            </a:r>
            <a:r>
              <a:rPr lang="pl-PL" dirty="0" err="1" smtClean="0"/>
              <a:t>perspective</a:t>
            </a:r>
            <a:r>
              <a:rPr lang="pl-PL" dirty="0" smtClean="0"/>
              <a:t> with no </a:t>
            </a:r>
            <a:r>
              <a:rPr lang="pl-PL" dirty="0" err="1" smtClean="0"/>
              <a:t>amnesia</a:t>
            </a:r>
            <a:endParaRPr lang="pl-PL" dirty="0" smtClean="0"/>
          </a:p>
          <a:p>
            <a:pPr lvl="1"/>
            <a:r>
              <a:rPr lang="pl-PL" dirty="0" smtClean="0"/>
              <a:t>We start with </a:t>
            </a:r>
            <a:r>
              <a:rPr lang="pl-PL" dirty="0" err="1" smtClean="0"/>
              <a:t>phonetic</a:t>
            </a:r>
            <a:r>
              <a:rPr lang="pl-PL" dirty="0" smtClean="0"/>
              <a:t> </a:t>
            </a:r>
            <a:r>
              <a:rPr lang="pl-PL" dirty="0" err="1" smtClean="0"/>
              <a:t>categories</a:t>
            </a:r>
            <a:endParaRPr lang="pl-PL" dirty="0" smtClean="0"/>
          </a:p>
          <a:p>
            <a:pPr lvl="2"/>
            <a:r>
              <a:rPr lang="pl-PL" dirty="0" err="1" smtClean="0"/>
              <a:t>Phonetic</a:t>
            </a:r>
            <a:r>
              <a:rPr lang="pl-PL" dirty="0" smtClean="0"/>
              <a:t> </a:t>
            </a:r>
            <a:r>
              <a:rPr lang="pl-PL" dirty="0" err="1" smtClean="0"/>
              <a:t>theory</a:t>
            </a:r>
            <a:r>
              <a:rPr lang="pl-PL" dirty="0" smtClean="0"/>
              <a:t> </a:t>
            </a:r>
          </a:p>
          <a:p>
            <a:pPr lvl="1"/>
            <a:r>
              <a:rPr lang="pl-PL" dirty="0" err="1" smtClean="0"/>
              <a:t>Principles</a:t>
            </a:r>
            <a:r>
              <a:rPr lang="pl-PL" dirty="0" smtClean="0"/>
              <a:t> of </a:t>
            </a:r>
            <a:r>
              <a:rPr lang="pl-PL" dirty="0" err="1" smtClean="0"/>
              <a:t>acquistion</a:t>
            </a:r>
            <a:r>
              <a:rPr lang="pl-PL" dirty="0" smtClean="0"/>
              <a:t>/</a:t>
            </a:r>
            <a:r>
              <a:rPr lang="pl-PL" dirty="0" err="1" smtClean="0"/>
              <a:t>phonologization</a:t>
            </a:r>
            <a:r>
              <a:rPr lang="pl-PL" dirty="0" smtClean="0"/>
              <a:t>, </a:t>
            </a:r>
            <a:r>
              <a:rPr lang="pl-PL" dirty="0" err="1" smtClean="0"/>
              <a:t>e.g</a:t>
            </a:r>
            <a:r>
              <a:rPr lang="pl-PL" dirty="0" smtClean="0"/>
              <a:t>.:</a:t>
            </a:r>
          </a:p>
          <a:p>
            <a:pPr lvl="2"/>
            <a:r>
              <a:rPr lang="pl-PL" dirty="0" err="1" smtClean="0"/>
              <a:t>Arbitrariness</a:t>
            </a:r>
            <a:r>
              <a:rPr lang="pl-PL" dirty="0" smtClean="0"/>
              <a:t>, </a:t>
            </a:r>
            <a:r>
              <a:rPr lang="pl-PL" dirty="0" err="1" smtClean="0"/>
              <a:t>privativity</a:t>
            </a:r>
            <a:r>
              <a:rPr lang="pl-PL" dirty="0"/>
              <a:t> </a:t>
            </a:r>
            <a:r>
              <a:rPr lang="pl-PL" dirty="0" smtClean="0"/>
              <a:t>&gt; </a:t>
            </a:r>
            <a:r>
              <a:rPr lang="pl-PL" dirty="0" err="1" smtClean="0"/>
              <a:t>emergent</a:t>
            </a:r>
            <a:r>
              <a:rPr lang="pl-PL" dirty="0" smtClean="0"/>
              <a:t>, </a:t>
            </a:r>
            <a:r>
              <a:rPr lang="pl-PL" dirty="0" err="1" smtClean="0"/>
              <a:t>substance-free</a:t>
            </a:r>
            <a:r>
              <a:rPr lang="pl-PL" dirty="0" smtClean="0"/>
              <a:t> </a:t>
            </a:r>
            <a:r>
              <a:rPr lang="pl-PL" dirty="0" err="1" smtClean="0"/>
              <a:t>features</a:t>
            </a:r>
            <a:endParaRPr lang="pl-PL" dirty="0" smtClean="0"/>
          </a:p>
          <a:p>
            <a:pPr lvl="2"/>
            <a:r>
              <a:rPr lang="pl-PL" dirty="0" err="1" smtClean="0"/>
              <a:t>Rules</a:t>
            </a:r>
            <a:r>
              <a:rPr lang="pl-PL" dirty="0" smtClean="0"/>
              <a:t> </a:t>
            </a:r>
          </a:p>
          <a:p>
            <a:pPr lvl="1"/>
            <a:r>
              <a:rPr lang="pl-PL" dirty="0" smtClean="0"/>
              <a:t>Small and </a:t>
            </a:r>
            <a:r>
              <a:rPr lang="pl-PL" dirty="0" err="1" smtClean="0"/>
              <a:t>rather</a:t>
            </a:r>
            <a:r>
              <a:rPr lang="pl-PL" dirty="0" smtClean="0"/>
              <a:t> </a:t>
            </a:r>
            <a:r>
              <a:rPr lang="pl-PL" dirty="0" err="1" smtClean="0"/>
              <a:t>beautiful</a:t>
            </a:r>
            <a:r>
              <a:rPr lang="pl-PL" dirty="0" smtClean="0"/>
              <a:t> </a:t>
            </a:r>
            <a:r>
              <a:rPr lang="pl-PL" dirty="0" err="1" smtClean="0"/>
              <a:t>Phonology</a:t>
            </a:r>
            <a:endParaRPr lang="pl-PL" dirty="0" smtClean="0"/>
          </a:p>
          <a:p>
            <a:pPr lvl="2"/>
            <a:r>
              <a:rPr lang="pl-PL" dirty="0" err="1" smtClean="0"/>
              <a:t>Phonological</a:t>
            </a:r>
            <a:r>
              <a:rPr lang="pl-PL" dirty="0" smtClean="0"/>
              <a:t> </a:t>
            </a:r>
            <a:r>
              <a:rPr lang="pl-PL" dirty="0" err="1" smtClean="0"/>
              <a:t>theory</a:t>
            </a:r>
            <a:r>
              <a:rPr lang="pl-PL" dirty="0" smtClean="0"/>
              <a:t> </a:t>
            </a:r>
            <a:r>
              <a:rPr lang="pl-PL" dirty="0" err="1" smtClean="0"/>
              <a:t>restricted</a:t>
            </a:r>
            <a:r>
              <a:rPr lang="pl-PL" dirty="0" smtClean="0"/>
              <a:t> by the </a:t>
            </a:r>
            <a:r>
              <a:rPr lang="pl-PL" dirty="0" err="1" smtClean="0"/>
              <a:t>above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18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pl-PL" sz="2800" b="1" dirty="0" err="1" smtClean="0"/>
              <a:t>Some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references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marL="0" indent="0" defTabSz="360000">
              <a:buNone/>
            </a:pPr>
            <a:r>
              <a:rPr lang="pl-PL" sz="1600" dirty="0" err="1" smtClean="0"/>
              <a:t>Cho</a:t>
            </a:r>
            <a:r>
              <a:rPr lang="pl-PL" sz="1600" dirty="0" smtClean="0"/>
              <a:t>, T., and P. </a:t>
            </a:r>
            <a:r>
              <a:rPr lang="pl-PL" sz="1600" dirty="0" err="1" smtClean="0"/>
              <a:t>Ladefoged</a:t>
            </a:r>
            <a:r>
              <a:rPr lang="pl-PL" sz="1600" dirty="0" smtClean="0"/>
              <a:t> 1999 </a:t>
            </a:r>
            <a:r>
              <a:rPr lang="pl-PL" sz="1600" dirty="0" err="1" smtClean="0"/>
              <a:t>Variation</a:t>
            </a:r>
            <a:r>
              <a:rPr lang="pl-PL" sz="1600" dirty="0" smtClean="0"/>
              <a:t> and </a:t>
            </a:r>
            <a:r>
              <a:rPr lang="pl-PL" sz="1600" dirty="0" err="1" smtClean="0"/>
              <a:t>universals</a:t>
            </a:r>
            <a:r>
              <a:rPr lang="pl-PL" sz="1600" dirty="0" smtClean="0"/>
              <a:t> in VOT: </a:t>
            </a:r>
            <a:r>
              <a:rPr lang="pl-PL" sz="1600" dirty="0" err="1" smtClean="0"/>
              <a:t>evidence</a:t>
            </a:r>
            <a:r>
              <a:rPr lang="pl-PL" sz="1600" dirty="0" smtClean="0"/>
              <a:t> from 18 </a:t>
            </a:r>
            <a:r>
              <a:rPr lang="pl-PL" sz="1600" dirty="0" err="1" smtClean="0"/>
              <a:t>languages</a:t>
            </a:r>
            <a:r>
              <a:rPr lang="pl-PL" sz="1600" smtClean="0"/>
              <a:t>. 	</a:t>
            </a:r>
            <a:r>
              <a:rPr lang="pl-PL" sz="1600" i="1" smtClean="0"/>
              <a:t>Journal</a:t>
            </a:r>
            <a:r>
              <a:rPr lang="pl-PL" sz="1600" i="1" dirty="0" smtClean="0"/>
              <a:t> of </a:t>
            </a:r>
            <a:r>
              <a:rPr lang="pl-PL" sz="1600" i="1" dirty="0" err="1" smtClean="0"/>
              <a:t>Phonetics</a:t>
            </a:r>
            <a:r>
              <a:rPr lang="pl-PL" sz="1600" i="1" dirty="0" smtClean="0"/>
              <a:t> </a:t>
            </a:r>
            <a:r>
              <a:rPr lang="pl-PL" sz="1600" dirty="0" smtClean="0"/>
              <a:t>27: 207-229.</a:t>
            </a:r>
          </a:p>
          <a:p>
            <a:pPr marL="0" indent="0" defTabSz="360000">
              <a:buNone/>
            </a:pPr>
            <a:r>
              <a:rPr lang="pl-PL" sz="1600" dirty="0" smtClean="0"/>
              <a:t>Cyran, E. 2014 </a:t>
            </a:r>
            <a:r>
              <a:rPr lang="pl-PL" sz="1600" i="1" dirty="0" err="1" smtClean="0"/>
              <a:t>Between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Phonology</a:t>
            </a:r>
            <a:r>
              <a:rPr lang="pl-PL" sz="1600" i="1" dirty="0" smtClean="0"/>
              <a:t> and </a:t>
            </a:r>
            <a:r>
              <a:rPr lang="pl-PL" sz="1600" i="1" dirty="0" err="1" smtClean="0"/>
              <a:t>Phonetics</a:t>
            </a:r>
            <a:r>
              <a:rPr lang="pl-PL" sz="1600" i="1" dirty="0" smtClean="0"/>
              <a:t>. </a:t>
            </a:r>
            <a:r>
              <a:rPr lang="pl-PL" sz="1600" i="1" dirty="0" err="1" smtClean="0"/>
              <a:t>Polish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Voicing</a:t>
            </a:r>
            <a:r>
              <a:rPr lang="pl-PL" sz="1600" dirty="0" smtClean="0"/>
              <a:t>. Berlin, De </a:t>
            </a:r>
            <a:r>
              <a:rPr lang="pl-PL" sz="1600" dirty="0" err="1" smtClean="0"/>
              <a:t>Gruyter</a:t>
            </a:r>
            <a:r>
              <a:rPr lang="pl-PL" sz="1600" dirty="0" smtClean="0"/>
              <a:t> </a:t>
            </a:r>
            <a:r>
              <a:rPr lang="pl-PL" sz="1600" dirty="0" err="1" smtClean="0"/>
              <a:t>Mouton</a:t>
            </a:r>
            <a:r>
              <a:rPr lang="pl-PL" sz="1600" dirty="0" smtClean="0"/>
              <a:t>.</a:t>
            </a:r>
          </a:p>
          <a:p>
            <a:pPr marL="0" indent="0" defTabSz="360000">
              <a:buNone/>
            </a:pPr>
            <a:r>
              <a:rPr lang="en-GB" sz="1600" dirty="0"/>
              <a:t>Halle, M., and K. N. Stevens </a:t>
            </a:r>
            <a:r>
              <a:rPr lang="en-GB" sz="1600" dirty="0" smtClean="0"/>
              <a:t>1971</a:t>
            </a:r>
            <a:r>
              <a:rPr lang="pl-PL" sz="1600" dirty="0" smtClean="0"/>
              <a:t> </a:t>
            </a:r>
            <a:r>
              <a:rPr lang="en-GB" sz="1600" dirty="0" smtClean="0"/>
              <a:t>A </a:t>
            </a:r>
            <a:r>
              <a:rPr lang="en-GB" sz="1600" dirty="0"/>
              <a:t>note on laryngeal features. </a:t>
            </a:r>
            <a:r>
              <a:rPr lang="en-GB" sz="1600" i="1" dirty="0"/>
              <a:t>MIT Quarterly Progress </a:t>
            </a:r>
            <a:endParaRPr lang="pl-PL" sz="1600" i="1" dirty="0" smtClean="0"/>
          </a:p>
          <a:p>
            <a:pPr marL="0" indent="0" defTabSz="360000">
              <a:buNone/>
            </a:pPr>
            <a:r>
              <a:rPr lang="pl-PL" sz="1600" i="1" dirty="0" smtClean="0"/>
              <a:t>	</a:t>
            </a:r>
            <a:r>
              <a:rPr lang="en-GB" sz="1600" i="1" dirty="0" smtClean="0"/>
              <a:t>Report </a:t>
            </a:r>
            <a:r>
              <a:rPr lang="en-GB" sz="1600" dirty="0"/>
              <a:t>101: 198-212.</a:t>
            </a:r>
            <a:endParaRPr lang="pl-PL" sz="1600" dirty="0"/>
          </a:p>
          <a:p>
            <a:pPr marL="0" indent="0" defTabSz="360000">
              <a:buNone/>
            </a:pPr>
            <a:r>
              <a:rPr lang="pl-PL" sz="1600" dirty="0" smtClean="0"/>
              <a:t>Harris, J. </a:t>
            </a:r>
            <a:r>
              <a:rPr lang="en-GB" sz="1600" dirty="0" smtClean="0"/>
              <a:t>2009</a:t>
            </a:r>
            <a:r>
              <a:rPr lang="pl-PL" sz="1600" dirty="0" smtClean="0"/>
              <a:t> </a:t>
            </a:r>
            <a:r>
              <a:rPr lang="en-GB" sz="1600" dirty="0" smtClean="0"/>
              <a:t>Why </a:t>
            </a:r>
            <a:r>
              <a:rPr lang="en-GB" sz="1600" dirty="0"/>
              <a:t>final obstruent devoicing is weakening. In K. </a:t>
            </a:r>
            <a:r>
              <a:rPr lang="en-GB" sz="1600" dirty="0" err="1"/>
              <a:t>Nasukawa</a:t>
            </a:r>
            <a:r>
              <a:rPr lang="en-GB" sz="1600" dirty="0"/>
              <a:t>, and P. </a:t>
            </a:r>
            <a:r>
              <a:rPr lang="en-GB" sz="1600" dirty="0" err="1"/>
              <a:t>Backley</a:t>
            </a:r>
            <a:r>
              <a:rPr lang="en-GB" sz="1600" dirty="0"/>
              <a:t> </a:t>
            </a:r>
            <a:endParaRPr lang="pl-PL" sz="1600" dirty="0" smtClean="0"/>
          </a:p>
          <a:p>
            <a:pPr marL="0" indent="0" defTabSz="360000">
              <a:buNone/>
            </a:pPr>
            <a:r>
              <a:rPr lang="pl-PL" sz="1600" dirty="0" smtClean="0"/>
              <a:t>	</a:t>
            </a:r>
            <a:r>
              <a:rPr lang="en-GB" sz="1600" dirty="0" smtClean="0"/>
              <a:t>(</a:t>
            </a:r>
            <a:r>
              <a:rPr lang="en-GB" sz="1600" dirty="0"/>
              <a:t>eds.), </a:t>
            </a:r>
            <a:r>
              <a:rPr lang="en-GB" sz="1600" i="1" dirty="0"/>
              <a:t>Strength Relations in Phonology</a:t>
            </a:r>
            <a:r>
              <a:rPr lang="en-GB" sz="1600" dirty="0"/>
              <a:t>, 9-45. Berlin and New York: Mouton de </a:t>
            </a:r>
            <a:r>
              <a:rPr lang="en-GB" sz="1600" dirty="0" err="1" smtClean="0"/>
              <a:t>Gruyter</a:t>
            </a:r>
            <a:r>
              <a:rPr lang="pl-PL" sz="1600" dirty="0" smtClean="0"/>
              <a:t>.</a:t>
            </a:r>
          </a:p>
          <a:p>
            <a:pPr marL="0" indent="0" defTabSz="360000">
              <a:buNone/>
            </a:pPr>
            <a:r>
              <a:rPr lang="en-GB" sz="1600" dirty="0" err="1"/>
              <a:t>Honeybone</a:t>
            </a:r>
            <a:r>
              <a:rPr lang="en-GB" sz="1600" dirty="0"/>
              <a:t>, P. </a:t>
            </a:r>
            <a:r>
              <a:rPr lang="en-GB" sz="1600" dirty="0" smtClean="0"/>
              <a:t>2002</a:t>
            </a:r>
            <a:r>
              <a:rPr lang="pl-PL" sz="1600" dirty="0" smtClean="0"/>
              <a:t> </a:t>
            </a:r>
            <a:r>
              <a:rPr lang="en-GB" sz="1600" dirty="0" smtClean="0"/>
              <a:t>Germanic </a:t>
            </a:r>
            <a:r>
              <a:rPr lang="en-GB" sz="1600" dirty="0"/>
              <a:t>obstruent lenition: some mutual implications of theoretical </a:t>
            </a:r>
            <a:r>
              <a:rPr lang="pl-PL" sz="1600" dirty="0" smtClean="0"/>
              <a:t>	</a:t>
            </a:r>
            <a:r>
              <a:rPr lang="en-GB" sz="1600" dirty="0" smtClean="0"/>
              <a:t>and </a:t>
            </a:r>
            <a:r>
              <a:rPr lang="en-GB" sz="1600" dirty="0"/>
              <a:t>historical phonology. PhD Dissertation. University of Newcastle upon </a:t>
            </a:r>
            <a:r>
              <a:rPr lang="en-GB" sz="1600" dirty="0" smtClean="0"/>
              <a:t>Tyne</a:t>
            </a:r>
            <a:r>
              <a:rPr lang="pl-PL" sz="1600" dirty="0" smtClean="0"/>
              <a:t>.</a:t>
            </a:r>
          </a:p>
          <a:p>
            <a:pPr marL="0" indent="0" defTabSz="360000">
              <a:buNone/>
            </a:pPr>
            <a:r>
              <a:rPr lang="pl-PL" sz="1600" dirty="0" smtClean="0"/>
              <a:t>van der </a:t>
            </a:r>
            <a:r>
              <a:rPr lang="pl-PL" sz="1600" dirty="0" err="1" smtClean="0"/>
              <a:t>Hulst</a:t>
            </a:r>
            <a:r>
              <a:rPr lang="pl-PL" sz="1600" dirty="0" smtClean="0"/>
              <a:t>, H. 2015 The </a:t>
            </a:r>
            <a:r>
              <a:rPr lang="pl-PL" sz="1600" dirty="0" err="1" smtClean="0"/>
              <a:t>laryngeal</a:t>
            </a:r>
            <a:r>
              <a:rPr lang="pl-PL" sz="1600" dirty="0" smtClean="0"/>
              <a:t> </a:t>
            </a:r>
            <a:r>
              <a:rPr lang="pl-PL" sz="1600" dirty="0" err="1" smtClean="0"/>
              <a:t>class</a:t>
            </a:r>
            <a:r>
              <a:rPr lang="pl-PL" sz="1600" dirty="0" smtClean="0"/>
              <a:t> in </a:t>
            </a:r>
            <a:r>
              <a:rPr lang="pl-PL" sz="1600" dirty="0" err="1" smtClean="0"/>
              <a:t>RcvP</a:t>
            </a:r>
            <a:r>
              <a:rPr lang="pl-PL" sz="1600" dirty="0" smtClean="0"/>
              <a:t> and </a:t>
            </a:r>
            <a:r>
              <a:rPr lang="pl-PL" sz="1600" dirty="0" err="1" smtClean="0"/>
              <a:t>voice</a:t>
            </a:r>
            <a:r>
              <a:rPr lang="pl-PL" sz="1600" dirty="0" smtClean="0"/>
              <a:t> </a:t>
            </a:r>
            <a:r>
              <a:rPr lang="pl-PL" sz="1600" dirty="0" err="1" smtClean="0"/>
              <a:t>phenomena</a:t>
            </a:r>
            <a:r>
              <a:rPr lang="pl-PL" sz="1600" dirty="0" smtClean="0"/>
              <a:t> in Dutch. J. 	</a:t>
            </a:r>
            <a:r>
              <a:rPr lang="pl-PL" sz="1600" dirty="0" err="1" smtClean="0"/>
              <a:t>Caspers</a:t>
            </a:r>
            <a:r>
              <a:rPr lang="pl-PL" sz="1600" dirty="0" smtClean="0"/>
              <a:t>, Y, Chen, W. </a:t>
            </a:r>
            <a:r>
              <a:rPr lang="pl-PL" sz="1600" dirty="0" err="1" smtClean="0"/>
              <a:t>Heeren</a:t>
            </a:r>
            <a:r>
              <a:rPr lang="pl-PL" sz="1600" dirty="0" smtClean="0"/>
              <a:t>, J. </a:t>
            </a:r>
            <a:r>
              <a:rPr lang="pl-PL" sz="1600" dirty="0" err="1" smtClean="0"/>
              <a:t>Pacilly</a:t>
            </a:r>
            <a:r>
              <a:rPr lang="pl-PL" sz="1600" dirty="0" smtClean="0"/>
              <a:t>, N. Schiller, and E. van </a:t>
            </a:r>
            <a:r>
              <a:rPr lang="pl-PL" sz="1600" dirty="0" err="1" smtClean="0"/>
              <a:t>Zanten</a:t>
            </a:r>
            <a:r>
              <a:rPr lang="pl-PL" sz="1600" dirty="0" smtClean="0"/>
              <a:t> (</a:t>
            </a:r>
            <a:r>
              <a:rPr lang="pl-PL" sz="1600" dirty="0" err="1" smtClean="0"/>
              <a:t>eds</a:t>
            </a:r>
            <a:r>
              <a:rPr lang="pl-PL" sz="1600" dirty="0" smtClean="0"/>
              <a:t>.), </a:t>
            </a:r>
            <a:r>
              <a:rPr lang="pl-PL" sz="1600" i="1" dirty="0" err="1" smtClean="0"/>
              <a:t>Above</a:t>
            </a:r>
            <a:r>
              <a:rPr lang="pl-PL" sz="1600" i="1" dirty="0" smtClean="0"/>
              <a:t> and 	</a:t>
            </a:r>
            <a:r>
              <a:rPr lang="pl-PL" sz="1600" i="1" dirty="0" err="1" smtClean="0"/>
              <a:t>beyond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segments</a:t>
            </a:r>
            <a:r>
              <a:rPr lang="pl-PL" sz="1600" i="1" dirty="0" smtClean="0"/>
              <a:t>. </a:t>
            </a:r>
            <a:r>
              <a:rPr lang="pl-PL" sz="1600" i="1" dirty="0" err="1" smtClean="0"/>
              <a:t>Experimental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linguistics</a:t>
            </a:r>
            <a:r>
              <a:rPr lang="pl-PL" sz="1600" i="1" dirty="0" smtClean="0"/>
              <a:t> and </a:t>
            </a:r>
            <a:r>
              <a:rPr lang="pl-PL" sz="1600" i="1" dirty="0" err="1" smtClean="0"/>
              <a:t>phonetics</a:t>
            </a:r>
            <a:r>
              <a:rPr lang="pl-PL" sz="1600" i="1" dirty="0" smtClean="0"/>
              <a:t>. </a:t>
            </a:r>
            <a:r>
              <a:rPr lang="pl-PL" sz="1600" dirty="0" smtClean="0"/>
              <a:t>Amsterdam: John </a:t>
            </a:r>
            <a:r>
              <a:rPr lang="pl-PL" sz="1600" dirty="0" err="1" smtClean="0"/>
              <a:t>Benjamins</a:t>
            </a:r>
            <a:r>
              <a:rPr lang="pl-PL" sz="1600" dirty="0" smtClean="0"/>
              <a:t> 	</a:t>
            </a:r>
            <a:r>
              <a:rPr lang="pl-PL" sz="1600" dirty="0" err="1" smtClean="0"/>
              <a:t>Publishin</a:t>
            </a:r>
            <a:r>
              <a:rPr lang="pl-PL" sz="1600" dirty="0" smtClean="0"/>
              <a:t> Company.</a:t>
            </a:r>
          </a:p>
          <a:p>
            <a:pPr marL="0" indent="0" defTabSz="360000">
              <a:buNone/>
            </a:pPr>
            <a:r>
              <a:rPr lang="en-GB" sz="1600" dirty="0"/>
              <a:t>Iverson, G. K., and J. C. Salmons </a:t>
            </a:r>
            <a:r>
              <a:rPr lang="en-GB" sz="1600" dirty="0" smtClean="0"/>
              <a:t>1995</a:t>
            </a:r>
            <a:r>
              <a:rPr lang="pl-PL" sz="1600" dirty="0" smtClean="0"/>
              <a:t> </a:t>
            </a:r>
            <a:r>
              <a:rPr lang="en-GB" sz="1600" dirty="0" smtClean="0"/>
              <a:t>Aspiration </a:t>
            </a:r>
            <a:r>
              <a:rPr lang="en-GB" sz="1600" dirty="0"/>
              <a:t>and laryngeal representation in Germanic. </a:t>
            </a:r>
            <a:r>
              <a:rPr lang="pl-PL" sz="1600" dirty="0" smtClean="0"/>
              <a:t>	</a:t>
            </a:r>
            <a:r>
              <a:rPr lang="en-GB" sz="1600" i="1" dirty="0" smtClean="0"/>
              <a:t>Phonology </a:t>
            </a:r>
            <a:r>
              <a:rPr lang="en-GB" sz="1600" dirty="0"/>
              <a:t>12: 369-396</a:t>
            </a:r>
            <a:r>
              <a:rPr lang="en-GB" sz="1600" dirty="0" smtClean="0"/>
              <a:t>.</a:t>
            </a:r>
            <a:endParaRPr lang="pl-PL" sz="1600" dirty="0" smtClean="0"/>
          </a:p>
          <a:p>
            <a:pPr marL="0" indent="0" defTabSz="360000">
              <a:buNone/>
            </a:pPr>
            <a:r>
              <a:rPr lang="en-GB" sz="1600" dirty="0"/>
              <a:t>Keating, P. </a:t>
            </a:r>
            <a:r>
              <a:rPr lang="en-GB" sz="1600" dirty="0" smtClean="0"/>
              <a:t>1984</a:t>
            </a:r>
            <a:r>
              <a:rPr lang="pl-PL" sz="1600" dirty="0" smtClean="0"/>
              <a:t> </a:t>
            </a:r>
            <a:r>
              <a:rPr lang="en-GB" sz="1600" dirty="0" smtClean="0"/>
              <a:t>Phonetic </a:t>
            </a:r>
            <a:r>
              <a:rPr lang="en-GB" sz="1600" dirty="0"/>
              <a:t>and phonological representation of stop consonant voicing. </a:t>
            </a:r>
            <a:r>
              <a:rPr lang="pl-PL" sz="1600" dirty="0" smtClean="0"/>
              <a:t>	</a:t>
            </a:r>
            <a:r>
              <a:rPr lang="en-GB" sz="1600" i="1" dirty="0" smtClean="0"/>
              <a:t>Language</a:t>
            </a:r>
            <a:r>
              <a:rPr lang="en-GB" sz="1600" dirty="0" smtClean="0"/>
              <a:t> </a:t>
            </a:r>
            <a:r>
              <a:rPr lang="en-GB" sz="1600" dirty="0"/>
              <a:t>60: 286-319</a:t>
            </a:r>
            <a:r>
              <a:rPr lang="en-GB" sz="1600" dirty="0" smtClean="0"/>
              <a:t>.</a:t>
            </a:r>
            <a:endParaRPr lang="pl-PL" sz="1600" dirty="0" smtClean="0"/>
          </a:p>
          <a:p>
            <a:pPr marL="0" indent="0" defTabSz="360000">
              <a:buNone/>
            </a:pPr>
            <a:r>
              <a:rPr lang="pl-PL" sz="1600" dirty="0" smtClean="0"/>
              <a:t>Rice, K. 1993 A </a:t>
            </a:r>
            <a:r>
              <a:rPr lang="pl-PL" sz="1600" dirty="0" err="1" smtClean="0"/>
              <a:t>reexamination</a:t>
            </a:r>
            <a:r>
              <a:rPr lang="pl-PL" sz="1600" dirty="0" smtClean="0"/>
              <a:t> of the </a:t>
            </a:r>
            <a:r>
              <a:rPr lang="pl-PL" sz="1600" dirty="0" err="1" smtClean="0"/>
              <a:t>feature</a:t>
            </a:r>
            <a:r>
              <a:rPr lang="pl-PL" sz="1600" dirty="0" smtClean="0"/>
              <a:t> [sonorant]: the status of  ̒s</a:t>
            </a:r>
            <a:r>
              <a:rPr lang="en-US" sz="1600" dirty="0" err="1" smtClean="0"/>
              <a:t>onorant</a:t>
            </a:r>
            <a:r>
              <a:rPr lang="pl-PL" sz="1600" dirty="0" smtClean="0"/>
              <a:t> obstruents’. 	</a:t>
            </a:r>
            <a:r>
              <a:rPr lang="pl-PL" sz="1600" i="1" dirty="0" smtClean="0"/>
              <a:t>Language</a:t>
            </a:r>
            <a:r>
              <a:rPr lang="pl-PL" sz="1600" dirty="0" smtClean="0"/>
              <a:t> 69: 308-344.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0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pl-PL" sz="3200" b="1" dirty="0" err="1" smtClean="0"/>
              <a:t>Neutralization</a:t>
            </a:r>
            <a:r>
              <a:rPr lang="pl-PL" sz="3200" b="1" dirty="0" smtClean="0"/>
              <a:t> and </a:t>
            </a:r>
            <a:r>
              <a:rPr lang="pl-PL" sz="3200" b="1" dirty="0" err="1" smtClean="0"/>
              <a:t>Regressive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Assimilation</a:t>
            </a:r>
            <a:endParaRPr lang="pl-PL" sz="32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491880" y="5157192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/>
              <a:t>__ (S)C</a:t>
            </a:r>
            <a:endParaRPr lang="pl-PL" sz="2600" b="1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5</a:t>
            </a:fld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 marL="0" indent="0" defTabSz="180000">
              <a:spcBef>
                <a:spcPts val="0"/>
              </a:spcBef>
            </a:pPr>
            <a:r>
              <a:rPr lang="de-DE" dirty="0" smtClean="0"/>
              <a:t>a</a:t>
            </a:r>
            <a:r>
              <a:rPr lang="de-DE" dirty="0"/>
              <a:t>.	</a:t>
            </a:r>
            <a:r>
              <a:rPr lang="de-DE" dirty="0" smtClean="0"/>
              <a:t>[</a:t>
            </a:r>
            <a:r>
              <a:rPr lang="de-DE" b="1" dirty="0" err="1" smtClean="0">
                <a:solidFill>
                  <a:srgbClr val="FF0000"/>
                </a:solidFill>
              </a:rPr>
              <a:t>d</a:t>
            </a:r>
            <a:r>
              <a:rPr lang="de-DE" dirty="0" err="1" smtClean="0">
                <a:sym typeface="IPAKiel"/>
              </a:rPr>
              <a:t></a:t>
            </a:r>
            <a:r>
              <a:rPr lang="de-DE" dirty="0" err="1" smtClean="0"/>
              <a:t>x</a:t>
            </a:r>
            <a:r>
              <a:rPr lang="de-DE" dirty="0" smtClean="0"/>
              <a:t>]</a:t>
            </a:r>
            <a:r>
              <a:rPr lang="pl-PL" dirty="0" smtClean="0"/>
              <a:t>/</a:t>
            </a:r>
            <a:r>
              <a:rPr lang="de-DE" dirty="0"/>
              <a:t>	[</a:t>
            </a:r>
            <a:r>
              <a:rPr lang="de-DE" b="1" dirty="0" err="1">
                <a:solidFill>
                  <a:srgbClr val="FF0000"/>
                </a:solidFill>
              </a:rPr>
              <a:t>tx</a:t>
            </a:r>
            <a:r>
              <a:rPr lang="de-DE" dirty="0" err="1"/>
              <a:t>u</a:t>
            </a:r>
            <a:r>
              <a:rPr lang="de-DE" dirty="0"/>
              <a:t>]	</a:t>
            </a:r>
            <a:r>
              <a:rPr lang="de-DE" sz="2400" i="1" dirty="0" err="1"/>
              <a:t>dech</a:t>
            </a:r>
            <a:r>
              <a:rPr lang="de-DE" sz="2400" dirty="0"/>
              <a:t>/</a:t>
            </a:r>
            <a:r>
              <a:rPr lang="de-DE" sz="2400" i="1" dirty="0" err="1"/>
              <a:t>tchu</a:t>
            </a:r>
            <a:r>
              <a:rPr lang="de-DE" sz="2400" dirty="0"/>
              <a:t> </a:t>
            </a:r>
            <a:r>
              <a:rPr lang="de-DE" sz="2400" dirty="0" smtClean="0"/>
              <a:t>‘</a:t>
            </a:r>
            <a:r>
              <a:rPr lang="de-DE" sz="2400" dirty="0" err="1"/>
              <a:t>breath</a:t>
            </a:r>
            <a:r>
              <a:rPr lang="de-DE" sz="2400" dirty="0"/>
              <a:t>, nom.sg./gen.sg</a:t>
            </a:r>
            <a:r>
              <a:rPr lang="de-DE" sz="2400" dirty="0" smtClean="0"/>
              <a:t>.’</a:t>
            </a:r>
            <a:endParaRPr lang="pl-PL" sz="2400" dirty="0" smtClean="0"/>
          </a:p>
          <a:p>
            <a:pPr marL="0" indent="0" defTabSz="180000">
              <a:spcBef>
                <a:spcPts val="0"/>
              </a:spcBef>
            </a:pPr>
            <a:endParaRPr lang="pl-PL" dirty="0" smtClean="0"/>
          </a:p>
          <a:p>
            <a:pPr marL="0" indent="0" defTabSz="180000">
              <a:spcBef>
                <a:spcPts val="0"/>
              </a:spcBef>
            </a:pPr>
            <a:r>
              <a:rPr lang="en-US" dirty="0"/>
              <a:t>b.	</a:t>
            </a:r>
            <a:r>
              <a:rPr lang="en-US" dirty="0" smtClean="0"/>
              <a:t>[</a:t>
            </a:r>
            <a:r>
              <a:rPr lang="en-US" dirty="0" err="1" smtClean="0"/>
              <a:t>pr</a:t>
            </a:r>
            <a:r>
              <a:rPr lang="en-US" dirty="0" smtClean="0">
                <a:sym typeface="IPAKiel"/>
              </a:rPr>
              <a:t></a:t>
            </a:r>
            <a:r>
              <a:rPr lang="en-US" b="1" dirty="0" smtClean="0">
                <a:solidFill>
                  <a:srgbClr val="FF0000"/>
                </a:solidFill>
                <a:sym typeface="IPAKiel"/>
              </a:rPr>
              <a:t></a:t>
            </a:r>
            <a:r>
              <a:rPr lang="en-US" dirty="0"/>
              <a:t>it</a:t>
            </a:r>
            <a:r>
              <a:rPr lang="en-US" dirty="0">
                <a:sym typeface="IPAKiel"/>
              </a:rPr>
              <a:t></a:t>
            </a:r>
            <a:r>
              <a:rPr lang="en-US" dirty="0" smtClean="0"/>
              <a:t>]</a:t>
            </a:r>
            <a:r>
              <a:rPr lang="pl-PL" dirty="0" smtClean="0"/>
              <a:t>/</a:t>
            </a:r>
            <a:r>
              <a:rPr lang="en-US" dirty="0"/>
              <a:t>	[</a:t>
            </a:r>
            <a:r>
              <a:rPr lang="en-US" dirty="0" err="1"/>
              <a:t>pr</a:t>
            </a:r>
            <a:r>
              <a:rPr lang="en-US" dirty="0">
                <a:sym typeface="IPAKiel"/>
              </a:rPr>
              <a:t></a:t>
            </a:r>
            <a:r>
              <a:rPr lang="en-US" b="1" dirty="0">
                <a:solidFill>
                  <a:srgbClr val="FF0000"/>
                </a:solidFill>
                <a:sym typeface="IPAKiel"/>
              </a:rPr>
              <a:t></a:t>
            </a:r>
            <a:r>
              <a:rPr lang="en-US" b="1" dirty="0" err="1">
                <a:solidFill>
                  <a:srgbClr val="FF0000"/>
                </a:solidFill>
              </a:rPr>
              <a:t>b</a:t>
            </a:r>
            <a:r>
              <a:rPr lang="en-US" dirty="0" err="1"/>
              <a:t>a</a:t>
            </a:r>
            <a:r>
              <a:rPr lang="en-US" dirty="0" smtClean="0"/>
              <a:t>]</a:t>
            </a:r>
            <a:r>
              <a:rPr lang="en-US" dirty="0"/>
              <a:t>	</a:t>
            </a:r>
            <a:r>
              <a:rPr lang="en-US" sz="2400" i="1" dirty="0" err="1" smtClean="0"/>
              <a:t>prosić</a:t>
            </a:r>
            <a:r>
              <a:rPr lang="pl-PL" sz="2400" i="1" dirty="0" smtClean="0"/>
              <a:t> </a:t>
            </a:r>
            <a:r>
              <a:rPr lang="en-US" sz="2400" dirty="0" smtClean="0"/>
              <a:t>/</a:t>
            </a:r>
            <a:r>
              <a:rPr lang="en-US" sz="2400" dirty="0"/>
              <a:t>	</a:t>
            </a:r>
            <a:r>
              <a:rPr lang="en-US" sz="2400" i="1" dirty="0" err="1"/>
              <a:t>prośba</a:t>
            </a:r>
            <a:r>
              <a:rPr lang="en-US" sz="2400" dirty="0"/>
              <a:t> </a:t>
            </a:r>
            <a:r>
              <a:rPr lang="en-US" sz="2400" dirty="0" smtClean="0"/>
              <a:t>‘</a:t>
            </a:r>
            <a:r>
              <a:rPr lang="en-US" sz="2400" dirty="0"/>
              <a:t>to ask/a request</a:t>
            </a:r>
            <a:r>
              <a:rPr lang="en-US" sz="2400" dirty="0" smtClean="0"/>
              <a:t>’</a:t>
            </a:r>
            <a:endParaRPr lang="pl-PL" sz="2400" dirty="0" smtClean="0"/>
          </a:p>
          <a:p>
            <a:pPr marL="0" indent="0" defTabSz="180000">
              <a:spcBef>
                <a:spcPts val="0"/>
              </a:spcBef>
            </a:pPr>
            <a:endParaRPr lang="pl-PL" dirty="0"/>
          </a:p>
          <a:p>
            <a:pPr marL="0" indent="0" defTabSz="180000">
              <a:spcBef>
                <a:spcPts val="0"/>
              </a:spcBef>
            </a:pPr>
            <a:r>
              <a:rPr lang="de-DE" dirty="0"/>
              <a:t>c.	</a:t>
            </a:r>
            <a:r>
              <a:rPr lang="de-DE" dirty="0" smtClean="0"/>
              <a:t>[</a:t>
            </a:r>
            <a:r>
              <a:rPr lang="de-DE" dirty="0" err="1"/>
              <a:t>kf</a:t>
            </a:r>
            <a:r>
              <a:rPr lang="de-DE" baseline="30000" dirty="0" err="1"/>
              <a:t>j</a:t>
            </a:r>
            <a:r>
              <a:rPr lang="de-DE" dirty="0" err="1"/>
              <a:t>a</a:t>
            </a:r>
            <a:r>
              <a:rPr lang="de-DE" b="1" dirty="0" err="1">
                <a:solidFill>
                  <a:srgbClr val="FF0000"/>
                </a:solidFill>
              </a:rPr>
              <a:t>d</a:t>
            </a:r>
            <a:r>
              <a:rPr lang="de-DE" dirty="0"/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b</a:t>
            </a:r>
            <a:r>
              <a:rPr lang="de-DE" dirty="0" err="1" smtClean="0">
                <a:sym typeface="IPAKiel"/>
              </a:rPr>
              <a:t></a:t>
            </a:r>
            <a:r>
              <a:rPr lang="de-DE" dirty="0" err="1" smtClean="0"/>
              <a:t>g</a:t>
            </a:r>
            <a:r>
              <a:rPr lang="de-DE" dirty="0" smtClean="0">
                <a:sym typeface="IPAKiel"/>
              </a:rPr>
              <a:t></a:t>
            </a:r>
            <a:r>
              <a:rPr lang="de-DE" dirty="0" err="1"/>
              <a:t>ji</a:t>
            </a:r>
            <a:r>
              <a:rPr lang="de-DE" dirty="0"/>
              <a:t>]	</a:t>
            </a:r>
            <a:r>
              <a:rPr lang="de-DE" sz="2400" i="1" dirty="0" err="1"/>
              <a:t>kwiat</a:t>
            </a:r>
            <a:r>
              <a:rPr lang="de-DE" sz="2400" i="1" dirty="0"/>
              <a:t> </a:t>
            </a:r>
            <a:r>
              <a:rPr lang="de-DE" sz="2400" i="1" dirty="0" err="1"/>
              <a:t>begonii</a:t>
            </a:r>
            <a:r>
              <a:rPr lang="de-DE" sz="2400" i="1" dirty="0"/>
              <a:t> </a:t>
            </a:r>
            <a:r>
              <a:rPr lang="de-DE" sz="2400" dirty="0" smtClean="0"/>
              <a:t>‘</a:t>
            </a:r>
            <a:r>
              <a:rPr lang="de-DE" sz="2400" dirty="0" err="1"/>
              <a:t>begonia</a:t>
            </a:r>
            <a:r>
              <a:rPr lang="de-DE" sz="2400" dirty="0"/>
              <a:t> </a:t>
            </a:r>
            <a:r>
              <a:rPr lang="de-DE" sz="2400" dirty="0" err="1"/>
              <a:t>flower</a:t>
            </a:r>
            <a:r>
              <a:rPr lang="de-DE" sz="2400" dirty="0" smtClean="0"/>
              <a:t>’</a:t>
            </a:r>
            <a:endParaRPr lang="pl-PL" sz="2400" dirty="0" smtClean="0"/>
          </a:p>
          <a:p>
            <a:pPr marL="0" indent="0" defTabSz="180000">
              <a:spcBef>
                <a:spcPts val="0"/>
              </a:spcBef>
            </a:pPr>
            <a:endParaRPr lang="pl-PL" dirty="0"/>
          </a:p>
          <a:p>
            <a:pPr marL="0" indent="0" defTabSz="180000">
              <a:spcBef>
                <a:spcPts val="0"/>
              </a:spcBef>
            </a:pPr>
            <a:r>
              <a:rPr lang="pl-PL" dirty="0"/>
              <a:t>d</a:t>
            </a:r>
            <a:r>
              <a:rPr lang="pl-PL" dirty="0" smtClean="0"/>
              <a:t>. [</a:t>
            </a:r>
            <a:r>
              <a:rPr lang="pl-PL" dirty="0" err="1" smtClean="0"/>
              <a:t>m</a:t>
            </a:r>
            <a:r>
              <a:rPr lang="pl-PL" dirty="0" err="1" smtClean="0">
                <a:latin typeface="IPAKiel" pitchFamily="2" charset="2"/>
                <a:cs typeface="Consolas" panose="020B0609020204030204" pitchFamily="49" charset="0"/>
              </a:rPr>
              <a:t>E</a:t>
            </a:r>
            <a:r>
              <a:rPr lang="pl-PL" dirty="0" err="1" smtClean="0"/>
              <a:t>n</a:t>
            </a:r>
            <a:r>
              <a:rPr lang="pl-PL" b="1" dirty="0" err="1" smtClean="0">
                <a:solidFill>
                  <a:srgbClr val="FF0000"/>
                </a:solidFill>
              </a:rPr>
              <a:t>dr</a:t>
            </a:r>
            <a:r>
              <a:rPr lang="pl-PL" dirty="0" err="1" smtClean="0">
                <a:latin typeface="IPAKiel" pitchFamily="2" charset="2"/>
                <a:cs typeface="Consolas" panose="020B0609020204030204" pitchFamily="49" charset="0"/>
              </a:rPr>
              <a:t>Ek</a:t>
            </a:r>
            <a:r>
              <a:rPr lang="pl-PL" dirty="0" smtClean="0"/>
              <a:t>]/[</a:t>
            </a:r>
            <a:r>
              <a:rPr lang="pl-PL" dirty="0" err="1" smtClean="0"/>
              <a:t>m</a:t>
            </a:r>
            <a:r>
              <a:rPr lang="pl-PL" dirty="0" err="1" smtClean="0">
                <a:latin typeface="IPAKiel" pitchFamily="2" charset="2"/>
                <a:cs typeface="Consolas" panose="020B0609020204030204" pitchFamily="49" charset="0"/>
              </a:rPr>
              <a:t>En</a:t>
            </a:r>
            <a:r>
              <a:rPr lang="pl-PL" b="1" dirty="0" err="1" smtClean="0">
                <a:solidFill>
                  <a:srgbClr val="FF0000"/>
                </a:solidFill>
                <a:latin typeface="IPAKiel" pitchFamily="2" charset="2"/>
                <a:cs typeface="Consolas" panose="020B0609020204030204" pitchFamily="49" charset="0"/>
              </a:rPr>
              <a:t>trk</a:t>
            </a:r>
            <a:r>
              <a:rPr lang="pl-PL" dirty="0" err="1" smtClean="0">
                <a:latin typeface="IPAKiel" pitchFamily="2" charset="2"/>
                <a:cs typeface="Consolas" panose="020B0609020204030204" pitchFamily="49" charset="0"/>
              </a:rPr>
              <a:t>a</a:t>
            </a:r>
            <a:r>
              <a:rPr lang="pl-PL" dirty="0" smtClean="0"/>
              <a:t>] </a:t>
            </a:r>
            <a:r>
              <a:rPr lang="pl-PL" sz="2200" i="1" dirty="0" smtClean="0"/>
              <a:t>mędrek/mędrka </a:t>
            </a:r>
            <a:r>
              <a:rPr lang="de-DE" sz="2200" dirty="0" smtClean="0"/>
              <a:t>‘</a:t>
            </a:r>
            <a:r>
              <a:rPr lang="pl-PL" sz="2200" dirty="0" smtClean="0"/>
              <a:t>smart-</a:t>
            </a:r>
            <a:r>
              <a:rPr lang="pl-PL" sz="2200" dirty="0" err="1" smtClean="0"/>
              <a:t>aleck</a:t>
            </a:r>
            <a:r>
              <a:rPr lang="pl-PL" sz="2200" dirty="0" smtClean="0"/>
              <a:t>,/</a:t>
            </a:r>
            <a:r>
              <a:rPr lang="pl-PL" sz="2200" dirty="0" err="1" smtClean="0"/>
              <a:t>gs</a:t>
            </a:r>
            <a:r>
              <a:rPr lang="pl-PL" sz="2200" dirty="0" smtClean="0"/>
              <a:t>.’</a:t>
            </a:r>
          </a:p>
          <a:p>
            <a:pPr marL="0" indent="0" defTabSz="180000">
              <a:spcBef>
                <a:spcPts val="0"/>
              </a:spcBef>
            </a:pPr>
            <a:endParaRPr lang="pl-PL" sz="2400" dirty="0"/>
          </a:p>
          <a:p>
            <a:pPr marL="0" indent="0" defTabSz="180000">
              <a:spcBef>
                <a:spcPts val="0"/>
              </a:spcBef>
              <a:buNone/>
            </a:pPr>
            <a:endParaRPr lang="pl-PL" sz="2400" dirty="0" smtClean="0"/>
          </a:p>
          <a:p>
            <a:pPr marL="0" indent="0" defTabSz="180000">
              <a:spcBef>
                <a:spcPts val="0"/>
              </a:spcBef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</a:t>
            </a:r>
            <a:r>
              <a:rPr lang="pl-PL" sz="3200" b="1" dirty="0" err="1" smtClean="0"/>
              <a:t>istribution</a:t>
            </a:r>
            <a:r>
              <a:rPr lang="pl-PL" sz="3200" b="1" dirty="0" smtClean="0"/>
              <a:t> of </a:t>
            </a:r>
            <a:r>
              <a:rPr lang="pl-PL" sz="3200" b="1" dirty="0" err="1" smtClean="0"/>
              <a:t>laryngeal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contrast</a:t>
            </a:r>
            <a:r>
              <a:rPr lang="pl-PL" sz="3200" b="1" dirty="0" smtClean="0"/>
              <a:t> in </a:t>
            </a:r>
            <a:r>
              <a:rPr lang="pl-PL" sz="3200" b="1" dirty="0" err="1" smtClean="0"/>
              <a:t>Polish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180000" defTabSz="180000">
              <a:lnSpc>
                <a:spcPct val="70000"/>
              </a:lnSpc>
              <a:spcBef>
                <a:spcPts val="0"/>
              </a:spcBef>
              <a:buNone/>
            </a:pPr>
            <a:r>
              <a:rPr lang="en-US" dirty="0" smtClean="0"/>
              <a:t> </a:t>
            </a:r>
            <a:endParaRPr lang="pl-PL" dirty="0" smtClean="0"/>
          </a:p>
          <a:p>
            <a:pPr marL="0" indent="-180000" defTabSz="180000">
              <a:lnSpc>
                <a:spcPct val="70000"/>
              </a:lnSpc>
              <a:spcBef>
                <a:spcPts val="0"/>
              </a:spcBef>
              <a:buNone/>
            </a:pPr>
            <a:r>
              <a:rPr lang="en-US" dirty="0" smtClean="0"/>
              <a:t> 	</a:t>
            </a:r>
            <a:r>
              <a:rPr lang="pl-PL" dirty="0" smtClean="0"/>
              <a:t>	</a:t>
            </a:r>
            <a:r>
              <a:rPr lang="pl-PL" b="1" dirty="0" smtClean="0"/>
              <a:t>	</a:t>
            </a:r>
            <a:r>
              <a:rPr lang="en-US" b="1" dirty="0" smtClean="0"/>
              <a:t>a.							</a:t>
            </a:r>
            <a:r>
              <a:rPr lang="pl-PL" b="1" dirty="0" smtClean="0"/>
              <a:t>				</a:t>
            </a:r>
            <a:r>
              <a:rPr lang="en-US" b="1" dirty="0" smtClean="0"/>
              <a:t>	</a:t>
            </a:r>
            <a:r>
              <a:rPr lang="pl-PL" b="1" dirty="0" smtClean="0"/>
              <a:t>	</a:t>
            </a:r>
            <a:r>
              <a:rPr lang="en-US" b="1" dirty="0" smtClean="0"/>
              <a:t>b.								</a:t>
            </a:r>
            <a:r>
              <a:rPr lang="pl-PL" b="1" dirty="0" smtClean="0"/>
              <a:t>					</a:t>
            </a:r>
            <a:r>
              <a:rPr lang="en-US" b="1" dirty="0" smtClean="0"/>
              <a:t>c.</a:t>
            </a:r>
            <a:endParaRPr lang="pl-PL" b="1" dirty="0" smtClean="0"/>
          </a:p>
          <a:p>
            <a:pPr marL="0" indent="-180000" defTabSz="180000">
              <a:lnSpc>
                <a:spcPct val="70000"/>
              </a:lnSpc>
              <a:spcBef>
                <a:spcPts val="0"/>
              </a:spcBef>
              <a:buNone/>
            </a:pPr>
            <a:endParaRPr lang="pl-PL" b="1" dirty="0" smtClean="0"/>
          </a:p>
          <a:p>
            <a:pPr marL="0" indent="-180000" defTabSz="180000">
              <a:lnSpc>
                <a:spcPct val="70000"/>
              </a:lnSpc>
              <a:spcBef>
                <a:spcPts val="0"/>
              </a:spcBef>
              <a:buNone/>
            </a:pPr>
            <a:endParaRPr lang="pl-PL" b="1" dirty="0" smtClean="0"/>
          </a:p>
          <a:p>
            <a:pPr marL="0" indent="-180000" defTabSz="180000">
              <a:lnSpc>
                <a:spcPct val="70000"/>
              </a:lnSpc>
              <a:spcBef>
                <a:spcPts val="0"/>
              </a:spcBef>
              <a:buNone/>
            </a:pPr>
            <a:r>
              <a:rPr lang="pl-PL" b="1" dirty="0" smtClean="0"/>
              <a:t>			</a:t>
            </a:r>
            <a:r>
              <a:rPr lang="en-US" b="1" dirty="0" smtClean="0"/>
              <a:t>...	C	(S)	V...		</a:t>
            </a:r>
            <a:r>
              <a:rPr lang="pl-PL" b="1" dirty="0" smtClean="0"/>
              <a:t>		</a:t>
            </a:r>
            <a:r>
              <a:rPr lang="en-US" b="1" dirty="0" smtClean="0"/>
              <a:t>	...	C	(S)	#			</a:t>
            </a:r>
            <a:r>
              <a:rPr lang="pl-PL" b="1" dirty="0" smtClean="0"/>
              <a:t>		</a:t>
            </a:r>
            <a:r>
              <a:rPr lang="en-US" b="1" dirty="0" smtClean="0"/>
              <a:t>	...	C	(S)	C...</a:t>
            </a:r>
            <a:endParaRPr lang="pl-PL" b="1" dirty="0" smtClean="0"/>
          </a:p>
          <a:p>
            <a:pPr marL="0" indent="-180000" defTabSz="180000">
              <a:lnSpc>
                <a:spcPct val="70000"/>
              </a:lnSpc>
              <a:spcBef>
                <a:spcPts val="0"/>
              </a:spcBef>
              <a:buNone/>
            </a:pPr>
            <a:r>
              <a:rPr lang="en-US" b="1" dirty="0" smtClean="0"/>
              <a:t> </a:t>
            </a:r>
            <a:r>
              <a:rPr lang="pl-PL" b="1" dirty="0" smtClean="0"/>
              <a:t>					 |</a:t>
            </a:r>
            <a:r>
              <a:rPr lang="en-US" b="1" dirty="0" smtClean="0"/>
              <a:t>								</a:t>
            </a:r>
            <a:r>
              <a:rPr lang="pl-PL" b="1" dirty="0" smtClean="0"/>
              <a:t>					</a:t>
            </a:r>
            <a:r>
              <a:rPr lang="en-US" b="1" dirty="0" smtClean="0">
                <a:sym typeface="IPAKiel"/>
              </a:rPr>
              <a:t></a:t>
            </a:r>
            <a:r>
              <a:rPr lang="en-US" b="1" dirty="0" smtClean="0"/>
              <a:t>								</a:t>
            </a:r>
            <a:r>
              <a:rPr lang="pl-PL" b="1" dirty="0" smtClean="0"/>
              <a:t>					</a:t>
            </a:r>
            <a:r>
              <a:rPr lang="en-US" b="1" dirty="0" smtClean="0">
                <a:sym typeface="IPAKiel"/>
              </a:rPr>
              <a:t></a:t>
            </a:r>
            <a:r>
              <a:rPr lang="en-US" b="1" dirty="0" smtClean="0"/>
              <a:t>	 						</a:t>
            </a:r>
            <a:endParaRPr lang="pl-PL" b="1" dirty="0" smtClean="0"/>
          </a:p>
          <a:p>
            <a:pPr marL="0" indent="-180000" defTabSz="180000">
              <a:lnSpc>
                <a:spcPct val="70000"/>
              </a:lnSpc>
              <a:spcBef>
                <a:spcPts val="0"/>
              </a:spcBef>
              <a:buNone/>
            </a:pPr>
            <a:r>
              <a:rPr lang="pl-PL" b="1" dirty="0" smtClean="0"/>
              <a:t>				 </a:t>
            </a:r>
            <a:r>
              <a:rPr lang="en-US" b="1" dirty="0" err="1" smtClean="0"/>
              <a:t>Lar</a:t>
            </a:r>
            <a:r>
              <a:rPr lang="pl-PL" b="1" dirty="0" smtClean="0"/>
              <a:t>				</a:t>
            </a:r>
            <a:r>
              <a:rPr lang="en-US" b="1" dirty="0" smtClean="0"/>
              <a:t>							</a:t>
            </a:r>
            <a:r>
              <a:rPr lang="pl-PL" b="1" dirty="0" smtClean="0"/>
              <a:t> </a:t>
            </a:r>
            <a:r>
              <a:rPr lang="en-US" b="1" dirty="0" err="1" smtClean="0"/>
              <a:t>Lar</a:t>
            </a:r>
            <a:r>
              <a:rPr lang="en-US" b="1" dirty="0" smtClean="0"/>
              <a:t>							</a:t>
            </a:r>
            <a:r>
              <a:rPr lang="pl-PL" b="1" dirty="0" smtClean="0"/>
              <a:t>				 </a:t>
            </a:r>
            <a:r>
              <a:rPr lang="en-US" b="1" dirty="0" err="1" smtClean="0"/>
              <a:t>Lar</a:t>
            </a:r>
            <a:endParaRPr lang="pl-PL" b="1" dirty="0" smtClean="0"/>
          </a:p>
          <a:p>
            <a:pPr marL="0" indent="-180000" defTabSz="180000">
              <a:lnSpc>
                <a:spcPct val="70000"/>
              </a:lnSpc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lnSpc>
                <a:spcPct val="70000"/>
              </a:lnSpc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lnSpc>
                <a:spcPct val="70000"/>
              </a:lnSpc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en-US" sz="2000" dirty="0" smtClean="0"/>
              <a:t>C </a:t>
            </a:r>
            <a:r>
              <a:rPr lang="pl-PL" sz="2000" dirty="0" smtClean="0"/>
              <a:t>		</a:t>
            </a:r>
            <a:r>
              <a:rPr lang="en-US" sz="2000" dirty="0" smtClean="0"/>
              <a:t>= </a:t>
            </a:r>
            <a:r>
              <a:rPr lang="pl-PL" sz="2000" dirty="0" err="1" smtClean="0"/>
              <a:t>obstruent</a:t>
            </a:r>
            <a:r>
              <a:rPr lang="en-US" sz="2000" dirty="0" smtClean="0"/>
              <a:t> </a:t>
            </a:r>
            <a:endParaRPr lang="pl-PL" sz="2000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en-US" sz="2000" dirty="0" smtClean="0"/>
              <a:t>(S) </a:t>
            </a:r>
            <a:r>
              <a:rPr lang="pl-PL" sz="2000" dirty="0" smtClean="0"/>
              <a:t>	</a:t>
            </a:r>
            <a:r>
              <a:rPr lang="en-US" sz="2000" dirty="0" smtClean="0"/>
              <a:t>= op</a:t>
            </a:r>
            <a:r>
              <a:rPr lang="pl-PL" sz="2000" dirty="0" err="1" smtClean="0"/>
              <a:t>tional</a:t>
            </a:r>
            <a:r>
              <a:rPr lang="pl-PL" sz="2000" dirty="0" smtClean="0"/>
              <a:t> </a:t>
            </a:r>
            <a:r>
              <a:rPr lang="pl-PL" sz="2000" dirty="0" err="1" smtClean="0"/>
              <a:t>sonorant</a:t>
            </a:r>
            <a:r>
              <a:rPr lang="pl-PL" sz="2000" dirty="0" smtClean="0"/>
              <a:t> </a:t>
            </a:r>
          </a:p>
          <a:p>
            <a:pPr marL="0" indent="-180000" defTabSz="180000">
              <a:spcBef>
                <a:spcPts val="0"/>
              </a:spcBef>
              <a:buNone/>
            </a:pPr>
            <a:r>
              <a:rPr lang="en-US" sz="2000" dirty="0" smtClean="0"/>
              <a:t>Lar </a:t>
            </a:r>
            <a:r>
              <a:rPr lang="pl-PL" sz="2000" dirty="0" smtClean="0"/>
              <a:t>	</a:t>
            </a:r>
            <a:r>
              <a:rPr lang="en-US" sz="2000" dirty="0" smtClean="0"/>
              <a:t>= </a:t>
            </a:r>
            <a:r>
              <a:rPr lang="en-US" sz="2000" dirty="0" err="1" smtClean="0"/>
              <a:t>laryng</a:t>
            </a:r>
            <a:r>
              <a:rPr lang="pl-PL" sz="2000" dirty="0" smtClean="0"/>
              <a:t>e</a:t>
            </a:r>
            <a:r>
              <a:rPr lang="en-US" sz="2000" dirty="0" smtClean="0"/>
              <a:t>al</a:t>
            </a:r>
            <a:r>
              <a:rPr lang="pl-PL" sz="2000" dirty="0" smtClean="0"/>
              <a:t> </a:t>
            </a:r>
            <a:r>
              <a:rPr lang="pl-PL" sz="2000" dirty="0" err="1" smtClean="0"/>
              <a:t>contrast</a:t>
            </a:r>
            <a:r>
              <a:rPr lang="en-US" sz="2000" dirty="0" smtClean="0"/>
              <a:t> </a:t>
            </a:r>
            <a:endParaRPr lang="pl-PL" sz="2000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en-US" sz="2000" dirty="0" smtClean="0"/>
              <a:t>V </a:t>
            </a:r>
            <a:r>
              <a:rPr lang="pl-PL" sz="2000" dirty="0" smtClean="0"/>
              <a:t>		</a:t>
            </a:r>
            <a:r>
              <a:rPr lang="en-US" sz="2000" dirty="0" smtClean="0"/>
              <a:t>= </a:t>
            </a:r>
            <a:r>
              <a:rPr lang="pl-PL" sz="2000" dirty="0" err="1" smtClean="0"/>
              <a:t>vowel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6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err="1" smtClean="0"/>
              <a:t>Two</a:t>
            </a:r>
            <a:r>
              <a:rPr lang="pl-PL" b="1" dirty="0" smtClean="0"/>
              <a:t> </a:t>
            </a:r>
            <a:r>
              <a:rPr lang="pl-PL" b="1" dirty="0" err="1" smtClean="0"/>
              <a:t>extreme</a:t>
            </a:r>
            <a:r>
              <a:rPr lang="pl-PL" b="1" dirty="0" smtClean="0"/>
              <a:t> </a:t>
            </a:r>
            <a:r>
              <a:rPr lang="pl-PL" b="1" dirty="0" err="1" smtClean="0"/>
              <a:t>positions</a:t>
            </a:r>
            <a:r>
              <a:rPr lang="pl-PL" b="1" dirty="0" smtClean="0"/>
              <a:t> on </a:t>
            </a:r>
            <a:r>
              <a:rPr lang="pl-PL" b="1" dirty="0" err="1" smtClean="0"/>
              <a:t>representation</a:t>
            </a:r>
            <a:r>
              <a:rPr lang="pl-PL" b="1" dirty="0" smtClean="0"/>
              <a:t> of </a:t>
            </a:r>
            <a:r>
              <a:rPr lang="pl-PL" b="1" dirty="0" err="1" smtClean="0"/>
              <a:t>voicing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r>
              <a:rPr lang="pl-PL" sz="3600" dirty="0" err="1" smtClean="0"/>
              <a:t>Binarity</a:t>
            </a:r>
            <a:r>
              <a:rPr lang="pl-PL" sz="3600" dirty="0" smtClean="0"/>
              <a:t>, </a:t>
            </a:r>
            <a:r>
              <a:rPr lang="pl-PL" sz="3600" dirty="0" err="1" smtClean="0"/>
              <a:t>e.g</a:t>
            </a:r>
            <a:r>
              <a:rPr lang="pl-PL" sz="3600" dirty="0" smtClean="0"/>
              <a:t>. [± </a:t>
            </a:r>
            <a:r>
              <a:rPr lang="pl-PL" sz="3600" dirty="0" err="1" smtClean="0"/>
              <a:t>voice</a:t>
            </a:r>
            <a:r>
              <a:rPr lang="pl-PL" sz="3600" dirty="0" smtClean="0"/>
              <a:t>]</a:t>
            </a:r>
          </a:p>
          <a:p>
            <a:pPr marL="0" indent="0" algn="ctr">
              <a:buNone/>
            </a:pPr>
            <a:endParaRPr lang="pl-PL" sz="1050" dirty="0" smtClean="0"/>
          </a:p>
          <a:p>
            <a:pPr marL="0" indent="0" algn="ctr">
              <a:buNone/>
            </a:pPr>
            <a:r>
              <a:rPr lang="pl-PL" sz="3600" dirty="0"/>
              <a:t>v</a:t>
            </a:r>
            <a:r>
              <a:rPr lang="pl-PL" sz="3600" dirty="0" smtClean="0"/>
              <a:t>s.</a:t>
            </a:r>
          </a:p>
          <a:p>
            <a:pPr marL="0" indent="0" algn="ctr">
              <a:buNone/>
            </a:pPr>
            <a:endParaRPr lang="pl-PL" sz="1100" dirty="0" smtClean="0"/>
          </a:p>
          <a:p>
            <a:pPr algn="ctr"/>
            <a:r>
              <a:rPr lang="pl-PL" sz="3600" dirty="0" err="1" smtClean="0"/>
              <a:t>Strict</a:t>
            </a:r>
            <a:r>
              <a:rPr lang="pl-PL" sz="3600" dirty="0" smtClean="0"/>
              <a:t> </a:t>
            </a:r>
            <a:r>
              <a:rPr lang="pl-PL" sz="3600" dirty="0" err="1" smtClean="0"/>
              <a:t>privativity</a:t>
            </a:r>
            <a:endParaRPr lang="pl-PL" sz="3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38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pl-PL" sz="3400" b="1" dirty="0" err="1" smtClean="0"/>
              <a:t>Binary</a:t>
            </a:r>
            <a:r>
              <a:rPr lang="pl-PL" sz="3400" b="1" dirty="0" smtClean="0"/>
              <a:t> </a:t>
            </a:r>
            <a:r>
              <a:rPr lang="pl-PL" sz="3400" b="1" dirty="0" err="1" smtClean="0"/>
              <a:t>representation</a:t>
            </a:r>
            <a:r>
              <a:rPr lang="pl-PL" sz="3400" b="1" dirty="0" smtClean="0"/>
              <a:t> of </a:t>
            </a:r>
            <a:r>
              <a:rPr lang="pl-PL" sz="3400" b="1" dirty="0" err="1" smtClean="0"/>
              <a:t>voice</a:t>
            </a:r>
            <a:r>
              <a:rPr lang="en-US" sz="3400" b="1" dirty="0" smtClean="0"/>
              <a:t> [+</a:t>
            </a:r>
            <a:r>
              <a:rPr lang="pl-PL" sz="3400" b="1" dirty="0" err="1" smtClean="0"/>
              <a:t>voi</a:t>
            </a:r>
            <a:r>
              <a:rPr lang="en-US" sz="3400" b="1" dirty="0" smtClean="0"/>
              <a:t>] / [–</a:t>
            </a:r>
            <a:r>
              <a:rPr lang="pl-PL" sz="3400" b="1" dirty="0" err="1" smtClean="0"/>
              <a:t>voi</a:t>
            </a:r>
            <a:r>
              <a:rPr lang="en-US" sz="3400" b="1" dirty="0" smtClean="0"/>
              <a:t>]</a:t>
            </a:r>
            <a:endParaRPr lang="pl-PL" sz="3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err="1" smtClean="0"/>
              <a:t>Simplified</a:t>
            </a:r>
            <a:r>
              <a:rPr lang="pl-PL" dirty="0" smtClean="0"/>
              <a:t> story</a:t>
            </a:r>
            <a:r>
              <a:rPr lang="en-US" dirty="0" smtClean="0"/>
              <a:t>: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err="1" smtClean="0"/>
              <a:t>everything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phonetically</a:t>
            </a:r>
            <a:r>
              <a:rPr lang="pl-PL" dirty="0" smtClean="0"/>
              <a:t> </a:t>
            </a:r>
            <a:r>
              <a:rPr lang="pl-PL" dirty="0" err="1" smtClean="0"/>
              <a:t>voiced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en-US" b="1" dirty="0" smtClean="0"/>
              <a:t>[+</a:t>
            </a:r>
            <a:r>
              <a:rPr lang="pl-PL" b="1" dirty="0" err="1" smtClean="0"/>
              <a:t>voi</a:t>
            </a:r>
            <a:r>
              <a:rPr lang="en-US" b="1" dirty="0" smtClean="0"/>
              <a:t>] </a:t>
            </a:r>
            <a:r>
              <a:rPr lang="en-US" dirty="0" smtClean="0"/>
              <a:t>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err="1" smtClean="0"/>
              <a:t>everything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phonetically</a:t>
            </a:r>
            <a:r>
              <a:rPr lang="pl-PL" dirty="0" smtClean="0"/>
              <a:t> </a:t>
            </a:r>
            <a:r>
              <a:rPr lang="pl-PL" dirty="0" err="1" smtClean="0"/>
              <a:t>voiceless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b="1" dirty="0" smtClean="0"/>
              <a:t>[-</a:t>
            </a:r>
            <a:r>
              <a:rPr lang="pl-PL" b="1" dirty="0" err="1" smtClean="0"/>
              <a:t>voi</a:t>
            </a:r>
            <a:r>
              <a:rPr lang="pl-PL" b="1" dirty="0" smtClean="0"/>
              <a:t>]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marL="0" indent="0" defTabSz="180000">
              <a:lnSpc>
                <a:spcPct val="60000"/>
              </a:lnSpc>
              <a:spcBef>
                <a:spcPts val="0"/>
              </a:spcBef>
              <a:buNone/>
            </a:pPr>
            <a:r>
              <a:rPr lang="en-US" dirty="0" smtClean="0"/>
              <a:t>		/</a:t>
            </a:r>
            <a:r>
              <a:rPr lang="pl-PL" dirty="0" smtClean="0"/>
              <a:t>b</a:t>
            </a:r>
            <a:r>
              <a:rPr lang="en-US" dirty="0" smtClean="0"/>
              <a:t>/					/</a:t>
            </a:r>
            <a:r>
              <a:rPr lang="pl-PL" dirty="0" smtClean="0"/>
              <a:t>m</a:t>
            </a:r>
            <a:r>
              <a:rPr lang="en-US" dirty="0" smtClean="0"/>
              <a:t>/			</a:t>
            </a:r>
            <a:r>
              <a:rPr lang="pl-PL" dirty="0" smtClean="0"/>
              <a:t>	</a:t>
            </a:r>
            <a:r>
              <a:rPr lang="en-US" dirty="0" smtClean="0"/>
              <a:t>/</a:t>
            </a:r>
            <a:r>
              <a:rPr lang="pl-PL" dirty="0" smtClean="0"/>
              <a:t>a</a:t>
            </a:r>
            <a:r>
              <a:rPr lang="en-US" dirty="0" smtClean="0"/>
              <a:t>/</a:t>
            </a:r>
            <a:r>
              <a:rPr lang="pl-PL" dirty="0" smtClean="0"/>
              <a:t>	</a:t>
            </a:r>
            <a:r>
              <a:rPr lang="en-US" dirty="0" smtClean="0"/>
              <a:t>						</a:t>
            </a:r>
            <a:r>
              <a:rPr lang="pl-PL" dirty="0" smtClean="0"/>
              <a:t>					</a:t>
            </a:r>
            <a:r>
              <a:rPr lang="en-US" dirty="0" smtClean="0"/>
              <a:t>/p/</a:t>
            </a:r>
            <a:endParaRPr lang="pl-PL" dirty="0" smtClean="0"/>
          </a:p>
          <a:p>
            <a:pPr defTabSz="180000">
              <a:buNone/>
            </a:pPr>
            <a:r>
              <a:rPr lang="en-US" dirty="0" smtClean="0"/>
              <a:t>	 </a:t>
            </a:r>
            <a:r>
              <a:rPr lang="pl-PL" dirty="0" smtClean="0"/>
              <a:t>  </a:t>
            </a:r>
            <a:r>
              <a:rPr lang="en-US" dirty="0" smtClean="0"/>
              <a:t>|		</a:t>
            </a:r>
            <a:r>
              <a:rPr lang="pl-PL" dirty="0" smtClean="0"/>
              <a:t>					</a:t>
            </a:r>
            <a:r>
              <a:rPr lang="en-US" dirty="0" smtClean="0"/>
              <a:t>|	 </a:t>
            </a:r>
            <a:r>
              <a:rPr lang="pl-PL" dirty="0" smtClean="0"/>
              <a:t>						</a:t>
            </a:r>
            <a:r>
              <a:rPr lang="en-US" dirty="0" smtClean="0"/>
              <a:t>|	 </a:t>
            </a:r>
            <a:r>
              <a:rPr lang="pl-PL" dirty="0" smtClean="0"/>
              <a:t>													</a:t>
            </a:r>
            <a:r>
              <a:rPr lang="en-US" dirty="0" smtClean="0"/>
              <a:t>|</a:t>
            </a:r>
            <a:endParaRPr lang="pl-PL" dirty="0" smtClean="0"/>
          </a:p>
          <a:p>
            <a:pPr defTabSz="180000">
              <a:buNone/>
            </a:pPr>
            <a:r>
              <a:rPr lang="en-US" dirty="0" smtClean="0"/>
              <a:t>	</a:t>
            </a:r>
            <a:r>
              <a:rPr lang="en-US" sz="1800" dirty="0" smtClean="0"/>
              <a:t>[+</a:t>
            </a:r>
            <a:r>
              <a:rPr lang="pl-PL" sz="1800" dirty="0" err="1" smtClean="0"/>
              <a:t>voi</a:t>
            </a:r>
            <a:r>
              <a:rPr lang="en-US" sz="1800" dirty="0" smtClean="0"/>
              <a:t>]		</a:t>
            </a:r>
            <a:r>
              <a:rPr lang="pl-PL" sz="1800" dirty="0" smtClean="0"/>
              <a:t>	</a:t>
            </a:r>
            <a:r>
              <a:rPr lang="en-US" sz="1800" dirty="0" smtClean="0"/>
              <a:t>	</a:t>
            </a:r>
            <a:r>
              <a:rPr lang="pl-PL" sz="1800" dirty="0" smtClean="0"/>
              <a:t>	</a:t>
            </a:r>
            <a:r>
              <a:rPr lang="en-US" sz="1800" dirty="0" smtClean="0"/>
              <a:t>[</a:t>
            </a:r>
            <a:r>
              <a:rPr lang="pl-PL" sz="1800" dirty="0" smtClean="0"/>
              <a:t>+</a:t>
            </a:r>
            <a:r>
              <a:rPr lang="pl-PL" sz="1800" dirty="0" err="1" smtClean="0"/>
              <a:t>voi</a:t>
            </a:r>
            <a:r>
              <a:rPr lang="en-US" sz="1800" dirty="0" smtClean="0"/>
              <a:t>] 		</a:t>
            </a:r>
            <a:r>
              <a:rPr lang="pl-PL" sz="1800" dirty="0" smtClean="0"/>
              <a:t>		</a:t>
            </a:r>
            <a:r>
              <a:rPr lang="en-US" sz="1800" dirty="0" smtClean="0"/>
              <a:t>[+</a:t>
            </a:r>
            <a:r>
              <a:rPr lang="pl-PL" sz="1800" dirty="0" err="1" smtClean="0"/>
              <a:t>voi</a:t>
            </a:r>
            <a:r>
              <a:rPr lang="en-US" sz="1800" dirty="0" smtClean="0"/>
              <a:t>]					</a:t>
            </a:r>
            <a:r>
              <a:rPr lang="pl-PL" sz="1800" dirty="0" smtClean="0"/>
              <a:t>						</a:t>
            </a:r>
            <a:r>
              <a:rPr lang="en-US" sz="1800" dirty="0" smtClean="0"/>
              <a:t>[–</a:t>
            </a:r>
            <a:r>
              <a:rPr lang="pl-PL" sz="1800" dirty="0" err="1" smtClean="0"/>
              <a:t>voi</a:t>
            </a:r>
            <a:r>
              <a:rPr lang="en-US" sz="1800" dirty="0" smtClean="0"/>
              <a:t>]</a:t>
            </a:r>
            <a:endParaRPr lang="pl-PL" sz="18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8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200" b="1" dirty="0" err="1" smtClean="0"/>
              <a:t>Neutraliza</a:t>
            </a:r>
            <a:r>
              <a:rPr lang="pl-PL" sz="3200" b="1" dirty="0" err="1" smtClean="0"/>
              <a:t>tion</a:t>
            </a:r>
            <a:r>
              <a:rPr lang="pl-PL" sz="3200" b="1" dirty="0" smtClean="0"/>
              <a:t> and </a:t>
            </a:r>
            <a:r>
              <a:rPr lang="pl-PL" sz="3200" b="1" dirty="0" err="1" smtClean="0"/>
              <a:t>Regressive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Assimilation</a:t>
            </a:r>
            <a:r>
              <a:rPr lang="pl-PL" sz="3200" b="1" dirty="0" smtClean="0"/>
              <a:t> </a:t>
            </a:r>
            <a:br>
              <a:rPr lang="pl-PL" sz="3200" b="1" dirty="0" smtClean="0"/>
            </a:br>
            <a:r>
              <a:rPr lang="pl-PL" sz="3200" b="1" dirty="0" smtClean="0"/>
              <a:t>in [±</a:t>
            </a:r>
            <a:r>
              <a:rPr lang="pl-PL" sz="3200" b="1" dirty="0" err="1" smtClean="0"/>
              <a:t>voi</a:t>
            </a:r>
            <a:r>
              <a:rPr lang="pl-PL" sz="3200" b="1" dirty="0" smtClean="0"/>
              <a:t>] </a:t>
            </a:r>
            <a:r>
              <a:rPr lang="pl-PL" sz="3200" b="1" dirty="0" err="1" smtClean="0"/>
              <a:t>systems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a.		</a:t>
            </a:r>
            <a:r>
              <a:rPr lang="pl-PL" i="1" dirty="0" smtClean="0"/>
              <a:t>liczba</a:t>
            </a:r>
            <a:r>
              <a:rPr lang="pl-PL" dirty="0" smtClean="0"/>
              <a:t>						/</a:t>
            </a:r>
            <a:r>
              <a:rPr lang="pl-PL" dirty="0" err="1" smtClean="0"/>
              <a:t>l</a:t>
            </a:r>
            <a:r>
              <a:rPr lang="pl-PL" baseline="30000" dirty="0" err="1" smtClean="0"/>
              <a:t>j</a:t>
            </a:r>
            <a:r>
              <a:rPr lang="pl-PL" dirty="0" smtClean="0"/>
              <a:t>			i			</a:t>
            </a:r>
            <a:r>
              <a:rPr lang="pl-PL" dirty="0" err="1" smtClean="0">
                <a:solidFill>
                  <a:srgbClr val="FF0000"/>
                </a:solidFill>
              </a:rPr>
              <a:t>t</a:t>
            </a:r>
            <a:r>
              <a:rPr lang="pl-PL" dirty="0" err="1" smtClean="0">
                <a:solidFill>
                  <a:srgbClr val="FF0000"/>
                </a:solidFill>
                <a:sym typeface="IPAKiel"/>
              </a:rPr>
              <a:t></a:t>
            </a:r>
            <a:r>
              <a:rPr lang="pl-PL" dirty="0" smtClean="0"/>
              <a:t>				-			b	a/					&gt;					[</a:t>
            </a:r>
            <a:r>
              <a:rPr lang="pl-PL" dirty="0" err="1" smtClean="0"/>
              <a:t>l</a:t>
            </a:r>
            <a:r>
              <a:rPr lang="pl-PL" baseline="30000" dirty="0" err="1" smtClean="0"/>
              <a:t>j</a:t>
            </a:r>
            <a:r>
              <a:rPr lang="pl-PL" dirty="0" err="1" smtClean="0"/>
              <a:t>i</a:t>
            </a:r>
            <a:r>
              <a:rPr lang="pl-PL" dirty="0" err="1" smtClean="0">
                <a:solidFill>
                  <a:srgbClr val="FF0000"/>
                </a:solidFill>
              </a:rPr>
              <a:t>d</a:t>
            </a:r>
            <a:r>
              <a:rPr lang="pl-PL" dirty="0" err="1" smtClean="0">
                <a:solidFill>
                  <a:srgbClr val="FF0000"/>
                </a:solidFill>
                <a:sym typeface="IPAKiel"/>
              </a:rPr>
              <a:t>b</a:t>
            </a:r>
            <a:r>
              <a:rPr lang="pl-PL" dirty="0" err="1" smtClean="0">
                <a:sym typeface="IPAKiel"/>
              </a:rPr>
              <a:t>a</a:t>
            </a:r>
            <a:r>
              <a:rPr lang="pl-PL" dirty="0" smtClean="0"/>
              <a:t>]</a:t>
            </a:r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/>
              <a:t>																																																 ‘</a:t>
            </a:r>
            <a:r>
              <a:rPr lang="en-GB" dirty="0"/>
              <a:t>number’</a:t>
            </a:r>
            <a:endParaRPr lang="pl-PL" dirty="0" smtClean="0"/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																						</a:t>
            </a:r>
            <a:r>
              <a:rPr lang="pl-PL" sz="1600" dirty="0" smtClean="0"/>
              <a:t>[-</a:t>
            </a:r>
            <a:r>
              <a:rPr lang="pl-PL" sz="1600" dirty="0" err="1" smtClean="0"/>
              <a:t>voi</a:t>
            </a:r>
            <a:r>
              <a:rPr lang="pl-PL" sz="1600" dirty="0" smtClean="0"/>
              <a:t>]</a:t>
            </a:r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															</a:t>
            </a:r>
            <a:r>
              <a:rPr lang="pl-PL" sz="2800" dirty="0" smtClean="0"/>
              <a:t> 																	</a:t>
            </a:r>
            <a:r>
              <a:rPr lang="pl-PL" sz="1600" dirty="0" smtClean="0"/>
              <a:t>[+</a:t>
            </a:r>
            <a:r>
              <a:rPr lang="pl-PL" sz="1600" dirty="0" err="1" smtClean="0"/>
              <a:t>voi</a:t>
            </a:r>
            <a:r>
              <a:rPr lang="pl-PL" sz="1600" dirty="0" smtClean="0"/>
              <a:t>]</a:t>
            </a:r>
          </a:p>
          <a:p>
            <a:pPr marL="406350" indent="-514350" defTabSz="108000">
              <a:spcBef>
                <a:spcPts val="0"/>
              </a:spcBef>
              <a:buNone/>
            </a:pPr>
            <a:endParaRPr lang="pl-PL" dirty="0" smtClean="0"/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b.		</a:t>
            </a:r>
            <a:r>
              <a:rPr lang="pl-PL" i="1" dirty="0" smtClean="0"/>
              <a:t>żabka</a:t>
            </a:r>
            <a:r>
              <a:rPr lang="pl-PL" dirty="0" smtClean="0"/>
              <a:t>					/</a:t>
            </a:r>
            <a:r>
              <a:rPr lang="pl-PL" dirty="0" smtClean="0">
                <a:sym typeface="IPAKiel"/>
              </a:rPr>
              <a:t>			a			</a:t>
            </a:r>
            <a:r>
              <a:rPr lang="pl-PL" dirty="0" smtClean="0">
                <a:solidFill>
                  <a:srgbClr val="FF0000"/>
                </a:solidFill>
                <a:sym typeface="IPAKiel"/>
              </a:rPr>
              <a:t>b</a:t>
            </a:r>
            <a:r>
              <a:rPr lang="pl-PL" dirty="0" smtClean="0">
                <a:sym typeface="IPAKiel"/>
              </a:rPr>
              <a:t>					-			k	a</a:t>
            </a:r>
            <a:r>
              <a:rPr lang="pl-PL" dirty="0" smtClean="0"/>
              <a:t>/					&gt;					[</a:t>
            </a:r>
            <a:r>
              <a:rPr lang="pl-PL" dirty="0" err="1" smtClean="0">
                <a:sym typeface="IPAKiel"/>
              </a:rPr>
              <a:t>a</a:t>
            </a:r>
            <a:r>
              <a:rPr lang="pl-PL" dirty="0" err="1" smtClean="0">
                <a:solidFill>
                  <a:srgbClr val="FF0000"/>
                </a:solidFill>
                <a:sym typeface="IPAKiel"/>
              </a:rPr>
              <a:t>pk</a:t>
            </a:r>
            <a:r>
              <a:rPr lang="pl-PL" dirty="0" err="1" smtClean="0">
                <a:sym typeface="IPAKiel"/>
              </a:rPr>
              <a:t>a</a:t>
            </a:r>
            <a:r>
              <a:rPr lang="pl-PL" dirty="0" smtClean="0"/>
              <a:t>]</a:t>
            </a:r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/>
              <a:t>																																																 ‘</a:t>
            </a:r>
            <a:r>
              <a:rPr lang="pl-PL" dirty="0" err="1"/>
              <a:t>frog</a:t>
            </a:r>
            <a:r>
              <a:rPr lang="pl-PL" dirty="0"/>
              <a:t>, </a:t>
            </a:r>
            <a:r>
              <a:rPr lang="pl-PL" dirty="0" err="1"/>
              <a:t>dim</a:t>
            </a:r>
            <a:r>
              <a:rPr lang="pl-PL" dirty="0"/>
              <a:t>.’</a:t>
            </a:r>
            <a:endParaRPr lang="pl-PL" dirty="0" smtClean="0"/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																						</a:t>
            </a:r>
            <a:r>
              <a:rPr lang="pl-PL" sz="1600" dirty="0" smtClean="0"/>
              <a:t>[+</a:t>
            </a:r>
            <a:r>
              <a:rPr lang="pl-PL" sz="1600" dirty="0" err="1" smtClean="0"/>
              <a:t>voi</a:t>
            </a:r>
            <a:r>
              <a:rPr lang="pl-PL" sz="1600" dirty="0" smtClean="0"/>
              <a:t>]</a:t>
            </a:r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																																</a:t>
            </a:r>
            <a:r>
              <a:rPr lang="pl-PL" sz="1600" dirty="0" smtClean="0">
                <a:sym typeface="IPAKiel"/>
              </a:rPr>
              <a:t>[-</a:t>
            </a:r>
            <a:r>
              <a:rPr lang="pl-PL" sz="1600" dirty="0" err="1" smtClean="0">
                <a:sym typeface="IPAKiel"/>
              </a:rPr>
              <a:t>voi</a:t>
            </a:r>
            <a:r>
              <a:rPr lang="pl-PL" sz="1600" dirty="0" smtClean="0">
                <a:sym typeface="IPAKiel"/>
              </a:rPr>
              <a:t>]</a:t>
            </a:r>
            <a:endParaRPr lang="pl-PL" sz="1600" dirty="0" smtClean="0"/>
          </a:p>
          <a:p>
            <a:pPr marL="406350" indent="-514350" defTabSz="108000">
              <a:spcBef>
                <a:spcPts val="0"/>
              </a:spcBef>
              <a:buNone/>
            </a:pPr>
            <a:endParaRPr lang="pl-PL" dirty="0" smtClean="0"/>
          </a:p>
          <a:p>
            <a:pPr marL="406350" indent="-514350" defTabSz="108000">
              <a:spcBef>
                <a:spcPts val="0"/>
              </a:spcBef>
              <a:buNone/>
            </a:pPr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3347864" y="2420888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3347864" y="2420888"/>
            <a:ext cx="1080120" cy="7920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4427984" y="2348880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3347864" y="4437112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3347864" y="4437112"/>
            <a:ext cx="1080120" cy="7920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4427984" y="4365104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9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4060</TotalTime>
  <Words>1246</Words>
  <Application>Microsoft Office PowerPoint</Application>
  <PresentationFormat>Pokaz na ekranie (4:3)</PresentationFormat>
  <Paragraphs>636</Paragraphs>
  <Slides>46</Slides>
  <Notes>46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54" baseType="lpstr">
      <vt:lpstr>Arial</vt:lpstr>
      <vt:lpstr>Calibri</vt:lpstr>
      <vt:lpstr>Consolas</vt:lpstr>
      <vt:lpstr>IPAKiel</vt:lpstr>
      <vt:lpstr>Constantia</vt:lpstr>
      <vt:lpstr>Wingdings 2</vt:lpstr>
      <vt:lpstr>Times</vt:lpstr>
      <vt:lpstr>Przepływ</vt:lpstr>
      <vt:lpstr>Laryngeal Relativism. Why? And what now?</vt:lpstr>
      <vt:lpstr>Introduction:</vt:lpstr>
      <vt:lpstr>Two-way voicing contrast in Polish </vt:lpstr>
      <vt:lpstr>Neutralization and Final Obstruent Devoicing</vt:lpstr>
      <vt:lpstr>Neutralization and Regressive Assimilation</vt:lpstr>
      <vt:lpstr>Distribution of laryngeal contrast in Polish</vt:lpstr>
      <vt:lpstr>Two extreme positions on representation of voicing</vt:lpstr>
      <vt:lpstr>Binary representation of voice [+voi] / [–voi]</vt:lpstr>
      <vt:lpstr>Neutralization and Regressive Assimilation  in [±voi] systems</vt:lpstr>
      <vt:lpstr>Neutralization and Final Devoicing (FOD)</vt:lpstr>
      <vt:lpstr>Problems with binary representation</vt:lpstr>
      <vt:lpstr>Examples of influence of representation  on computation</vt:lpstr>
      <vt:lpstr>Towards Laryngeal Realism…</vt:lpstr>
      <vt:lpstr>Privativity</vt:lpstr>
      <vt:lpstr>Phonetic categories based on VOT(Voice Onset Time)</vt:lpstr>
      <vt:lpstr>Voicing and Aspiration languages</vt:lpstr>
      <vt:lpstr>Philosophy that led me to Laryngeal Relativism   </vt:lpstr>
      <vt:lpstr>3 types o voicing in Laryngeal Realism</vt:lpstr>
      <vt:lpstr> Neutralization and Regressive Assimilation in Laryngeal Realism</vt:lpstr>
      <vt:lpstr>Neutralization and Final Devoicing in  Laryngeal Realism</vt:lpstr>
      <vt:lpstr>Life, however, is more complicated…</vt:lpstr>
      <vt:lpstr>Cracow-Poznań Sandhi Voicing</vt:lpstr>
      <vt:lpstr>Formal analysis in binary feature models</vt:lpstr>
      <vt:lpstr>Binary feature analysis (Rubach 1996)</vt:lpstr>
      <vt:lpstr>How about Laryngeal Realism? Polish is a voicing language (Co vs. C[voi])</vt:lpstr>
      <vt:lpstr>Towards Laryngeal Relativism…</vt:lpstr>
      <vt:lpstr>Variation in laryngeal systems and a hypothesis…</vt:lpstr>
      <vt:lpstr>Laryngeal Relativism</vt:lpstr>
      <vt:lpstr>Some immediate offshoots</vt:lpstr>
      <vt:lpstr>Two immediate questions</vt:lpstr>
      <vt:lpstr>Final Devoicing in CP is interpretational  not computational</vt:lpstr>
      <vt:lpstr> Neutralization and Regressive Assimilation  in Laryngeal Relativism (CP)</vt:lpstr>
      <vt:lpstr>What about  Cracow-Poznań Sandhi voicing?</vt:lpstr>
      <vt:lpstr>Just two more details…</vt:lpstr>
      <vt:lpstr>A reminder of what happens in Warsaw…</vt:lpstr>
      <vt:lpstr>In Cracow-Poznań, on the other hand…</vt:lpstr>
      <vt:lpstr>Because in Cracow-Poznań…</vt:lpstr>
      <vt:lpstr>The main pillars of this analysis</vt:lpstr>
      <vt:lpstr>Advantages of this analysis</vt:lpstr>
      <vt:lpstr>Consequences of this analysis  and Laryngeal Relativism</vt:lpstr>
      <vt:lpstr>Between phonology and phonetics…</vt:lpstr>
      <vt:lpstr>Typology of two-way systems</vt:lpstr>
      <vt:lpstr>New Realism / New Relativism Typology of two-way systems (van der Hulst 2015)</vt:lpstr>
      <vt:lpstr>Old and new types of bias concerning laryngeal phonology</vt:lpstr>
      <vt:lpstr>Alternative type of bias  (blue glasses)</vt:lpstr>
      <vt:lpstr>Some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Zagadki dźwięczności w j. polskim</dc:title>
  <dc:creator>asus</dc:creator>
  <cp:lastModifiedBy>EUGEN</cp:lastModifiedBy>
  <cp:revision>274</cp:revision>
  <cp:lastPrinted>2016-01-12T18:12:49Z</cp:lastPrinted>
  <dcterms:created xsi:type="dcterms:W3CDTF">2013-11-16T10:36:04Z</dcterms:created>
  <dcterms:modified xsi:type="dcterms:W3CDTF">2016-01-12T21:16:18Z</dcterms:modified>
</cp:coreProperties>
</file>