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66" r:id="rId9"/>
    <p:sldId id="265" r:id="rId10"/>
    <p:sldId id="278" r:id="rId11"/>
    <p:sldId id="279" r:id="rId12"/>
    <p:sldId id="275" r:id="rId13"/>
    <p:sldId id="280" r:id="rId14"/>
    <p:sldId id="264" r:id="rId15"/>
    <p:sldId id="309" r:id="rId16"/>
    <p:sldId id="303" r:id="rId17"/>
    <p:sldId id="282" r:id="rId18"/>
    <p:sldId id="277" r:id="rId19"/>
    <p:sldId id="284" r:id="rId20"/>
    <p:sldId id="285" r:id="rId21"/>
    <p:sldId id="308" r:id="rId22"/>
    <p:sldId id="273" r:id="rId23"/>
    <p:sldId id="276" r:id="rId24"/>
    <p:sldId id="286" r:id="rId25"/>
    <p:sldId id="304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5" r:id="rId39"/>
    <p:sldId id="307" r:id="rId40"/>
    <p:sldId id="300" r:id="rId41"/>
  </p:sldIdLst>
  <p:sldSz cx="9144000" cy="6858000" type="screen4x3"/>
  <p:notesSz cx="6781800" cy="9926638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Constantia" panose="02030602050306030303" pitchFamily="18" charset="0"/>
      <p:regular r:id="rId52"/>
      <p:bold r:id="rId53"/>
      <p:italic r:id="rId54"/>
      <p:boldItalic r:id="rId55"/>
    </p:embeddedFont>
    <p:embeddedFont>
      <p:font typeface="IPAKiel" pitchFamily="2" charset="2"/>
      <p:regular r:id="rId56"/>
      <p:bold r:id="rId57"/>
    </p:embeddedFont>
    <p:embeddedFont>
      <p:font typeface="Wingdings 2" panose="05020102010507070707" pitchFamily="18" charset="2"/>
      <p:regular r:id="rId58"/>
    </p:embeddedFont>
    <p:embeddedFont>
      <p:font typeface="Times" panose="02020603050405020304" pitchFamily="18" charset="0"/>
      <p:regular r:id="rId59"/>
      <p:bold r:id="rId60"/>
      <p:italic r:id="rId61"/>
      <p:boldItalic r:id="rId6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519DF-0809-4153-A939-F84321E5A39F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C1303-4D76-4BCA-BD1C-9DD61D276D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766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85A0-2961-40BD-B530-61C30ED59396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92CA-8E25-4094-AA87-00275D2EBE9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6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92CA-8E25-4094-AA87-00275D2EBE93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0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9CB4-C571-4C31-8D05-BAED66B6045F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FEE6-5B9F-472F-BD26-0B2E03494E50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E8BB-680A-46AB-A79E-94CE76957C9B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7E38-6D05-4D91-B5A7-397A44AD32C9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998-CDBA-4747-91EA-4DEF83F0CE57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1D4D-8CF0-4F96-8673-26482DCC2A78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ACA2-74C3-4F6B-9D03-F83446AE6BF7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627DA-A6CE-4885-BC8D-00721A22F2FA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9BEE-2FA4-45A6-B490-00FF7B1A9AF9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F91C-E8E3-43CC-85CB-1068C4A46F28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3F46-928D-414C-BEF6-FDB77AE838AC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C4EE17-01FE-447B-9A29-FAD5E1C1592B}" type="datetime1">
              <a:rPr lang="pl-PL" smtClean="0"/>
              <a:pPr/>
              <a:t>2014-12-03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A07BA7-CC06-4ADA-A7F4-FB8FCA084B2F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Polish</a:t>
            </a:r>
            <a:r>
              <a:rPr lang="pl-PL" sz="6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6600" dirty="0" err="1" smtClean="0">
                <a:solidFill>
                  <a:schemeClr val="accent1">
                    <a:lumMod val="75000"/>
                  </a:schemeClr>
                </a:solidFill>
              </a:rPr>
              <a:t>voicing</a:t>
            </a:r>
            <a:endParaRPr lang="pl-PL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i="1" dirty="0" smtClean="0"/>
              <a:t>Eugeniusz Cyran</a:t>
            </a:r>
          </a:p>
          <a:p>
            <a:r>
              <a:rPr lang="pl-PL" i="1" dirty="0" smtClean="0"/>
              <a:t>KUL, Lublin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pl-PL" sz="3200" b="1" dirty="0" err="1" smtClean="0"/>
              <a:t>Problems</a:t>
            </a:r>
            <a:r>
              <a:rPr lang="pl-PL" sz="3200" b="1" dirty="0" smtClean="0"/>
              <a:t> with </a:t>
            </a:r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representation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It </a:t>
            </a:r>
            <a:r>
              <a:rPr lang="pl-PL" dirty="0" err="1" smtClean="0">
                <a:solidFill>
                  <a:srgbClr val="C00000"/>
                </a:solidFill>
              </a:rPr>
              <a:t>is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able</a:t>
            </a:r>
            <a:r>
              <a:rPr lang="pl-PL" dirty="0" smtClean="0">
                <a:solidFill>
                  <a:srgbClr val="C00000"/>
                </a:solidFill>
              </a:rPr>
              <a:t> to </a:t>
            </a:r>
            <a:r>
              <a:rPr lang="pl-PL" dirty="0" err="1" smtClean="0">
                <a:solidFill>
                  <a:srgbClr val="C00000"/>
                </a:solidFill>
              </a:rPr>
              <a:t>describe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everything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2000" dirty="0" smtClean="0"/>
              <a:t>- </a:t>
            </a:r>
            <a:r>
              <a:rPr lang="pl-PL" sz="2000" dirty="0" err="1" smtClean="0"/>
              <a:t>without</a:t>
            </a:r>
            <a:r>
              <a:rPr lang="pl-PL" sz="2000" dirty="0" smtClean="0"/>
              <a:t> </a:t>
            </a:r>
            <a:r>
              <a:rPr lang="pl-PL" sz="2000" dirty="0" err="1" smtClean="0"/>
              <a:t>providing</a:t>
            </a:r>
            <a:r>
              <a:rPr lang="pl-PL" sz="2000" dirty="0" smtClean="0"/>
              <a:t> much </a:t>
            </a:r>
            <a:r>
              <a:rPr lang="pl-PL" sz="2000" dirty="0" err="1" smtClean="0"/>
              <a:t>insight</a:t>
            </a:r>
            <a:r>
              <a:rPr lang="pl-PL" sz="2000" dirty="0" smtClean="0"/>
              <a:t> (</a:t>
            </a:r>
            <a:r>
              <a:rPr lang="pl-PL" sz="2000" dirty="0" err="1" smtClean="0"/>
              <a:t>understanding</a:t>
            </a:r>
            <a:r>
              <a:rPr lang="pl-PL" sz="2000" dirty="0" smtClean="0"/>
              <a:t>)</a:t>
            </a:r>
          </a:p>
          <a:p>
            <a:r>
              <a:rPr lang="pl-PL" dirty="0" err="1" smtClean="0">
                <a:solidFill>
                  <a:srgbClr val="C00000"/>
                </a:solidFill>
              </a:rPr>
              <a:t>Feature</a:t>
            </a:r>
            <a:r>
              <a:rPr lang="pl-PL" dirty="0" smtClean="0">
                <a:solidFill>
                  <a:srgbClr val="C00000"/>
                </a:solidFill>
              </a:rPr>
              <a:t> [+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 smtClean="0">
                <a:solidFill>
                  <a:srgbClr val="C00000"/>
                </a:solidFill>
              </a:rPr>
              <a:t>] </a:t>
            </a:r>
            <a:r>
              <a:rPr lang="pl-PL" dirty="0" err="1" smtClean="0">
                <a:solidFill>
                  <a:srgbClr val="C00000"/>
                </a:solidFill>
              </a:rPr>
              <a:t>behaves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differently</a:t>
            </a:r>
            <a:r>
              <a:rPr lang="pl-PL" dirty="0" smtClean="0">
                <a:solidFill>
                  <a:srgbClr val="C00000"/>
                </a:solidFill>
              </a:rPr>
              <a:t> in </a:t>
            </a:r>
            <a:r>
              <a:rPr lang="pl-PL" dirty="0" err="1" smtClean="0">
                <a:solidFill>
                  <a:srgbClr val="C00000"/>
                </a:solidFill>
              </a:rPr>
              <a:t>sonorants</a:t>
            </a:r>
            <a:r>
              <a:rPr lang="pl-PL" dirty="0" smtClean="0">
                <a:solidFill>
                  <a:srgbClr val="C00000"/>
                </a:solidFill>
              </a:rPr>
              <a:t> and </a:t>
            </a:r>
            <a:r>
              <a:rPr lang="pl-PL" dirty="0" err="1" smtClean="0">
                <a:solidFill>
                  <a:srgbClr val="C00000"/>
                </a:solidFill>
              </a:rPr>
              <a:t>obstruents</a:t>
            </a:r>
            <a:r>
              <a:rPr lang="pl-PL" dirty="0" smtClean="0">
                <a:solidFill>
                  <a:srgbClr val="C00000"/>
                </a:solidFill>
              </a:rPr>
              <a:t>, </a:t>
            </a:r>
            <a:r>
              <a:rPr lang="pl-PL" dirty="0" err="1" smtClean="0">
                <a:solidFill>
                  <a:srgbClr val="C00000"/>
                </a:solidFill>
              </a:rPr>
              <a:t>e.g</a:t>
            </a:r>
            <a:r>
              <a:rPr lang="pl-PL" dirty="0" smtClean="0">
                <a:solidFill>
                  <a:srgbClr val="C00000"/>
                </a:solidFill>
              </a:rPr>
              <a:t>., </a:t>
            </a:r>
            <a:r>
              <a:rPr lang="pl-PL" dirty="0" err="1" smtClean="0">
                <a:solidFill>
                  <a:srgbClr val="C00000"/>
                </a:solidFill>
              </a:rPr>
              <a:t>asymmetry</a:t>
            </a:r>
            <a:r>
              <a:rPr lang="pl-PL" dirty="0" smtClean="0">
                <a:solidFill>
                  <a:srgbClr val="C00000"/>
                </a:solidFill>
              </a:rPr>
              <a:t> in:</a:t>
            </a:r>
          </a:p>
          <a:p>
            <a:pPr lvl="1"/>
            <a:r>
              <a:rPr lang="pl-PL" dirty="0" err="1" smtClean="0"/>
              <a:t>assimilations</a:t>
            </a:r>
            <a:endParaRPr lang="pl-PL" dirty="0" smtClean="0"/>
          </a:p>
          <a:p>
            <a:pPr lvl="1"/>
            <a:r>
              <a:rPr lang="pl-PL" dirty="0" err="1" smtClean="0"/>
              <a:t>devoicing</a:t>
            </a:r>
            <a:endParaRPr lang="pl-PL" dirty="0" smtClean="0"/>
          </a:p>
          <a:p>
            <a:r>
              <a:rPr lang="pl-PL" dirty="0" err="1" smtClean="0">
                <a:solidFill>
                  <a:srgbClr val="C00000"/>
                </a:solidFill>
              </a:rPr>
              <a:t>Being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symmetrical</a:t>
            </a:r>
            <a:r>
              <a:rPr lang="pl-PL" dirty="0" smtClean="0">
                <a:solidFill>
                  <a:srgbClr val="C00000"/>
                </a:solidFill>
              </a:rPr>
              <a:t>, [± </a:t>
            </a:r>
            <a:r>
              <a:rPr lang="pl-PL" dirty="0" err="1" smtClean="0">
                <a:solidFill>
                  <a:srgbClr val="C00000"/>
                </a:solidFill>
              </a:rPr>
              <a:t>voice</a:t>
            </a:r>
            <a:r>
              <a:rPr lang="pl-PL" dirty="0" smtClean="0">
                <a:solidFill>
                  <a:srgbClr val="C00000"/>
                </a:solidFill>
              </a:rPr>
              <a:t>] </a:t>
            </a:r>
            <a:r>
              <a:rPr lang="pl-PL" dirty="0" err="1" smtClean="0">
                <a:solidFill>
                  <a:srgbClr val="C00000"/>
                </a:solidFill>
              </a:rPr>
              <a:t>ignores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universally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observed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asymmetries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between</a:t>
            </a:r>
            <a:r>
              <a:rPr lang="pl-PL" dirty="0" smtClean="0">
                <a:solidFill>
                  <a:srgbClr val="C00000"/>
                </a:solidFill>
              </a:rPr>
              <a:t> [+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 smtClean="0">
                <a:solidFill>
                  <a:srgbClr val="C00000"/>
                </a:solidFill>
              </a:rPr>
              <a:t>] and [-</a:t>
            </a:r>
            <a:r>
              <a:rPr lang="pl-PL" dirty="0" err="1" smtClean="0">
                <a:solidFill>
                  <a:srgbClr val="C00000"/>
                </a:solidFill>
              </a:rPr>
              <a:t>voi</a:t>
            </a:r>
            <a:r>
              <a:rPr lang="pl-PL" dirty="0">
                <a:solidFill>
                  <a:srgbClr val="C00000"/>
                </a:solidFill>
              </a:rPr>
              <a:t>] (</a:t>
            </a:r>
            <a:r>
              <a:rPr lang="pl-PL" dirty="0" err="1">
                <a:solidFill>
                  <a:srgbClr val="C00000"/>
                </a:solidFill>
              </a:rPr>
              <a:t>markedness</a:t>
            </a:r>
            <a:r>
              <a:rPr lang="pl-PL" dirty="0" smtClean="0">
                <a:solidFill>
                  <a:srgbClr val="C00000"/>
                </a:solidFill>
              </a:rPr>
              <a:t>). </a:t>
            </a:r>
          </a:p>
          <a:p>
            <a:pPr lvl="1"/>
            <a:r>
              <a:rPr lang="pl-PL" dirty="0" err="1" smtClean="0"/>
              <a:t>implications</a:t>
            </a:r>
            <a:endParaRPr lang="pl-PL" dirty="0" smtClean="0"/>
          </a:p>
          <a:p>
            <a:pPr lvl="1"/>
            <a:r>
              <a:rPr lang="pl-PL" dirty="0" err="1" smtClean="0"/>
              <a:t>distribution</a:t>
            </a:r>
            <a:r>
              <a:rPr lang="pl-PL" dirty="0" smtClean="0"/>
              <a:t> (</a:t>
            </a:r>
            <a:r>
              <a:rPr lang="pl-PL" dirty="0" err="1" smtClean="0"/>
              <a:t>direction</a:t>
            </a:r>
            <a:r>
              <a:rPr lang="pl-PL" dirty="0" smtClean="0"/>
              <a:t> of </a:t>
            </a:r>
            <a:r>
              <a:rPr lang="pl-PL" dirty="0" err="1" smtClean="0"/>
              <a:t>neutralization</a:t>
            </a:r>
            <a:r>
              <a:rPr lang="pl-PL" dirty="0" smtClean="0"/>
              <a:t>)</a:t>
            </a:r>
          </a:p>
          <a:p>
            <a:pPr lvl="1"/>
            <a:r>
              <a:rPr lang="pl-PL" dirty="0" err="1" smtClean="0"/>
              <a:t>frequency</a:t>
            </a:r>
            <a:r>
              <a:rPr lang="pl-PL" dirty="0" smtClean="0"/>
              <a:t> of </a:t>
            </a:r>
            <a:r>
              <a:rPr lang="pl-PL" dirty="0" err="1" smtClean="0"/>
              <a:t>occurrence</a:t>
            </a:r>
            <a:endParaRPr lang="pl-PL" dirty="0" smtClean="0"/>
          </a:p>
          <a:p>
            <a:pPr lvl="1"/>
            <a:r>
              <a:rPr lang="pl-PL" dirty="0" smtClean="0"/>
              <a:t>order of </a:t>
            </a:r>
            <a:r>
              <a:rPr lang="pl-PL" dirty="0" err="1" smtClean="0"/>
              <a:t>appearance</a:t>
            </a:r>
            <a:r>
              <a:rPr lang="pl-PL" dirty="0" smtClean="0"/>
              <a:t> in </a:t>
            </a:r>
            <a:r>
              <a:rPr lang="pl-PL" dirty="0" err="1" smtClean="0"/>
              <a:t>acquisition</a:t>
            </a:r>
            <a:r>
              <a:rPr lang="pl-PL" dirty="0" smtClean="0"/>
              <a:t>, etc.</a:t>
            </a:r>
          </a:p>
          <a:p>
            <a:pPr lvl="1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Ways</a:t>
            </a:r>
            <a:r>
              <a:rPr lang="pl-PL" sz="3200" b="1" dirty="0" smtClean="0"/>
              <a:t> to </a:t>
            </a:r>
            <a:r>
              <a:rPr lang="pl-PL" sz="3200" b="1" dirty="0" err="1" smtClean="0"/>
              <a:t>avoid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binarity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problems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Rule specificity and rule ordering</a:t>
            </a:r>
            <a:r>
              <a:rPr lang="en-GB" dirty="0" smtClean="0"/>
              <a:t>, e.g.:</a:t>
            </a:r>
          </a:p>
          <a:p>
            <a:pPr lvl="1"/>
            <a:r>
              <a:rPr lang="en-GB" dirty="0" smtClean="0"/>
              <a:t>[+</a:t>
            </a:r>
            <a:r>
              <a:rPr lang="en-GB" dirty="0" err="1" smtClean="0"/>
              <a:t>voi</a:t>
            </a:r>
            <a:r>
              <a:rPr lang="en-GB" dirty="0" smtClean="0"/>
              <a:t>] can spread only from </a:t>
            </a:r>
            <a:r>
              <a:rPr lang="en-GB" dirty="0" err="1" smtClean="0"/>
              <a:t>obstruents</a:t>
            </a:r>
            <a:r>
              <a:rPr lang="en-GB" dirty="0" smtClean="0"/>
              <a:t>, and only onto </a:t>
            </a:r>
            <a:r>
              <a:rPr lang="en-GB" dirty="0" err="1" smtClean="0"/>
              <a:t>obstruents</a:t>
            </a:r>
            <a:r>
              <a:rPr lang="en-GB" dirty="0" smtClean="0"/>
              <a:t> (assimilations)</a:t>
            </a:r>
          </a:p>
          <a:p>
            <a:pPr lvl="1"/>
            <a:r>
              <a:rPr lang="en-GB" dirty="0" smtClean="0"/>
              <a:t>[+</a:t>
            </a:r>
            <a:r>
              <a:rPr lang="en-GB" dirty="0" err="1" smtClean="0"/>
              <a:t>voi</a:t>
            </a:r>
            <a:r>
              <a:rPr lang="en-GB" dirty="0" smtClean="0"/>
              <a:t>] spreads or is provided at the „right moment”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err="1" smtClean="0">
                <a:solidFill>
                  <a:srgbClr val="FF0000"/>
                </a:solidFill>
              </a:rPr>
              <a:t>Underspecification</a:t>
            </a:r>
            <a:r>
              <a:rPr lang="en-GB" b="1" dirty="0" smtClean="0">
                <a:solidFill>
                  <a:srgbClr val="FF0000"/>
                </a:solidFill>
              </a:rPr>
              <a:t> of </a:t>
            </a:r>
            <a:r>
              <a:rPr lang="en-GB" b="1" dirty="0" err="1" smtClean="0">
                <a:solidFill>
                  <a:srgbClr val="FF0000"/>
                </a:solidFill>
              </a:rPr>
              <a:t>sonorants</a:t>
            </a:r>
            <a:r>
              <a:rPr lang="en-GB" dirty="0" smtClean="0"/>
              <a:t>  </a:t>
            </a:r>
          </a:p>
          <a:p>
            <a:pPr lvl="1"/>
            <a:r>
              <a:rPr lang="en-GB" dirty="0" smtClean="0"/>
              <a:t>[+</a:t>
            </a:r>
            <a:r>
              <a:rPr lang="en-GB" dirty="0" err="1" smtClean="0"/>
              <a:t>voi</a:t>
            </a:r>
            <a:r>
              <a:rPr lang="en-GB" dirty="0" smtClean="0"/>
              <a:t>] is added later in derivation</a:t>
            </a:r>
          </a:p>
          <a:p>
            <a:pPr lvl="1"/>
            <a:r>
              <a:rPr lang="en-GB" dirty="0" smtClean="0"/>
              <a:t>especially that it comes in handy sometimes…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Markedness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tendencies</a:t>
            </a:r>
            <a:r>
              <a:rPr lang="pl-PL" sz="3200" b="1" dirty="0" smtClean="0"/>
              <a:t> (puzzle?) 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																	</a:t>
            </a:r>
            <a:r>
              <a:rPr lang="pl-PL" sz="2400" dirty="0" err="1" smtClean="0">
                <a:solidFill>
                  <a:srgbClr val="FF0000"/>
                </a:solidFill>
              </a:rPr>
              <a:t>unmarked</a:t>
            </a:r>
            <a:r>
              <a:rPr lang="pl-PL" sz="2400" dirty="0" smtClean="0"/>
              <a:t>								</a:t>
            </a:r>
            <a:r>
              <a:rPr lang="pl-PL" sz="2400" dirty="0" err="1" smtClean="0">
                <a:solidFill>
                  <a:srgbClr val="FF0000"/>
                </a:solidFill>
              </a:rPr>
              <a:t>marked</a:t>
            </a:r>
            <a:r>
              <a:rPr lang="pl-PL" sz="2400" dirty="0" smtClean="0"/>
              <a:t>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smtClean="0"/>
              <a:t>																			(</a:t>
            </a:r>
            <a:r>
              <a:rPr lang="pl-PL" sz="2400" dirty="0" err="1" smtClean="0"/>
              <a:t>default</a:t>
            </a:r>
            <a:r>
              <a:rPr lang="pl-PL" sz="2400" dirty="0" smtClean="0"/>
              <a:t>)			</a:t>
            </a:r>
          </a:p>
          <a:p>
            <a:pPr marL="0" indent="0" defTabSz="18000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dirty="0" err="1" smtClean="0"/>
              <a:t>Obstruents</a:t>
            </a:r>
            <a:r>
              <a:rPr lang="pl-PL" sz="2400" dirty="0" smtClean="0"/>
              <a:t>													[-</a:t>
            </a:r>
            <a:r>
              <a:rPr lang="pl-PL" sz="2400" dirty="0" err="1" smtClean="0"/>
              <a:t>voi</a:t>
            </a:r>
            <a:r>
              <a:rPr lang="pl-PL" sz="2400" dirty="0" smtClean="0"/>
              <a:t>] 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err="1" smtClean="0"/>
              <a:t>Sonorants</a:t>
            </a:r>
            <a:r>
              <a:rPr lang="pl-PL" sz="2400" dirty="0" smtClean="0"/>
              <a:t> 														[+</a:t>
            </a:r>
            <a:r>
              <a:rPr lang="pl-PL" sz="2400" dirty="0" err="1" smtClean="0"/>
              <a:t>voi</a:t>
            </a:r>
            <a:r>
              <a:rPr lang="pl-PL" sz="2400" dirty="0" smtClean="0"/>
              <a:t>] 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(</a:t>
            </a:r>
            <a:r>
              <a:rPr lang="pl-PL" sz="2400" dirty="0" err="1" smtClean="0"/>
              <a:t>Default</a:t>
            </a:r>
            <a:r>
              <a:rPr lang="pl-PL" sz="2400" dirty="0" smtClean="0"/>
              <a:t> </a:t>
            </a:r>
            <a:r>
              <a:rPr lang="pl-PL" sz="2400" dirty="0" err="1" smtClean="0"/>
              <a:t>rules</a:t>
            </a:r>
            <a:r>
              <a:rPr lang="pl-PL" sz="2400" dirty="0" smtClean="0"/>
              <a:t>, </a:t>
            </a:r>
            <a:r>
              <a:rPr lang="pl-PL" sz="2400" dirty="0" err="1" smtClean="0"/>
              <a:t>Markedness</a:t>
            </a:r>
            <a:r>
              <a:rPr lang="pl-PL" sz="2400" dirty="0" smtClean="0"/>
              <a:t> </a:t>
            </a:r>
            <a:r>
              <a:rPr lang="pl-PL" sz="2400" dirty="0" err="1" smtClean="0"/>
              <a:t>conventions</a:t>
            </a:r>
            <a:r>
              <a:rPr lang="pl-PL" sz="2400" dirty="0" smtClean="0"/>
              <a:t>)</a:t>
            </a:r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[+sonorant]	→	[+</a:t>
            </a:r>
            <a:r>
              <a:rPr lang="pl-PL" sz="2400" dirty="0" err="1" smtClean="0"/>
              <a:t>voi</a:t>
            </a:r>
            <a:r>
              <a:rPr lang="pl-PL" sz="2400" dirty="0" smtClean="0"/>
              <a:t>]</a:t>
            </a:r>
          </a:p>
          <a:p>
            <a:pPr>
              <a:buNone/>
            </a:pPr>
            <a:r>
              <a:rPr lang="pl-PL" sz="2400" dirty="0" smtClean="0"/>
              <a:t>[-sonorant]	→	[-</a:t>
            </a:r>
            <a:r>
              <a:rPr lang="pl-PL" sz="2400" dirty="0" err="1" smtClean="0"/>
              <a:t>voi</a:t>
            </a:r>
            <a:r>
              <a:rPr lang="pl-PL" sz="2400" dirty="0" smtClean="0"/>
              <a:t>]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2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12</a:t>
            </a:fld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715140" y="2708920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[+</a:t>
            </a:r>
            <a:r>
              <a:rPr lang="pl-PL" sz="2200" dirty="0" err="1" smtClean="0"/>
              <a:t>voi</a:t>
            </a:r>
            <a:r>
              <a:rPr lang="pl-PL" sz="2200" dirty="0" smtClean="0"/>
              <a:t>]</a:t>
            </a:r>
            <a:endParaRPr lang="pl-PL" sz="2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715140" y="343016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[-</a:t>
            </a:r>
            <a:r>
              <a:rPr lang="pl-PL" sz="2200" dirty="0" err="1" smtClean="0"/>
              <a:t>voi</a:t>
            </a:r>
            <a:r>
              <a:rPr lang="pl-PL" sz="2200" dirty="0" smtClean="0"/>
              <a:t>]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1059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The </a:t>
            </a:r>
            <a:r>
              <a:rPr lang="pl-PL" sz="4400" b="1" dirty="0" err="1" smtClean="0"/>
              <a:t>key</a:t>
            </a:r>
            <a:r>
              <a:rPr lang="pl-PL" sz="4400" b="1" dirty="0" smtClean="0"/>
              <a:t> to </a:t>
            </a:r>
            <a:r>
              <a:rPr lang="pl-PL" sz="4400" b="1" dirty="0" err="1" smtClean="0"/>
              <a:t>understanding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voicing</a:t>
            </a:r>
            <a:r>
              <a:rPr lang="pl-PL" sz="4400" b="1" dirty="0" smtClean="0"/>
              <a:t> </a:t>
            </a:r>
            <a:br>
              <a:rPr lang="pl-PL" sz="4400" b="1" dirty="0" smtClean="0"/>
            </a:br>
            <a:r>
              <a:rPr lang="pl-PL" sz="4400" b="1" dirty="0" err="1" smtClean="0"/>
              <a:t>is</a:t>
            </a:r>
            <a:r>
              <a:rPr lang="pl-PL" sz="4400" b="1" dirty="0" smtClean="0"/>
              <a:t> in </a:t>
            </a:r>
            <a:r>
              <a:rPr lang="pl-PL" sz="4400" b="1" dirty="0" err="1" smtClean="0"/>
              <a:t>phonetics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13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490535"/>
            <a:ext cx="3312368" cy="460647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pl-PL" sz="1800" i="1" dirty="0" err="1"/>
              <a:t>o</a:t>
            </a:r>
            <a:r>
              <a:rPr lang="pl-PL" sz="1800" i="1" dirty="0" err="1" smtClean="0"/>
              <a:t>ral</a:t>
            </a:r>
            <a:r>
              <a:rPr lang="pl-PL" sz="1800" i="1" dirty="0" smtClean="0"/>
              <a:t> and </a:t>
            </a:r>
            <a:r>
              <a:rPr lang="pl-PL" sz="1800" i="1" dirty="0" err="1" smtClean="0"/>
              <a:t>nasal</a:t>
            </a:r>
            <a:r>
              <a:rPr lang="pl-PL" sz="1800" i="1" dirty="0" smtClean="0"/>
              <a:t> </a:t>
            </a:r>
            <a:r>
              <a:rPr lang="pl-PL" sz="1800" i="1" dirty="0" err="1" smtClean="0"/>
              <a:t>exit</a:t>
            </a:r>
            <a:endParaRPr lang="pl-PL" sz="1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11703" y="2852936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i="1" dirty="0" err="1" smtClean="0"/>
              <a:t>Larynx</a:t>
            </a:r>
            <a:r>
              <a:rPr lang="pl-PL" i="1" dirty="0" smtClean="0"/>
              <a:t> and </a:t>
            </a:r>
            <a:r>
              <a:rPr lang="pl-PL" i="1" dirty="0" err="1" smtClean="0"/>
              <a:t>vocal</a:t>
            </a:r>
            <a:r>
              <a:rPr lang="pl-PL" i="1" dirty="0" smtClean="0"/>
              <a:t> </a:t>
            </a:r>
            <a:r>
              <a:rPr lang="pl-PL" i="1" dirty="0" err="1" smtClean="0"/>
              <a:t>cords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1472" y="397901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pl-PL" sz="3200" b="1" dirty="0" err="1" smtClean="0"/>
              <a:t>Aerodynamic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conditions</a:t>
            </a:r>
            <a:r>
              <a:rPr lang="pl-PL" sz="3200" b="1" dirty="0" smtClean="0"/>
              <a:t> on </a:t>
            </a:r>
            <a:r>
              <a:rPr lang="pl-PL" sz="3200" b="1" dirty="0" err="1" smtClean="0"/>
              <a:t>voicing</a:t>
            </a:r>
            <a:endParaRPr lang="pl-PL" sz="3200" b="1" dirty="0" smtClean="0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5868144" y="3356992"/>
            <a:ext cx="0" cy="72008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5868144" y="2285992"/>
            <a:ext cx="0" cy="4320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6084168" y="34917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156176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P2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804248" y="3068960"/>
            <a:ext cx="9361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dirty="0"/>
          </a:p>
        </p:txBody>
      </p:sp>
      <p:sp>
        <p:nvSpPr>
          <p:cNvPr id="18" name="Elipsa 17"/>
          <p:cNvSpPr/>
          <p:nvPr/>
        </p:nvSpPr>
        <p:spPr>
          <a:xfrm>
            <a:off x="5652120" y="2852936"/>
            <a:ext cx="43204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5791200" y="2854036"/>
            <a:ext cx="148952" cy="443346"/>
          </a:xfrm>
          <a:custGeom>
            <a:avLst/>
            <a:gdLst>
              <a:gd name="connsiteX0" fmla="*/ 0 w 138545"/>
              <a:gd name="connsiteY0" fmla="*/ 401782 h 443346"/>
              <a:gd name="connsiteX1" fmla="*/ 69273 w 138545"/>
              <a:gd name="connsiteY1" fmla="*/ 0 h 443346"/>
              <a:gd name="connsiteX2" fmla="*/ 138545 w 138545"/>
              <a:gd name="connsiteY2" fmla="*/ 443346 h 4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45" h="443346">
                <a:moveTo>
                  <a:pt x="0" y="401782"/>
                </a:moveTo>
                <a:lnTo>
                  <a:pt x="69273" y="0"/>
                </a:lnTo>
                <a:lnTo>
                  <a:pt x="138545" y="443346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Dowolny kształt 19"/>
          <p:cNvSpPr/>
          <p:nvPr/>
        </p:nvSpPr>
        <p:spPr>
          <a:xfrm>
            <a:off x="4184073" y="1951182"/>
            <a:ext cx="1533237" cy="999836"/>
          </a:xfrm>
          <a:custGeom>
            <a:avLst/>
            <a:gdLst>
              <a:gd name="connsiteX0" fmla="*/ 1482436 w 1533237"/>
              <a:gd name="connsiteY0" fmla="*/ 999836 h 999836"/>
              <a:gd name="connsiteX1" fmla="*/ 1468582 w 1533237"/>
              <a:gd name="connsiteY1" fmla="*/ 348673 h 999836"/>
              <a:gd name="connsiteX2" fmla="*/ 1094509 w 1533237"/>
              <a:gd name="connsiteY2" fmla="*/ 57727 h 999836"/>
              <a:gd name="connsiteX3" fmla="*/ 0 w 1533237"/>
              <a:gd name="connsiteY3" fmla="*/ 2309 h 99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999836">
                <a:moveTo>
                  <a:pt x="1482436" y="999836"/>
                </a:moveTo>
                <a:cubicBezTo>
                  <a:pt x="1507836" y="752763"/>
                  <a:pt x="1533237" y="505691"/>
                  <a:pt x="1468582" y="348673"/>
                </a:cubicBezTo>
                <a:cubicBezTo>
                  <a:pt x="1403928" y="191655"/>
                  <a:pt x="1339273" y="115454"/>
                  <a:pt x="1094509" y="57727"/>
                </a:cubicBezTo>
                <a:cubicBezTo>
                  <a:pt x="849745" y="0"/>
                  <a:pt x="424872" y="1154"/>
                  <a:pt x="0" y="23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Dowolny kształt 20"/>
          <p:cNvSpPr/>
          <p:nvPr/>
        </p:nvSpPr>
        <p:spPr>
          <a:xfrm>
            <a:off x="3851564" y="1385455"/>
            <a:ext cx="2249054" cy="1593272"/>
          </a:xfrm>
          <a:custGeom>
            <a:avLst/>
            <a:gdLst>
              <a:gd name="connsiteX0" fmla="*/ 2230581 w 2249054"/>
              <a:gd name="connsiteY0" fmla="*/ 1593272 h 1593272"/>
              <a:gd name="connsiteX1" fmla="*/ 2161309 w 2249054"/>
              <a:gd name="connsiteY1" fmla="*/ 498763 h 1593272"/>
              <a:gd name="connsiteX2" fmla="*/ 1704109 w 2249054"/>
              <a:gd name="connsiteY2" fmla="*/ 277090 h 1593272"/>
              <a:gd name="connsiteX3" fmla="*/ 0 w 2249054"/>
              <a:gd name="connsiteY3" fmla="*/ 0 h 159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54" h="1593272">
                <a:moveTo>
                  <a:pt x="2230581" y="1593272"/>
                </a:moveTo>
                <a:cubicBezTo>
                  <a:pt x="2239817" y="1155699"/>
                  <a:pt x="2249054" y="718127"/>
                  <a:pt x="2161309" y="498763"/>
                </a:cubicBezTo>
                <a:cubicBezTo>
                  <a:pt x="2073564" y="279399"/>
                  <a:pt x="2064327" y="360217"/>
                  <a:pt x="1704109" y="277090"/>
                </a:cubicBezTo>
                <a:cubicBezTo>
                  <a:pt x="1343891" y="193963"/>
                  <a:pt x="671945" y="96981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5624945" y="3158836"/>
            <a:ext cx="41564" cy="1565564"/>
          </a:xfrm>
          <a:custGeom>
            <a:avLst/>
            <a:gdLst>
              <a:gd name="connsiteX0" fmla="*/ 41564 w 41564"/>
              <a:gd name="connsiteY0" fmla="*/ 0 h 1565564"/>
              <a:gd name="connsiteX1" fmla="*/ 0 w 41564"/>
              <a:gd name="connsiteY1" fmla="*/ 1565564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565564">
                <a:moveTo>
                  <a:pt x="41564" y="0"/>
                </a:moveTo>
                <a:lnTo>
                  <a:pt x="0" y="15655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/>
        </p:nvSpPr>
        <p:spPr>
          <a:xfrm>
            <a:off x="6026727" y="3144982"/>
            <a:ext cx="41564" cy="1496291"/>
          </a:xfrm>
          <a:custGeom>
            <a:avLst/>
            <a:gdLst>
              <a:gd name="connsiteX0" fmla="*/ 41564 w 41564"/>
              <a:gd name="connsiteY0" fmla="*/ 0 h 1496291"/>
              <a:gd name="connsiteX1" fmla="*/ 0 w 41564"/>
              <a:gd name="connsiteY1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4" h="1496291">
                <a:moveTo>
                  <a:pt x="41564" y="0"/>
                </a:moveTo>
                <a:lnTo>
                  <a:pt x="0" y="149629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/>
        </p:nvSpPr>
        <p:spPr>
          <a:xfrm>
            <a:off x="4786745" y="4350327"/>
            <a:ext cx="949037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/>
        </p:nvSpPr>
        <p:spPr>
          <a:xfrm flipH="1">
            <a:off x="5940152" y="4365104"/>
            <a:ext cx="995179" cy="1694873"/>
          </a:xfrm>
          <a:custGeom>
            <a:avLst/>
            <a:gdLst>
              <a:gd name="connsiteX0" fmla="*/ 838200 w 949037"/>
              <a:gd name="connsiteY0" fmla="*/ 0 h 1694873"/>
              <a:gd name="connsiteX1" fmla="*/ 367146 w 949037"/>
              <a:gd name="connsiteY1" fmla="*/ 193964 h 1694873"/>
              <a:gd name="connsiteX2" fmla="*/ 242455 w 949037"/>
              <a:gd name="connsiteY2" fmla="*/ 720437 h 1694873"/>
              <a:gd name="connsiteX3" fmla="*/ 117764 w 949037"/>
              <a:gd name="connsiteY3" fmla="*/ 1607128 h 1694873"/>
              <a:gd name="connsiteX4" fmla="*/ 949037 w 949037"/>
              <a:gd name="connsiteY4" fmla="*/ 1246909 h 169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7" h="1694873">
                <a:moveTo>
                  <a:pt x="838200" y="0"/>
                </a:moveTo>
                <a:cubicBezTo>
                  <a:pt x="652318" y="36945"/>
                  <a:pt x="466437" y="73891"/>
                  <a:pt x="367146" y="193964"/>
                </a:cubicBezTo>
                <a:cubicBezTo>
                  <a:pt x="267855" y="314037"/>
                  <a:pt x="284019" y="484910"/>
                  <a:pt x="242455" y="720437"/>
                </a:cubicBezTo>
                <a:cubicBezTo>
                  <a:pt x="200891" y="955964"/>
                  <a:pt x="0" y="1519383"/>
                  <a:pt x="117764" y="1607128"/>
                </a:cubicBezTo>
                <a:cubicBezTo>
                  <a:pt x="235528" y="1694873"/>
                  <a:pt x="592282" y="1470891"/>
                  <a:pt x="949037" y="12469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5652120" y="1916832"/>
            <a:ext cx="36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………</a:t>
            </a:r>
            <a:r>
              <a:rPr lang="pl-PL" dirty="0"/>
              <a:t>…</a:t>
            </a:r>
            <a:r>
              <a:rPr lang="pl-PL" dirty="0" smtClean="0"/>
              <a:t>……………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/>
              <a:t>…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5076056" y="4779818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Dowolny kształt 28"/>
          <p:cNvSpPr/>
          <p:nvPr/>
        </p:nvSpPr>
        <p:spPr>
          <a:xfrm>
            <a:off x="5148064" y="5013176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Dowolny kształt 29"/>
          <p:cNvSpPr/>
          <p:nvPr/>
        </p:nvSpPr>
        <p:spPr>
          <a:xfrm>
            <a:off x="5148064" y="5252112"/>
            <a:ext cx="568036" cy="33712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 flipH="1">
            <a:off x="6012160" y="4797152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owolny kształt 31"/>
          <p:cNvSpPr/>
          <p:nvPr/>
        </p:nvSpPr>
        <p:spPr>
          <a:xfrm flipH="1">
            <a:off x="6020544" y="5085184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Dowolny kształt 32"/>
          <p:cNvSpPr/>
          <p:nvPr/>
        </p:nvSpPr>
        <p:spPr>
          <a:xfrm flipH="1">
            <a:off x="6012160" y="5301208"/>
            <a:ext cx="567680" cy="224408"/>
          </a:xfrm>
          <a:custGeom>
            <a:avLst/>
            <a:gdLst>
              <a:gd name="connsiteX0" fmla="*/ 0 w 568036"/>
              <a:gd name="connsiteY0" fmla="*/ 277091 h 337128"/>
              <a:gd name="connsiteX1" fmla="*/ 457200 w 568036"/>
              <a:gd name="connsiteY1" fmla="*/ 290946 h 337128"/>
              <a:gd name="connsiteX2" fmla="*/ 568036 w 568036"/>
              <a:gd name="connsiteY2" fmla="*/ 0 h 3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036" h="337128">
                <a:moveTo>
                  <a:pt x="0" y="277091"/>
                </a:moveTo>
                <a:cubicBezTo>
                  <a:pt x="181263" y="307109"/>
                  <a:pt x="362527" y="337128"/>
                  <a:pt x="457200" y="290946"/>
                </a:cubicBezTo>
                <a:cubicBezTo>
                  <a:pt x="551873" y="244764"/>
                  <a:pt x="559954" y="122382"/>
                  <a:pt x="568036" y="0"/>
                </a:cubicBez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428596" y="3857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sonorants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428596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obstruents</a:t>
            </a:r>
            <a:endParaRPr lang="pl-PL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1857356" y="385762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&gt; P2</a:t>
            </a:r>
            <a:endParaRPr lang="pl-PL" sz="20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857356" y="450057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P1 = P2</a:t>
            </a:r>
            <a:endParaRPr lang="pl-PL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0" y="5274246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Conclusion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0" y="5631436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</a:t>
            </a:r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spontaneous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-32" y="607220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Voicing</a:t>
            </a:r>
            <a:r>
              <a:rPr lang="pl-PL" dirty="0" smtClean="0"/>
              <a:t> of </a:t>
            </a:r>
            <a:r>
              <a:rPr lang="pl-PL" dirty="0" err="1" smtClean="0"/>
              <a:t>obstruents</a:t>
            </a:r>
            <a:r>
              <a:rPr lang="pl-PL" dirty="0" smtClean="0"/>
              <a:t> </a:t>
            </a:r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active</a:t>
            </a:r>
            <a:r>
              <a:rPr lang="pl-PL" dirty="0" smtClean="0"/>
              <a:t> </a:t>
            </a:r>
            <a:r>
              <a:rPr lang="pl-PL" dirty="0" err="1" smtClean="0"/>
              <a:t>gestures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0" name="Symbol zastępczy numeru slajdu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14</a:t>
            </a:fld>
            <a:endParaRPr lang="pl-PL" sz="2000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7358082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P1 </a:t>
            </a:r>
            <a:r>
              <a:rPr lang="pl-PL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↑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7143768" y="52863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Larynx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↓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685801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Short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closure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6429356" y="407194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</a:rPr>
              <a:t>Relaxing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facial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musle</a:t>
            </a:r>
            <a:r>
              <a:rPr lang="pl-PL" b="1" dirty="0" err="1">
                <a:solidFill>
                  <a:srgbClr val="C00000"/>
                </a:solidFill>
              </a:rPr>
              <a:t>s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" name="Strzałka w prawo 1"/>
          <p:cNvSpPr/>
          <p:nvPr/>
        </p:nvSpPr>
        <p:spPr>
          <a:xfrm>
            <a:off x="5261263" y="2978727"/>
            <a:ext cx="170819" cy="96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4"/>
          <p:cNvSpPr/>
          <p:nvPr/>
        </p:nvSpPr>
        <p:spPr>
          <a:xfrm flipH="1">
            <a:off x="2010245" y="1627245"/>
            <a:ext cx="2663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/>
          <p:cNvSpPr txBox="1"/>
          <p:nvPr/>
        </p:nvSpPr>
        <p:spPr>
          <a:xfrm rot="16642560">
            <a:off x="4945787" y="736264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…………</a:t>
            </a:r>
          </a:p>
          <a:p>
            <a:r>
              <a:rPr lang="pl-PL" dirty="0" smtClean="0"/>
              <a:t>…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A53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9" grpId="3" animBg="1"/>
      <p:bldP spid="26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/>
              <a:t>Privativity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err="1" smtClean="0"/>
              <a:t>Voiced</a:t>
            </a:r>
            <a:r>
              <a:rPr lang="pl-PL" dirty="0" smtClean="0"/>
              <a:t> </a:t>
            </a:r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unmarked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– </a:t>
            </a:r>
            <a:r>
              <a:rPr lang="pl-PL" dirty="0" err="1" smtClean="0"/>
              <a:t>unless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voiceless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err="1" smtClean="0"/>
              <a:t>Voiced</a:t>
            </a:r>
            <a:r>
              <a:rPr lang="pl-PL" dirty="0" smtClean="0"/>
              <a:t> </a:t>
            </a:r>
            <a:r>
              <a:rPr lang="pl-PL" dirty="0" err="1" smtClean="0"/>
              <a:t>obstruents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be </a:t>
            </a:r>
            <a:r>
              <a:rPr lang="pl-PL" dirty="0" err="1" smtClean="0"/>
              <a:t>marked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- </a:t>
            </a:r>
            <a:r>
              <a:rPr lang="pl-PL" dirty="0" err="1" smtClean="0"/>
              <a:t>unless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voiceless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no </a:t>
            </a:r>
            <a:r>
              <a:rPr lang="pl-PL" dirty="0" err="1" smtClean="0"/>
              <a:t>contrast</a:t>
            </a:r>
            <a:r>
              <a:rPr lang="pl-PL" dirty="0" smtClean="0"/>
              <a:t>, no </a:t>
            </a:r>
            <a:r>
              <a:rPr lang="pl-PL" dirty="0" err="1" smtClean="0"/>
              <a:t>marking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necessary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1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Phonetic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categories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based</a:t>
            </a:r>
            <a:r>
              <a:rPr lang="pl-PL" sz="3200" b="1" dirty="0" smtClean="0"/>
              <a:t> on VOT</a:t>
            </a:r>
            <a:r>
              <a:rPr lang="pl-PL" sz="2400" dirty="0" smtClean="0"/>
              <a:t>(Voice </a:t>
            </a:r>
            <a:r>
              <a:rPr lang="pl-PL" sz="2400" dirty="0" err="1" smtClean="0"/>
              <a:t>Onset</a:t>
            </a:r>
            <a:r>
              <a:rPr lang="pl-PL" sz="2400" dirty="0" smtClean="0"/>
              <a:t> Time)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02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sz="2000" i="1" dirty="0" err="1" smtClean="0"/>
              <a:t>closure</a:t>
            </a:r>
            <a:r>
              <a:rPr lang="pl-PL" sz="2000" i="1" dirty="0" smtClean="0"/>
              <a:t>							</a:t>
            </a:r>
            <a:r>
              <a:rPr lang="pl-PL" sz="2000" b="1" i="1" dirty="0" err="1" smtClean="0">
                <a:solidFill>
                  <a:srgbClr val="FF0000"/>
                </a:solidFill>
              </a:rPr>
              <a:t>release</a:t>
            </a:r>
            <a:endParaRPr lang="pl-PL" sz="2000" b="1" i="1" dirty="0">
              <a:solidFill>
                <a:srgbClr val="FF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/>
              <a:t>	</a:t>
            </a:r>
            <a:r>
              <a:rPr lang="pl-PL" sz="2000" i="1" dirty="0" smtClean="0"/>
              <a:t>	</a:t>
            </a:r>
            <a:r>
              <a:rPr lang="pl-PL" sz="2000" dirty="0" smtClean="0"/>
              <a:t>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2000" dirty="0"/>
          </a:p>
          <a:p>
            <a:pPr marL="640080" lvl="2" indent="0" defTabSz="180000">
              <a:spcBef>
                <a:spcPts val="0"/>
              </a:spcBef>
              <a:buNone/>
            </a:pPr>
            <a:r>
              <a:rPr lang="pl-PL" sz="2600" dirty="0" err="1" smtClean="0">
                <a:solidFill>
                  <a:schemeClr val="accent1">
                    <a:lumMod val="50000"/>
                  </a:schemeClr>
                </a:solidFill>
              </a:rPr>
              <a:t>vowel</a:t>
            </a:r>
            <a:r>
              <a:rPr lang="pl-PL" sz="2600" dirty="0" smtClean="0">
                <a:solidFill>
                  <a:schemeClr val="accent1">
                    <a:lumMod val="50000"/>
                  </a:schemeClr>
                </a:solidFill>
              </a:rPr>
              <a:t>																					</a:t>
            </a:r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600" dirty="0" err="1">
                <a:solidFill>
                  <a:schemeClr val="accent1">
                    <a:lumMod val="50000"/>
                  </a:schemeClr>
                </a:solidFill>
              </a:rPr>
              <a:t>vowel</a:t>
            </a:r>
            <a:endParaRPr lang="pl-PL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/>
              <a:t>	</a:t>
            </a:r>
            <a:r>
              <a:rPr lang="pl-PL" dirty="0" smtClean="0"/>
              <a:t>																																					</a:t>
            </a:r>
            <a:r>
              <a:rPr lang="pl-PL" i="1" dirty="0" smtClean="0"/>
              <a:t>t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800" dirty="0"/>
              <a:t>		</a:t>
            </a:r>
            <a:r>
              <a:rPr lang="pl-PL" sz="2800" dirty="0" smtClean="0"/>
              <a:t>														[</a:t>
            </a:r>
            <a:r>
              <a:rPr lang="pl-PL" sz="2800" dirty="0"/>
              <a:t>d]	</a:t>
            </a:r>
            <a:r>
              <a:rPr lang="pl-PL" sz="2800" dirty="0" smtClean="0"/>
              <a:t>	 </a:t>
            </a:r>
            <a:r>
              <a:rPr lang="pl-PL" sz="2800" dirty="0"/>
              <a:t>	</a:t>
            </a:r>
            <a:r>
              <a:rPr lang="pl-PL" sz="2800" dirty="0" smtClean="0"/>
              <a:t>	[t]	</a:t>
            </a:r>
            <a:r>
              <a:rPr lang="pl-PL" sz="2800" dirty="0"/>
              <a:t>			</a:t>
            </a:r>
            <a:r>
              <a:rPr lang="pl-PL" sz="2800" dirty="0" smtClean="0"/>
              <a:t>[</a:t>
            </a:r>
            <a:r>
              <a:rPr lang="pl-PL" sz="2800" dirty="0"/>
              <a:t>t</a:t>
            </a:r>
            <a:r>
              <a:rPr lang="pl-PL" sz="2800" baseline="30000" dirty="0"/>
              <a:t>h</a:t>
            </a:r>
            <a:r>
              <a:rPr lang="pl-PL" sz="2800" dirty="0" smtClean="0"/>
              <a:t>]</a:t>
            </a:r>
            <a:endParaRPr lang="pl-PL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600" i="1" dirty="0" smtClean="0"/>
              <a:t>	</a:t>
            </a:r>
            <a:r>
              <a:rPr lang="pl-PL" sz="1400" i="1" dirty="0" smtClean="0"/>
              <a:t>														 	</a:t>
            </a:r>
            <a:r>
              <a:rPr lang="pl-PL" sz="1400" i="1" dirty="0" err="1" smtClean="0"/>
              <a:t>fully</a:t>
            </a:r>
            <a:r>
              <a:rPr lang="pl-PL" sz="1400" i="1" dirty="0" smtClean="0"/>
              <a:t> 				</a:t>
            </a:r>
            <a:r>
              <a:rPr lang="pl-PL" sz="1400" i="1" dirty="0" err="1" smtClean="0"/>
              <a:t>voiceless</a:t>
            </a:r>
            <a:r>
              <a:rPr lang="pl-PL" sz="1400" i="1" dirty="0" smtClean="0"/>
              <a:t>			</a:t>
            </a:r>
            <a:r>
              <a:rPr lang="pl-PL" sz="1400" i="1" dirty="0" err="1" smtClean="0"/>
              <a:t>voiceless</a:t>
            </a:r>
            <a:r>
              <a:rPr lang="pl-PL" sz="1400" i="1" dirty="0" smtClean="0"/>
              <a:t> 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400" i="1" dirty="0"/>
              <a:t>	</a:t>
            </a:r>
            <a:r>
              <a:rPr lang="pl-PL" sz="1400" i="1" dirty="0" smtClean="0"/>
              <a:t>															</a:t>
            </a:r>
            <a:r>
              <a:rPr lang="pl-PL" sz="1400" i="1" dirty="0" err="1" smtClean="0"/>
              <a:t>voiced</a:t>
            </a:r>
            <a:r>
              <a:rPr lang="pl-PL" sz="1400" i="1" dirty="0" smtClean="0"/>
              <a:t>			</a:t>
            </a:r>
            <a:r>
              <a:rPr lang="pl-PL" sz="1400" i="1" dirty="0" err="1" smtClean="0"/>
              <a:t>unaspirated</a:t>
            </a:r>
            <a:r>
              <a:rPr lang="pl-PL" sz="1400" i="1" dirty="0" smtClean="0"/>
              <a:t>		</a:t>
            </a:r>
            <a:r>
              <a:rPr lang="pl-PL" sz="1400" i="1" dirty="0" err="1" smtClean="0"/>
              <a:t>aspirated</a:t>
            </a:r>
            <a:endParaRPr lang="pl-PL" sz="1400" i="1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i="1" dirty="0"/>
              <a:t>	</a:t>
            </a:r>
            <a:r>
              <a:rPr lang="pl-PL" i="1" dirty="0" smtClean="0"/>
              <a:t>													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3600" dirty="0" smtClean="0"/>
              <a:t>																C</a:t>
            </a:r>
            <a:r>
              <a:rPr lang="pl-PL" sz="3600" baseline="30000" dirty="0" smtClean="0"/>
              <a:t>L</a:t>
            </a:r>
            <a:r>
              <a:rPr lang="pl-PL" sz="3600" dirty="0" smtClean="0"/>
              <a:t>				C</a:t>
            </a:r>
            <a:r>
              <a:rPr lang="pl-PL" sz="3600" baseline="30000" dirty="0" smtClean="0"/>
              <a:t>o</a:t>
            </a:r>
            <a:r>
              <a:rPr lang="pl-PL" sz="3600" dirty="0" smtClean="0"/>
              <a:t>			 C</a:t>
            </a:r>
            <a:r>
              <a:rPr lang="pl-PL" sz="3600" baseline="30000" dirty="0" smtClean="0"/>
              <a:t>H</a:t>
            </a:r>
            <a:endParaRPr lang="pl-PL" sz="3600" baseline="30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16</a:t>
            </a:fld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1403648" y="2488997"/>
            <a:ext cx="5832648" cy="1444059"/>
            <a:chOff x="1403648" y="2348880"/>
            <a:chExt cx="5832648" cy="1444059"/>
          </a:xfrm>
        </p:grpSpPr>
        <p:cxnSp>
          <p:nvCxnSpPr>
            <p:cNvPr id="6" name="Łącznik prosty ze strzałką 5"/>
            <p:cNvCxnSpPr/>
            <p:nvPr/>
          </p:nvCxnSpPr>
          <p:spPr>
            <a:xfrm>
              <a:off x="1403648" y="3789040"/>
              <a:ext cx="5832648" cy="3899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4572000" y="2388783"/>
              <a:ext cx="0" cy="1404156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2771800" y="2348880"/>
              <a:ext cx="0" cy="1404156"/>
            </a:xfrm>
            <a:prstGeom prst="line">
              <a:avLst/>
            </a:prstGeom>
            <a:ln w="508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ole tekstowe 12"/>
          <p:cNvSpPr txBox="1"/>
          <p:nvPr/>
        </p:nvSpPr>
        <p:spPr>
          <a:xfrm>
            <a:off x="3275856" y="3510107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</a:t>
            </a:r>
            <a:r>
              <a:rPr lang="pl-PL" dirty="0" err="1" smtClean="0"/>
              <a:t>lead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3068960"/>
            <a:ext cx="432048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644008" y="2636912"/>
            <a:ext cx="129614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dirty="0" smtClean="0"/>
              <a:t>VOT lag</a:t>
            </a:r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3563888" y="4869160"/>
            <a:ext cx="2088232" cy="576064"/>
            <a:chOff x="3563888" y="4653136"/>
            <a:chExt cx="2088232" cy="576064"/>
          </a:xfrm>
        </p:grpSpPr>
        <p:cxnSp>
          <p:nvCxnSpPr>
            <p:cNvPr id="17" name="Łącznik prosty ze strzałką 16"/>
            <p:cNvCxnSpPr/>
            <p:nvPr/>
          </p:nvCxnSpPr>
          <p:spPr>
            <a:xfrm>
              <a:off x="3563888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>
              <a:off x="4628930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>
              <a:off x="5652120" y="4653136"/>
              <a:ext cx="0" cy="576064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3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>
                <a:solidFill>
                  <a:schemeClr val="tx1"/>
                </a:solidFill>
              </a:rPr>
              <a:t>Voicing</a:t>
            </a:r>
            <a:r>
              <a:rPr lang="pl-PL" sz="3200" b="1" dirty="0" smtClean="0">
                <a:solidFill>
                  <a:schemeClr val="tx1"/>
                </a:solidFill>
              </a:rPr>
              <a:t> and </a:t>
            </a:r>
            <a:r>
              <a:rPr lang="pl-PL" sz="3200" b="1" dirty="0" err="1" smtClean="0">
                <a:solidFill>
                  <a:schemeClr val="tx1"/>
                </a:solidFill>
              </a:rPr>
              <a:t>Aspiration</a:t>
            </a:r>
            <a:r>
              <a:rPr lang="pl-PL" sz="3200" b="1" dirty="0" smtClean="0">
                <a:solidFill>
                  <a:schemeClr val="tx1"/>
                </a:solidFill>
              </a:rPr>
              <a:t> </a:t>
            </a:r>
            <a:r>
              <a:rPr lang="pl-PL" sz="3200" b="1" dirty="0" err="1" smtClean="0">
                <a:solidFill>
                  <a:schemeClr val="tx1"/>
                </a:solidFill>
              </a:rPr>
              <a:t>languages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/>
          </a:bodyPr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b="1" dirty="0" smtClean="0">
                <a:solidFill>
                  <a:srgbClr val="0070C0"/>
                </a:solidFill>
              </a:rPr>
              <a:t>	‘</a:t>
            </a:r>
            <a:r>
              <a:rPr lang="pl-PL" b="1" dirty="0" err="1" smtClean="0">
                <a:solidFill>
                  <a:srgbClr val="0070C0"/>
                </a:solidFill>
              </a:rPr>
              <a:t>voicing</a:t>
            </a:r>
            <a:r>
              <a:rPr lang="pl-PL" b="1" dirty="0" smtClean="0">
                <a:solidFill>
                  <a:srgbClr val="0070C0"/>
                </a:solidFill>
              </a:rPr>
              <a:t>’</a:t>
            </a:r>
            <a:r>
              <a:rPr lang="pl-PL" dirty="0" smtClean="0"/>
              <a:t>									</a:t>
            </a:r>
            <a:r>
              <a:rPr lang="pl-PL" b="1" dirty="0" smtClean="0">
                <a:solidFill>
                  <a:srgbClr val="0070C0"/>
                </a:solidFill>
              </a:rPr>
              <a:t>‘</a:t>
            </a:r>
            <a:r>
              <a:rPr lang="pl-PL" b="1" dirty="0" err="1" smtClean="0">
                <a:solidFill>
                  <a:srgbClr val="0070C0"/>
                </a:solidFill>
              </a:rPr>
              <a:t>aspiration</a:t>
            </a:r>
            <a:r>
              <a:rPr lang="pl-PL" b="1" dirty="0" smtClean="0">
                <a:solidFill>
                  <a:srgbClr val="0070C0"/>
                </a:solidFill>
              </a:rPr>
              <a:t>’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</a:t>
            </a:r>
            <a:r>
              <a:rPr lang="pl-PL" sz="1800" dirty="0" smtClean="0"/>
              <a:t>									</a:t>
            </a:r>
            <a:r>
              <a:rPr lang="pl-PL" sz="1800" dirty="0" smtClean="0">
                <a:solidFill>
                  <a:srgbClr val="C00000"/>
                </a:solidFill>
              </a:rPr>
              <a:t>Romance												</a:t>
            </a:r>
            <a:r>
              <a:rPr lang="pl-PL" sz="1800" dirty="0" err="1" smtClean="0">
                <a:solidFill>
                  <a:srgbClr val="C00000"/>
                </a:solidFill>
              </a:rPr>
              <a:t>Germanic</a:t>
            </a:r>
            <a:endParaRPr lang="pl-PL" sz="1800" dirty="0" smtClean="0">
              <a:solidFill>
                <a:srgbClr val="C00000"/>
              </a:solidFill>
            </a:endParaRP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C00000"/>
                </a:solidFill>
              </a:rPr>
              <a:t>										&amp; Slavic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								</a:t>
            </a:r>
            <a:r>
              <a:rPr lang="pl-PL" sz="2000" b="1" dirty="0" err="1" smtClean="0"/>
              <a:t>voiced</a:t>
            </a:r>
            <a:r>
              <a:rPr lang="pl-PL" sz="2000" dirty="0" smtClean="0"/>
              <a:t>						</a:t>
            </a:r>
            <a:r>
              <a:rPr lang="pl-PL" sz="2000" b="1" dirty="0" err="1" smtClean="0"/>
              <a:t>voiceless</a:t>
            </a:r>
            <a:r>
              <a:rPr lang="pl-PL" sz="2000" dirty="0" smtClean="0"/>
              <a:t>						 </a:t>
            </a:r>
            <a:r>
              <a:rPr lang="pl-PL" sz="2000" b="1" dirty="0" err="1" smtClean="0"/>
              <a:t>voiceless</a:t>
            </a:r>
            <a:endParaRPr lang="pl-PL" sz="2000" b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																	</a:t>
            </a:r>
            <a:r>
              <a:rPr lang="pl-PL" sz="2000" b="1" dirty="0" err="1" smtClean="0"/>
              <a:t>unaspirated</a:t>
            </a:r>
            <a:r>
              <a:rPr lang="pl-PL" sz="2000" dirty="0" smtClean="0"/>
              <a:t>				 </a:t>
            </a:r>
            <a:r>
              <a:rPr lang="pl-PL" sz="2000" b="1" dirty="0" err="1" smtClean="0"/>
              <a:t>aspirated</a:t>
            </a:r>
            <a:endParaRPr lang="pl-PL" sz="2000" b="1" dirty="0" smtClean="0"/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/>
              <a:t>											 </a:t>
            </a:r>
            <a:r>
              <a:rPr lang="pl-PL" sz="2000" b="1" dirty="0" smtClean="0"/>
              <a:t>[d]									 [t]									 	[</a:t>
            </a:r>
            <a:r>
              <a:rPr lang="pl-PL" sz="2000" b="1" dirty="0" err="1" smtClean="0"/>
              <a:t>t</a:t>
            </a:r>
            <a:r>
              <a:rPr lang="pl-PL" sz="2000" b="1" baseline="30000" dirty="0" err="1" smtClean="0"/>
              <a:t>h</a:t>
            </a:r>
            <a:r>
              <a:rPr lang="pl-PL" sz="2000" b="1" dirty="0" smtClean="0"/>
              <a:t>]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/>
              <a:t>											</a:t>
            </a:r>
            <a:r>
              <a:rPr lang="pl-PL" sz="2000" b="1" dirty="0" smtClean="0"/>
              <a:t>/C</a:t>
            </a:r>
            <a:r>
              <a:rPr lang="pl-PL" sz="2000" b="1" baseline="30000" dirty="0" smtClean="0"/>
              <a:t>L</a:t>
            </a:r>
            <a:r>
              <a:rPr lang="pl-PL" sz="2000" b="1" dirty="0" smtClean="0"/>
              <a:t>/									/C</a:t>
            </a:r>
            <a:r>
              <a:rPr lang="pl-PL" sz="2000" b="1" baseline="30000" dirty="0" smtClean="0"/>
              <a:t>o</a:t>
            </a:r>
            <a:r>
              <a:rPr lang="pl-PL" sz="2000" b="1" dirty="0" smtClean="0"/>
              <a:t>/									/C</a:t>
            </a:r>
            <a:r>
              <a:rPr lang="pl-PL" sz="2000" b="1" baseline="30000" dirty="0" smtClean="0"/>
              <a:t>H</a:t>
            </a:r>
            <a:r>
              <a:rPr lang="pl-PL" sz="2000" b="1" dirty="0" smtClean="0"/>
              <a:t>/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dirty="0" smtClean="0"/>
              <a:t>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err="1" smtClean="0"/>
              <a:t>Hawaiian</a:t>
            </a:r>
            <a:r>
              <a:rPr lang="en-US" sz="2400" dirty="0" smtClean="0"/>
              <a:t>			</a:t>
            </a:r>
            <a:r>
              <a:rPr lang="pl-PL" sz="2400" dirty="0" smtClean="0"/>
              <a:t>									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b="1" u="sng" dirty="0" err="1" smtClean="0"/>
              <a:t>Polish</a:t>
            </a:r>
            <a:r>
              <a:rPr lang="en-US" sz="2400" b="1" dirty="0" smtClean="0"/>
              <a:t>		 		</a:t>
            </a:r>
            <a:r>
              <a:rPr lang="pl-PL" sz="2400" b="1" dirty="0" smtClean="0"/>
              <a:t>		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d</a:t>
            </a:r>
            <a:r>
              <a:rPr lang="en-US" sz="2400" b="1" baseline="30000" dirty="0" err="1" smtClean="0"/>
              <a:t>L</a:t>
            </a:r>
            <a:r>
              <a:rPr lang="en-US" sz="2400" b="1" dirty="0" smtClean="0"/>
              <a:t>/ 		</a:t>
            </a:r>
            <a:r>
              <a:rPr lang="pl-PL" sz="2400" b="1" dirty="0" smtClean="0"/>
              <a:t>						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/	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b="1" u="sng" dirty="0" err="1" smtClean="0"/>
              <a:t>Icelandic</a:t>
            </a:r>
            <a:r>
              <a:rPr lang="en-US" sz="2400" b="1" dirty="0" smtClean="0"/>
              <a:t>			</a:t>
            </a:r>
            <a:r>
              <a:rPr lang="pl-PL" sz="2400" b="1" dirty="0" smtClean="0"/>
              <a:t>												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/>
              <a:t>/ 		</a:t>
            </a:r>
            <a:r>
              <a:rPr lang="pl-PL" sz="2400" b="1" dirty="0" smtClean="0"/>
              <a:t>						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t</a:t>
            </a:r>
            <a:r>
              <a:rPr lang="en-US" sz="2400" b="1" baseline="30000" dirty="0" err="1" smtClean="0"/>
              <a:t>H</a:t>
            </a:r>
            <a:r>
              <a:rPr lang="en-US" sz="2400" b="1" dirty="0" smtClean="0"/>
              <a:t>/ 	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err="1" smtClean="0"/>
              <a:t>Thai</a:t>
            </a:r>
            <a:r>
              <a:rPr lang="pl-PL" sz="2400" dirty="0" smtClean="0"/>
              <a:t>		</a:t>
            </a:r>
            <a:r>
              <a:rPr lang="en-US" sz="2400" dirty="0" smtClean="0"/>
              <a:t>					</a:t>
            </a:r>
            <a:r>
              <a:rPr lang="pl-PL" sz="2400" dirty="0" smtClean="0"/>
              <a:t>	</a:t>
            </a:r>
            <a:r>
              <a:rPr lang="en-US" sz="2400" dirty="0" smtClean="0"/>
              <a:t>/</a:t>
            </a:r>
            <a:r>
              <a:rPr lang="en-US" sz="2400" dirty="0" err="1" smtClean="0"/>
              <a:t>d</a:t>
            </a:r>
            <a:r>
              <a:rPr lang="en-US" sz="2400" baseline="30000" dirty="0" err="1" smtClean="0"/>
              <a:t>L</a:t>
            </a:r>
            <a:r>
              <a:rPr lang="en-US" sz="2400" dirty="0" smtClean="0"/>
              <a:t>/ 		</a:t>
            </a:r>
            <a:r>
              <a:rPr lang="pl-PL" sz="2400" dirty="0" smtClean="0"/>
              <a:t>		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		 	</a:t>
            </a:r>
            <a:r>
              <a:rPr lang="pl-PL" sz="2400" dirty="0" smtClean="0"/>
              <a:t>						</a:t>
            </a:r>
            <a:r>
              <a:rPr lang="en-US" sz="2400" dirty="0" smtClean="0"/>
              <a:t>/</a:t>
            </a:r>
            <a:r>
              <a:rPr lang="en-US" sz="2400" dirty="0" err="1" smtClean="0"/>
              <a:t>t</a:t>
            </a:r>
            <a:r>
              <a:rPr lang="en-US" sz="2400" baseline="30000" dirty="0" err="1" smtClean="0"/>
              <a:t>H</a:t>
            </a:r>
            <a:r>
              <a:rPr lang="en-US" sz="2400" dirty="0" smtClean="0"/>
              <a:t>/ 	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en-US" sz="2400" dirty="0" smtClean="0"/>
              <a:t>Hindi		 			</a:t>
            </a:r>
            <a:r>
              <a:rPr lang="pl-PL" sz="2400" dirty="0" smtClean="0"/>
              <a:t>		</a:t>
            </a:r>
            <a:r>
              <a:rPr lang="en-US" sz="2400" dirty="0" smtClean="0"/>
              <a:t>/</a:t>
            </a:r>
            <a:r>
              <a:rPr lang="en-US" sz="2400" dirty="0" err="1" smtClean="0"/>
              <a:t>d</a:t>
            </a:r>
            <a:r>
              <a:rPr lang="en-US" sz="2400" baseline="30000" dirty="0" err="1" smtClean="0"/>
              <a:t>L</a:t>
            </a:r>
            <a:r>
              <a:rPr lang="en-US" sz="2400" dirty="0" smtClean="0"/>
              <a:t>/ 		</a:t>
            </a:r>
            <a:r>
              <a:rPr lang="pl-PL" sz="2400" dirty="0" smtClean="0"/>
              <a:t>						</a:t>
            </a:r>
            <a:r>
              <a:rPr lang="en-US" sz="2400" dirty="0" smtClean="0"/>
              <a:t>/</a:t>
            </a:r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/		 	</a:t>
            </a:r>
            <a:r>
              <a:rPr lang="pl-PL" sz="2400" dirty="0" smtClean="0"/>
              <a:t>						</a:t>
            </a:r>
            <a:r>
              <a:rPr lang="en-US" sz="2400" dirty="0" smtClean="0"/>
              <a:t>/</a:t>
            </a:r>
            <a:r>
              <a:rPr lang="en-US" sz="2400" dirty="0" err="1" smtClean="0"/>
              <a:t>t</a:t>
            </a:r>
            <a:r>
              <a:rPr lang="en-US" sz="2400" baseline="30000" dirty="0" err="1" smtClean="0"/>
              <a:t>H</a:t>
            </a:r>
            <a:r>
              <a:rPr lang="en-US" sz="2400" dirty="0" smtClean="0"/>
              <a:t>/ 		 </a:t>
            </a:r>
            <a:endParaRPr lang="pl-PL" sz="2400" dirty="0" smtClean="0"/>
          </a:p>
          <a:p>
            <a:pPr marL="0" indent="0" algn="r" defTabSz="180000">
              <a:spcBef>
                <a:spcPts val="0"/>
              </a:spcBef>
              <a:buNone/>
            </a:pPr>
            <a:r>
              <a:rPr lang="en-US" sz="2400" dirty="0" smtClean="0"/>
              <a:t>[d</a:t>
            </a:r>
            <a:r>
              <a:rPr lang="en-US" sz="2400" baseline="30000" dirty="0" smtClean="0">
                <a:sym typeface="IPAKiel"/>
              </a:rPr>
              <a:t></a:t>
            </a:r>
            <a:r>
              <a:rPr lang="en-US" sz="2400" dirty="0" smtClean="0"/>
              <a:t>] = /</a:t>
            </a:r>
            <a:r>
              <a:rPr lang="en-US" sz="2400" dirty="0" err="1" smtClean="0"/>
              <a:t>d</a:t>
            </a:r>
            <a:r>
              <a:rPr lang="en-US" sz="2400" baseline="30000" dirty="0" err="1" smtClean="0"/>
              <a:t>L+H</a:t>
            </a:r>
            <a:r>
              <a:rPr lang="en-US" sz="2400" dirty="0" smtClean="0"/>
              <a:t>/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Nawias klamrowy otwierający 3"/>
          <p:cNvSpPr/>
          <p:nvPr/>
        </p:nvSpPr>
        <p:spPr>
          <a:xfrm rot="16200000" flipH="1" flipV="1">
            <a:off x="3571868" y="500042"/>
            <a:ext cx="500066" cy="3643338"/>
          </a:xfrm>
          <a:prstGeom prst="leftBrace">
            <a:avLst>
              <a:gd name="adj1" fmla="val 27925"/>
              <a:gd name="adj2" fmla="val 7772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Nawias klamrowy otwierający 4"/>
          <p:cNvSpPr/>
          <p:nvPr/>
        </p:nvSpPr>
        <p:spPr>
          <a:xfrm rot="16200000" flipH="1" flipV="1">
            <a:off x="5715008" y="-24"/>
            <a:ext cx="428628" cy="4000528"/>
          </a:xfrm>
          <a:prstGeom prst="leftBrace">
            <a:avLst>
              <a:gd name="adj1" fmla="val 3373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17</a:t>
            </a:fld>
            <a:endParaRPr lang="pl-PL" sz="20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275856" y="4725144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242778" y="5085184"/>
            <a:ext cx="93610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Privative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models</a:t>
            </a:r>
            <a:r>
              <a:rPr lang="pl-PL" sz="3200" b="1" dirty="0" smtClean="0"/>
              <a:t>: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r>
              <a:rPr lang="pl-PL" sz="3200" b="1" dirty="0" smtClean="0"/>
              <a:t> in </a:t>
            </a:r>
            <a:br>
              <a:rPr lang="pl-PL" sz="3200" b="1" dirty="0" smtClean="0"/>
            </a:br>
            <a:r>
              <a:rPr lang="pl-PL" sz="3200" b="1" dirty="0" smtClean="0"/>
              <a:t>Element </a:t>
            </a:r>
            <a:r>
              <a:rPr lang="pl-PL" sz="3200" b="1" dirty="0" err="1" smtClean="0"/>
              <a:t>Theory</a:t>
            </a:r>
            <a:r>
              <a:rPr lang="pl-PL" sz="3200" b="1" dirty="0" smtClean="0"/>
              <a:t> (GP)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1800" dirty="0" smtClean="0"/>
              <a:t>(Honeybone 2002, Gussmann 2007, Harris 2009)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922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3 </a:t>
            </a:r>
            <a:r>
              <a:rPr lang="pl-PL" dirty="0" err="1" smtClean="0"/>
              <a:t>types</a:t>
            </a:r>
            <a:r>
              <a:rPr lang="pl-PL" dirty="0" smtClean="0"/>
              <a:t> of </a:t>
            </a:r>
            <a:r>
              <a:rPr lang="pl-PL" dirty="0" err="1" smtClean="0"/>
              <a:t>voicing</a:t>
            </a:r>
            <a:r>
              <a:rPr lang="pl-PL" dirty="0" smtClean="0"/>
              <a:t>:</a:t>
            </a:r>
          </a:p>
          <a:p>
            <a:pPr>
              <a:buNone/>
            </a:pPr>
            <a:endParaRPr lang="pl-PL" dirty="0" smtClean="0"/>
          </a:p>
          <a:p>
            <a:pPr lvl="1"/>
            <a:r>
              <a:rPr lang="pl-PL" u="sng" dirty="0" err="1" smtClean="0"/>
              <a:t>Spontaneous</a:t>
            </a:r>
            <a:r>
              <a:rPr lang="pl-PL" dirty="0" smtClean="0"/>
              <a:t> (</a:t>
            </a:r>
            <a:r>
              <a:rPr lang="pl-PL" dirty="0" err="1" smtClean="0"/>
              <a:t>universal</a:t>
            </a:r>
            <a:r>
              <a:rPr lang="pl-PL" dirty="0" smtClean="0"/>
              <a:t> </a:t>
            </a:r>
            <a:r>
              <a:rPr lang="pl-PL" dirty="0" err="1" smtClean="0"/>
              <a:t>phonetics</a:t>
            </a:r>
            <a:r>
              <a:rPr lang="pl-PL" dirty="0" smtClean="0"/>
              <a:t>)	</a:t>
            </a:r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V</a:t>
            </a:r>
            <a:r>
              <a:rPr lang="pl-PL" baseline="30000" dirty="0" err="1" smtClean="0"/>
              <a:t>o</a:t>
            </a:r>
            <a:r>
              <a:rPr lang="pl-PL" dirty="0" smtClean="0"/>
              <a:t>, S</a:t>
            </a:r>
            <a:r>
              <a:rPr lang="pl-PL" baseline="30000" dirty="0" smtClean="0"/>
              <a:t>o</a:t>
            </a:r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marking</a:t>
            </a:r>
            <a:r>
              <a:rPr lang="pl-PL" dirty="0" smtClean="0"/>
              <a:t>!!!</a:t>
            </a:r>
          </a:p>
          <a:p>
            <a:pPr lvl="2"/>
            <a:endParaRPr lang="pl-PL" dirty="0" smtClean="0"/>
          </a:p>
          <a:p>
            <a:pPr lvl="1"/>
            <a:r>
              <a:rPr lang="pl-PL" u="sng" dirty="0" smtClean="0"/>
              <a:t>Active</a:t>
            </a:r>
            <a:r>
              <a:rPr lang="pl-PL" dirty="0" smtClean="0"/>
              <a:t>	 				</a:t>
            </a:r>
            <a:r>
              <a:rPr lang="pl-PL" dirty="0" err="1" smtClean="0"/>
              <a:t>obstruents</a:t>
            </a:r>
            <a:r>
              <a:rPr lang="pl-PL" dirty="0" smtClean="0"/>
              <a:t> C</a:t>
            </a:r>
            <a:r>
              <a:rPr lang="pl-PL" baseline="30000" dirty="0" smtClean="0"/>
              <a:t>L</a:t>
            </a:r>
            <a:endParaRPr lang="pl-PL" dirty="0" smtClean="0"/>
          </a:p>
          <a:p>
            <a:pPr lvl="2"/>
            <a:r>
              <a:rPr lang="pl-PL" dirty="0" err="1" smtClean="0"/>
              <a:t>Marked</a:t>
            </a:r>
            <a:endParaRPr lang="pl-PL" dirty="0" smtClean="0"/>
          </a:p>
          <a:p>
            <a:pPr lvl="2">
              <a:buNone/>
            </a:pPr>
            <a:endParaRPr lang="pl-PL" dirty="0" smtClean="0"/>
          </a:p>
          <a:p>
            <a:pPr lvl="1"/>
            <a:r>
              <a:rPr lang="pl-PL" u="sng" dirty="0" err="1" smtClean="0"/>
              <a:t>Passive</a:t>
            </a:r>
            <a:r>
              <a:rPr lang="pl-PL" dirty="0" smtClean="0"/>
              <a:t>					</a:t>
            </a:r>
            <a:r>
              <a:rPr lang="pl-PL" dirty="0" err="1" smtClean="0"/>
              <a:t>obstruents</a:t>
            </a:r>
            <a:r>
              <a:rPr lang="pl-PL" dirty="0" smtClean="0"/>
              <a:t> C</a:t>
            </a:r>
            <a:r>
              <a:rPr lang="pl-PL" baseline="30000" dirty="0" smtClean="0"/>
              <a:t>o</a:t>
            </a:r>
            <a:endParaRPr lang="pl-PL" u="sng" dirty="0" smtClean="0"/>
          </a:p>
          <a:p>
            <a:pPr lvl="2"/>
            <a:r>
              <a:rPr lang="pl-PL" dirty="0" smtClean="0"/>
              <a:t>No </a:t>
            </a:r>
            <a:r>
              <a:rPr lang="pl-PL" dirty="0" err="1" smtClean="0"/>
              <a:t>marking</a:t>
            </a:r>
            <a:r>
              <a:rPr lang="pl-PL" dirty="0" smtClean="0"/>
              <a:t> (</a:t>
            </a:r>
            <a:r>
              <a:rPr lang="pl-PL" dirty="0" err="1" smtClean="0"/>
              <a:t>voicing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system dependent)	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r>
              <a:rPr lang="pl-PL" dirty="0" err="1" smtClean="0">
                <a:solidFill>
                  <a:srgbClr val="FF0000"/>
                </a:solidFill>
              </a:rPr>
              <a:t>Within</a:t>
            </a:r>
            <a:r>
              <a:rPr lang="pl-PL" dirty="0" smtClean="0">
                <a:solidFill>
                  <a:srgbClr val="FF0000"/>
                </a:solidFill>
              </a:rPr>
              <a:t> one system, </a:t>
            </a:r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>
                <a:solidFill>
                  <a:srgbClr val="FF0000"/>
                </a:solidFill>
              </a:rPr>
              <a:t> in </a:t>
            </a:r>
            <a:r>
              <a:rPr lang="pl-PL" dirty="0" err="1" smtClean="0">
                <a:solidFill>
                  <a:srgbClr val="FF0000"/>
                </a:solidFill>
              </a:rPr>
              <a:t>obstruents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either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u="sng" dirty="0" err="1" smtClean="0">
                <a:solidFill>
                  <a:srgbClr val="FF0000"/>
                </a:solidFill>
              </a:rPr>
              <a:t>active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or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u="sng" dirty="0" err="1" smtClean="0">
                <a:solidFill>
                  <a:srgbClr val="FF0000"/>
                </a:solidFill>
              </a:rPr>
              <a:t>passive</a:t>
            </a:r>
            <a:r>
              <a:rPr lang="pl-PL" dirty="0" smtClean="0">
                <a:solidFill>
                  <a:srgbClr val="FF0000"/>
                </a:solidFill>
              </a:rPr>
              <a:t>, </a:t>
            </a:r>
            <a:r>
              <a:rPr lang="pl-PL" dirty="0" err="1" smtClean="0">
                <a:solidFill>
                  <a:srgbClr val="FF0000"/>
                </a:solidFill>
              </a:rPr>
              <a:t>never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both</a:t>
            </a:r>
            <a:r>
              <a:rPr lang="pl-PL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18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 </a:t>
            </a:r>
            <a:r>
              <a:rPr lang="de-DE" sz="3200" b="1" dirty="0" err="1" smtClean="0"/>
              <a:t>Neutraliz</a:t>
            </a:r>
            <a:r>
              <a:rPr lang="pl-PL" sz="3200" b="1" dirty="0" err="1" smtClean="0"/>
              <a:t>ation</a:t>
            </a:r>
            <a:r>
              <a:rPr lang="pl-PL" sz="3200" b="1" dirty="0" smtClean="0"/>
              <a:t> and</a:t>
            </a:r>
            <a:r>
              <a:rPr lang="de-DE" sz="3200" b="1" dirty="0" smtClean="0"/>
              <a:t>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a.		</a:t>
            </a:r>
            <a:r>
              <a:rPr lang="en-GB" i="1" dirty="0" err="1" smtClean="0"/>
              <a:t>liczba</a:t>
            </a:r>
            <a:r>
              <a:rPr lang="en-GB" dirty="0" smtClean="0"/>
              <a:t>						/</a:t>
            </a:r>
            <a:r>
              <a:rPr lang="en-GB" dirty="0" err="1" smtClean="0"/>
              <a:t>l</a:t>
            </a:r>
            <a:r>
              <a:rPr lang="en-GB" baseline="30000" dirty="0" err="1" smtClean="0"/>
              <a:t>j</a:t>
            </a:r>
            <a:r>
              <a:rPr lang="en-GB" dirty="0" smtClean="0"/>
              <a:t>			</a:t>
            </a:r>
            <a:r>
              <a:rPr lang="en-GB" dirty="0" err="1" smtClean="0"/>
              <a:t>i</a:t>
            </a:r>
            <a:r>
              <a:rPr lang="en-GB" dirty="0" smtClean="0"/>
              <a:t>			</a:t>
            </a:r>
            <a:r>
              <a:rPr lang="en-GB" dirty="0" err="1" smtClean="0">
                <a:solidFill>
                  <a:srgbClr val="FF0000"/>
                </a:solidFill>
              </a:rPr>
              <a:t>t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</a:t>
            </a:r>
            <a:r>
              <a:rPr lang="en-GB" baseline="30000" dirty="0" err="1" smtClean="0">
                <a:sym typeface="IPAKiel"/>
              </a:rPr>
              <a:t>o</a:t>
            </a:r>
            <a:r>
              <a:rPr lang="en-GB" dirty="0" smtClean="0"/>
              <a:t>				-			b	a/					&gt;					[</a:t>
            </a:r>
            <a:r>
              <a:rPr lang="en-GB" dirty="0" err="1" smtClean="0"/>
              <a:t>l</a:t>
            </a:r>
            <a:r>
              <a:rPr lang="en-GB" baseline="30000" dirty="0" err="1" smtClean="0"/>
              <a:t>j</a:t>
            </a:r>
            <a:r>
              <a:rPr lang="en-GB" dirty="0" err="1" smtClean="0"/>
              <a:t>i</a:t>
            </a:r>
            <a:r>
              <a:rPr lang="en-GB" dirty="0" err="1" smtClean="0">
                <a:solidFill>
                  <a:srgbClr val="FF0000"/>
                </a:solidFill>
              </a:rPr>
              <a:t>d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																											</a:t>
            </a:r>
            <a:r>
              <a:rPr lang="en-GB" dirty="0"/>
              <a:t>	 </a:t>
            </a:r>
            <a:r>
              <a:rPr lang="pl-PL" dirty="0" smtClean="0"/>
              <a:t>‘</a:t>
            </a:r>
            <a:r>
              <a:rPr lang="en-GB" dirty="0" smtClean="0"/>
              <a:t>number’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</a:t>
            </a:r>
            <a:r>
              <a:rPr lang="en-GB" sz="2800" dirty="0" smtClean="0"/>
              <a:t> 																		</a:t>
            </a:r>
            <a:r>
              <a:rPr lang="en-GB" sz="1600" dirty="0" smtClean="0"/>
              <a:t>/L/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b.		</a:t>
            </a:r>
            <a:r>
              <a:rPr lang="en-GB" i="1" dirty="0" err="1" smtClean="0"/>
              <a:t>żabka</a:t>
            </a:r>
            <a:r>
              <a:rPr lang="en-GB" dirty="0" smtClean="0"/>
              <a:t>					/</a:t>
            </a:r>
            <a:r>
              <a:rPr lang="en-GB" dirty="0" smtClean="0">
                <a:sym typeface="IPAKiel"/>
              </a:rPr>
              <a:t>			a			b					-			</a:t>
            </a:r>
            <a:r>
              <a:rPr lang="en-GB" dirty="0" err="1" smtClean="0">
                <a:sym typeface="IPAKiel"/>
              </a:rPr>
              <a:t>k</a:t>
            </a:r>
            <a:r>
              <a:rPr lang="en-GB" baseline="30000" dirty="0" err="1" smtClean="0">
                <a:sym typeface="IPAKiel"/>
              </a:rPr>
              <a:t>o</a:t>
            </a:r>
            <a:r>
              <a:rPr lang="en-GB" dirty="0" smtClean="0">
                <a:sym typeface="IPAKiel"/>
              </a:rPr>
              <a:t>	a</a:t>
            </a:r>
            <a:r>
              <a:rPr lang="en-GB" dirty="0" smtClean="0"/>
              <a:t>/					&gt;					[</a:t>
            </a:r>
            <a:r>
              <a:rPr lang="en-GB" dirty="0" smtClean="0">
                <a:sym typeface="IPAKiel"/>
              </a:rPr>
              <a:t>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en-GB" dirty="0" err="1" smtClean="0">
                <a:sym typeface="IPAKiel"/>
              </a:rPr>
              <a:t>a</a:t>
            </a:r>
            <a:r>
              <a:rPr lang="en-GB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	 </a:t>
            </a:r>
            <a:r>
              <a:rPr lang="pl-PL" dirty="0" smtClean="0"/>
              <a:t>‘</a:t>
            </a:r>
            <a:r>
              <a:rPr lang="pl-PL" dirty="0" err="1" smtClean="0"/>
              <a:t>frog</a:t>
            </a:r>
            <a:r>
              <a:rPr lang="pl-PL" dirty="0" smtClean="0"/>
              <a:t>, </a:t>
            </a:r>
            <a:r>
              <a:rPr lang="pl-PL" dirty="0" err="1" smtClean="0"/>
              <a:t>dim</a:t>
            </a:r>
            <a:r>
              <a:rPr lang="pl-PL" dirty="0" smtClean="0"/>
              <a:t>.’</a:t>
            </a: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</a:t>
            </a:r>
            <a:r>
              <a:rPr lang="en-GB" sz="1600" dirty="0" smtClean="0"/>
              <a:t>		/L/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en-GB" dirty="0" smtClean="0"/>
              <a:t>																															</a:t>
            </a:r>
            <a:endParaRPr lang="en-GB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3420442" y="2420888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500562" y="234888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347864" y="443711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pole tekstowe 9"/>
          <p:cNvSpPr txBox="1"/>
          <p:nvPr/>
        </p:nvSpPr>
        <p:spPr>
          <a:xfrm>
            <a:off x="3214678" y="3929066"/>
            <a:ext cx="500066" cy="492443"/>
          </a:xfrm>
          <a:prstGeom prst="rect">
            <a:avLst/>
          </a:prstGeom>
        </p:spPr>
        <p:txBody>
          <a:bodyPr wrap="square" lIns="36000" rtlCol="0">
            <a:spAutoFit/>
          </a:bodyPr>
          <a:lstStyle/>
          <a:p>
            <a:r>
              <a:rPr lang="pl-PL" sz="2600" dirty="0" smtClean="0">
                <a:solidFill>
                  <a:srgbClr val="FF0000"/>
                </a:solidFill>
              </a:rPr>
              <a:t>b</a:t>
            </a:r>
            <a:r>
              <a:rPr lang="pl-PL" sz="2600" baseline="30000" dirty="0" smtClean="0"/>
              <a:t>o</a:t>
            </a:r>
            <a:endParaRPr lang="pl-PL" sz="2600" baseline="30000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19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pl-PL" b="1" dirty="0" err="1" smtClean="0"/>
              <a:t>Aim</a:t>
            </a:r>
            <a:r>
              <a:rPr lang="en-GB" b="1" dirty="0" smtClean="0"/>
              <a:t>:</a:t>
            </a:r>
            <a:r>
              <a:rPr lang="pl-PL" b="1" dirty="0" smtClean="0"/>
              <a:t> to </a:t>
            </a:r>
            <a:r>
              <a:rPr lang="pl-PL" b="1" dirty="0" err="1" smtClean="0"/>
              <a:t>understand</a:t>
            </a:r>
            <a:r>
              <a:rPr lang="pl-PL" b="1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0"/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voicing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Representation</a:t>
            </a:r>
            <a:r>
              <a:rPr lang="pl-PL" dirty="0" smtClean="0"/>
              <a:t> of </a:t>
            </a:r>
            <a:r>
              <a:rPr lang="pl-PL" dirty="0" err="1" smtClean="0"/>
              <a:t>contrast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b/p</a:t>
            </a:r>
          </a:p>
          <a:p>
            <a:pPr lvl="1"/>
            <a:r>
              <a:rPr lang="pl-PL" dirty="0" smtClean="0"/>
              <a:t>Distribution of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contrast</a:t>
            </a:r>
            <a:endParaRPr lang="pl-PL" dirty="0" smtClean="0"/>
          </a:p>
          <a:p>
            <a:pPr lvl="2"/>
            <a:r>
              <a:rPr lang="pl-PL" dirty="0" err="1" smtClean="0"/>
              <a:t>Processes</a:t>
            </a:r>
            <a:r>
              <a:rPr lang="pl-PL" dirty="0" smtClean="0"/>
              <a:t> </a:t>
            </a:r>
            <a:r>
              <a:rPr lang="pl-PL" dirty="0" err="1" smtClean="0"/>
              <a:t>connected</a:t>
            </a:r>
            <a:r>
              <a:rPr lang="pl-PL" dirty="0" smtClean="0"/>
              <a:t> with </a:t>
            </a:r>
            <a:r>
              <a:rPr lang="pl-PL" dirty="0" err="1" smtClean="0"/>
              <a:t>voicing</a:t>
            </a:r>
            <a:r>
              <a:rPr lang="pl-PL" dirty="0" smtClean="0"/>
              <a:t>: </a:t>
            </a:r>
          </a:p>
          <a:p>
            <a:pPr lvl="3"/>
            <a:r>
              <a:rPr lang="pl-PL" dirty="0" err="1" smtClean="0"/>
              <a:t>Neutralization</a:t>
            </a:r>
            <a:r>
              <a:rPr lang="pl-PL" dirty="0" smtClean="0"/>
              <a:t> of </a:t>
            </a:r>
            <a:r>
              <a:rPr lang="pl-PL" dirty="0" err="1" smtClean="0"/>
              <a:t>contrast</a:t>
            </a:r>
            <a:endParaRPr lang="pl-PL" dirty="0" smtClean="0"/>
          </a:p>
          <a:p>
            <a:pPr lvl="3"/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Obstruent</a:t>
            </a:r>
            <a:r>
              <a:rPr lang="pl-PL" dirty="0" smtClean="0"/>
              <a:t> </a:t>
            </a:r>
            <a:r>
              <a:rPr lang="pl-PL" dirty="0" err="1" smtClean="0"/>
              <a:t>Devoicing</a:t>
            </a:r>
            <a:r>
              <a:rPr lang="pl-PL" dirty="0" smtClean="0"/>
              <a:t> (FOD) </a:t>
            </a:r>
          </a:p>
          <a:p>
            <a:pPr lvl="3"/>
            <a:r>
              <a:rPr lang="pl-PL" dirty="0" err="1" smtClean="0"/>
              <a:t>Regressive</a:t>
            </a:r>
            <a:r>
              <a:rPr lang="pl-PL" dirty="0" smtClean="0"/>
              <a:t> Voice </a:t>
            </a:r>
            <a:r>
              <a:rPr lang="pl-PL" dirty="0" err="1" smtClean="0"/>
              <a:t>Assimilation</a:t>
            </a:r>
            <a:r>
              <a:rPr lang="pl-PL" dirty="0" smtClean="0"/>
              <a:t> (RVA)</a:t>
            </a:r>
          </a:p>
          <a:p>
            <a:pPr lvl="3"/>
            <a:r>
              <a:rPr lang="pl-PL" strike="sngStrike" dirty="0" smtClean="0"/>
              <a:t>Progressive Voice </a:t>
            </a:r>
            <a:r>
              <a:rPr lang="pl-PL" strike="sngStrike" dirty="0" err="1" smtClean="0"/>
              <a:t>Assimilation</a:t>
            </a:r>
            <a:endParaRPr lang="pl-PL" strike="sngStrike" dirty="0" smtClean="0"/>
          </a:p>
          <a:p>
            <a:pPr lvl="1"/>
            <a:r>
              <a:rPr lang="pl-PL" dirty="0" smtClean="0"/>
              <a:t>Role of </a:t>
            </a:r>
            <a:r>
              <a:rPr lang="pl-PL" dirty="0" err="1" smtClean="0"/>
              <a:t>sonorants</a:t>
            </a:r>
            <a:r>
              <a:rPr lang="pl-PL" dirty="0" smtClean="0"/>
              <a:t> as the </a:t>
            </a:r>
            <a:r>
              <a:rPr lang="pl-PL" strike="sngStrike" dirty="0" smtClean="0"/>
              <a:t>target</a:t>
            </a:r>
            <a:r>
              <a:rPr lang="pl-PL" dirty="0" smtClean="0"/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source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and </a:t>
            </a:r>
            <a:r>
              <a:rPr lang="en-GB" strike="sngStrike" dirty="0" smtClean="0"/>
              <a:t>barrier</a:t>
            </a:r>
          </a:p>
          <a:p>
            <a:pPr lvl="0"/>
            <a:r>
              <a:rPr lang="pl-PL" dirty="0" err="1" smtClean="0"/>
              <a:t>Relationship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phonology</a:t>
            </a:r>
            <a:r>
              <a:rPr lang="pl-PL" dirty="0" smtClean="0"/>
              <a:t> and 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in </a:t>
            </a:r>
            <a:br>
              <a:rPr lang="pl-PL" sz="3200" b="1" dirty="0" smtClean="0"/>
            </a:b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a.</a:t>
            </a:r>
            <a:r>
              <a:rPr lang="pl-PL" i="1" dirty="0" smtClean="0"/>
              <a:t> stóg</a:t>
            </a:r>
            <a:r>
              <a:rPr lang="pl-PL" dirty="0" smtClean="0"/>
              <a:t>			/stu	g/											&gt;				[stu</a:t>
            </a:r>
            <a:r>
              <a:rPr lang="pl-PL" b="1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	</a:t>
            </a:r>
            <a:r>
              <a:rPr lang="pl-PL" dirty="0"/>
              <a:t>	 </a:t>
            </a:r>
            <a:r>
              <a:rPr lang="pl-PL" dirty="0" smtClean="0"/>
              <a:t>‘</a:t>
            </a:r>
            <a:r>
              <a:rPr lang="pl-PL" dirty="0" err="1" smtClean="0"/>
              <a:t>haystack</a:t>
            </a:r>
            <a:r>
              <a:rPr lang="pl-PL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1600" dirty="0" smtClean="0"/>
              <a:t>	/L/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b.</a:t>
            </a:r>
            <a:r>
              <a:rPr lang="pl-PL" i="1" dirty="0" smtClean="0"/>
              <a:t> stuk</a:t>
            </a:r>
            <a:r>
              <a:rPr lang="pl-PL" dirty="0" smtClean="0"/>
              <a:t>			/stu	k</a:t>
            </a:r>
            <a:r>
              <a:rPr lang="pl-PL" baseline="30000" dirty="0" smtClean="0"/>
              <a:t>o</a:t>
            </a:r>
            <a:r>
              <a:rPr lang="pl-PL" dirty="0" smtClean="0"/>
              <a:t>/											&gt;				[stu</a:t>
            </a:r>
            <a:r>
              <a:rPr lang="pl-PL" b="1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</a:t>
            </a:r>
            <a:r>
              <a:rPr lang="pl-PL" sz="1600" dirty="0" smtClean="0"/>
              <a:t>	</a:t>
            </a:r>
            <a:r>
              <a:rPr lang="pl-PL" sz="1600" dirty="0"/>
              <a:t>	 </a:t>
            </a:r>
            <a:r>
              <a:rPr lang="pl-PL" sz="2400" dirty="0" smtClean="0"/>
              <a:t>‘</a:t>
            </a:r>
            <a:r>
              <a:rPr lang="pl-PL" sz="2400" dirty="0" err="1" smtClean="0"/>
              <a:t>knock</a:t>
            </a:r>
            <a:r>
              <a:rPr lang="pl-PL" sz="24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</a:t>
            </a:r>
            <a:endParaRPr lang="pl-PL" sz="160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2411760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pole tekstowe 8"/>
          <p:cNvSpPr txBox="1"/>
          <p:nvPr/>
        </p:nvSpPr>
        <p:spPr>
          <a:xfrm>
            <a:off x="2285984" y="1928802"/>
            <a:ext cx="714380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dirty="0" smtClean="0">
                <a:solidFill>
                  <a:srgbClr val="FF0000"/>
                </a:solidFill>
              </a:rPr>
              <a:t>g</a:t>
            </a:r>
            <a:r>
              <a:rPr lang="pl-PL" sz="2600" baseline="30000" dirty="0" smtClean="0">
                <a:solidFill>
                  <a:srgbClr val="FF0000"/>
                </a:solidFill>
              </a:rPr>
              <a:t>o</a:t>
            </a:r>
            <a:r>
              <a:rPr lang="pl-PL" sz="2600" dirty="0" smtClean="0"/>
              <a:t>/</a:t>
            </a:r>
            <a:endParaRPr lang="pl-PL" sz="2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0896"/>
          </a:xfrm>
        </p:spPr>
        <p:txBody>
          <a:bodyPr/>
          <a:lstStyle/>
          <a:p>
            <a:pPr algn="ctr"/>
            <a:r>
              <a:rPr lang="pl-PL" sz="5400" b="1" dirty="0" smtClean="0"/>
              <a:t>Time for a real puzzle…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152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 smtClean="0"/>
              <a:t>Cracow</a:t>
            </a:r>
            <a:r>
              <a:rPr lang="pl-PL" sz="4400" b="1" dirty="0" smtClean="0"/>
              <a:t>-Poznań Sandhi </a:t>
            </a:r>
            <a:r>
              <a:rPr lang="pl-PL" sz="4400" b="1" dirty="0" err="1" smtClean="0"/>
              <a:t>Voicing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W</a:t>
            </a:r>
            <a:r>
              <a:rPr lang="pl-PL" dirty="0" err="1" smtClean="0"/>
              <a:t>arsaw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(WP)</a:t>
            </a:r>
            <a:r>
              <a:rPr lang="en-US" dirty="0" smtClean="0"/>
              <a:t> </a:t>
            </a:r>
            <a:r>
              <a:rPr lang="pl-PL" dirty="0" smtClean="0"/>
              <a:t>vs. </a:t>
            </a:r>
            <a:r>
              <a:rPr lang="pl-PL" dirty="0" err="1" smtClean="0"/>
              <a:t>Cracow</a:t>
            </a:r>
            <a:r>
              <a:rPr lang="pl-PL" dirty="0" smtClean="0"/>
              <a:t>-Poznań (CP)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 </a:t>
            </a:r>
            <a:r>
              <a:rPr lang="pl-PL" sz="1100" dirty="0" smtClean="0"/>
              <a:t>					</a:t>
            </a:r>
          </a:p>
          <a:p>
            <a:pPr marL="0" indent="0" defTabSz="18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/>
              <a:t>									</a:t>
            </a:r>
            <a:r>
              <a:rPr lang="en-US" sz="2000" i="1" dirty="0" smtClean="0"/>
              <a:t>	</a:t>
            </a:r>
            <a:r>
              <a:rPr lang="pl-PL" sz="2000" i="1" dirty="0" smtClean="0"/>
              <a:t>				</a:t>
            </a:r>
            <a:r>
              <a:rPr lang="en-US" sz="2000" b="1" i="1" dirty="0" smtClean="0">
                <a:solidFill>
                  <a:srgbClr val="FF0000"/>
                </a:solidFill>
              </a:rPr>
              <a:t>W</a:t>
            </a:r>
            <a:r>
              <a:rPr lang="pl-PL" sz="2000" b="1" i="1" dirty="0" smtClean="0">
                <a:solidFill>
                  <a:srgbClr val="FF0000"/>
                </a:solidFill>
              </a:rPr>
              <a:t>P</a:t>
            </a:r>
            <a:r>
              <a:rPr lang="en-US" sz="2000" b="1" i="1" dirty="0" smtClean="0"/>
              <a:t>				</a:t>
            </a:r>
            <a:r>
              <a:rPr lang="pl-PL" sz="2000" b="1" i="1" dirty="0" smtClean="0"/>
              <a:t>	 </a:t>
            </a:r>
            <a:r>
              <a:rPr lang="pl-PL" sz="2000" b="1" i="1" dirty="0" smtClean="0">
                <a:solidFill>
                  <a:srgbClr val="FF0000"/>
                </a:solidFill>
              </a:rPr>
              <a:t>CP</a:t>
            </a:r>
            <a:endParaRPr lang="pl-PL" sz="2000" dirty="0" smtClean="0">
              <a:solidFill>
                <a:srgbClr val="FF0000"/>
              </a:solidFill>
            </a:endParaRPr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a.</a:t>
            </a:r>
            <a:r>
              <a:rPr lang="en-GB" sz="2000" i="1" dirty="0" smtClean="0"/>
              <a:t>	</a:t>
            </a:r>
            <a:r>
              <a:rPr lang="pl-PL" sz="2000" i="1" dirty="0" smtClean="0"/>
              <a:t>	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o</a:t>
            </a:r>
            <a:r>
              <a:rPr lang="en-GB" sz="2000" i="1" dirty="0" err="1" smtClean="0"/>
              <a:t>ni</a:t>
            </a:r>
            <a:r>
              <a:rPr lang="en-GB" sz="2000" dirty="0" smtClean="0"/>
              <a:t>						</a:t>
            </a:r>
            <a:r>
              <a:rPr lang="pl-PL" sz="2000" dirty="0" smtClean="0"/>
              <a:t>	</a:t>
            </a:r>
            <a:r>
              <a:rPr lang="en-GB" sz="2000" dirty="0" smtClean="0"/>
              <a:t>	k-o			</a:t>
            </a:r>
            <a:r>
              <a:rPr lang="pl-PL" sz="2000" dirty="0" smtClean="0"/>
              <a:t>	</a:t>
            </a:r>
            <a:r>
              <a:rPr lang="en-GB" sz="2000" dirty="0" smtClean="0"/>
              <a:t>	</a:t>
            </a:r>
            <a:r>
              <a:rPr lang="pl-PL" sz="2000" dirty="0" smtClean="0"/>
              <a:t>	</a:t>
            </a:r>
            <a:r>
              <a:rPr lang="en-GB" sz="2000" dirty="0" smtClean="0"/>
              <a:t>g-o		</a:t>
            </a:r>
            <a:r>
              <a:rPr lang="pl-PL" sz="2000" dirty="0" smtClean="0"/>
              <a:t>					</a:t>
            </a:r>
            <a:r>
              <a:rPr lang="en-GB" sz="2000" dirty="0" smtClean="0"/>
              <a:t>__V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o</a:t>
            </a:r>
            <a:r>
              <a:rPr lang="en-GB" sz="2000" i="1" dirty="0" err="1" smtClean="0"/>
              <a:t>drębny</a:t>
            </a:r>
            <a:r>
              <a:rPr lang="en-GB" sz="2000" dirty="0" smtClean="0"/>
              <a:t>		</a:t>
            </a:r>
            <a:r>
              <a:rPr lang="pl-PL" sz="2000" dirty="0" smtClean="0"/>
              <a:t>	</a:t>
            </a:r>
            <a:r>
              <a:rPr lang="en-GB" sz="2000" dirty="0" smtClean="0"/>
              <a:t>t-o				</a:t>
            </a:r>
            <a:r>
              <a:rPr lang="pl-PL" sz="2000" dirty="0" smtClean="0"/>
              <a:t>		</a:t>
            </a:r>
            <a:r>
              <a:rPr lang="en-GB" sz="2000" dirty="0" smtClean="0"/>
              <a:t>d-o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b.</a:t>
            </a:r>
            <a:r>
              <a:rPr lang="en-GB" sz="2000" i="1" dirty="0" smtClean="0"/>
              <a:t>	</a:t>
            </a:r>
            <a:r>
              <a:rPr lang="pl-PL" sz="2000" i="1" dirty="0" smtClean="0"/>
              <a:t>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</a:t>
            </a:r>
            <a:r>
              <a:rPr lang="en-GB" sz="2000" i="1" dirty="0" err="1" smtClean="0"/>
              <a:t>ożesz</a:t>
            </a:r>
            <a:r>
              <a:rPr lang="en-GB" sz="2000" dirty="0" smtClean="0"/>
              <a:t>					k-m				</a:t>
            </a:r>
            <a:r>
              <a:rPr lang="pl-PL" sz="2000" dirty="0" smtClean="0"/>
              <a:t>	</a:t>
            </a:r>
            <a:r>
              <a:rPr lang="en-GB" sz="2000" dirty="0" smtClean="0"/>
              <a:t>g-m		</a:t>
            </a:r>
            <a:r>
              <a:rPr lang="pl-PL" sz="2000" dirty="0" smtClean="0"/>
              <a:t>				</a:t>
            </a:r>
            <a:r>
              <a:rPr lang="en-GB" sz="2000" dirty="0" smtClean="0"/>
              <a:t>__S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m</a:t>
            </a:r>
            <a:r>
              <a:rPr lang="en-GB" sz="2000" i="1" dirty="0" err="1" smtClean="0"/>
              <a:t>ój</a:t>
            </a:r>
            <a:r>
              <a:rPr lang="en-GB" sz="2000" dirty="0" smtClean="0"/>
              <a:t>				</a:t>
            </a:r>
            <a:r>
              <a:rPr lang="pl-PL" sz="2000" dirty="0" smtClean="0"/>
              <a:t>	</a:t>
            </a:r>
            <a:r>
              <a:rPr lang="en-GB" sz="2000" dirty="0" smtClean="0"/>
              <a:t>	t-m				</a:t>
            </a:r>
            <a:r>
              <a:rPr lang="pl-PL" sz="2000" dirty="0" smtClean="0"/>
              <a:t>	</a:t>
            </a:r>
            <a:r>
              <a:rPr lang="en-GB" sz="2000" dirty="0" smtClean="0"/>
              <a:t>d-m	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c.</a:t>
            </a:r>
            <a:r>
              <a:rPr lang="en-GB" sz="2000" i="1" dirty="0" smtClean="0"/>
              <a:t>	</a:t>
            </a:r>
            <a:r>
              <a:rPr lang="pl-PL" sz="2000" i="1" dirty="0" smtClean="0"/>
              <a:t>	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err="1" smtClean="0"/>
              <a:t>obrze</a:t>
            </a:r>
            <a:r>
              <a:rPr lang="en-GB" sz="2000" dirty="0" smtClean="0"/>
              <a:t>			</a:t>
            </a:r>
            <a:r>
              <a:rPr lang="pl-PL" sz="2000" dirty="0" smtClean="0"/>
              <a:t>	</a:t>
            </a:r>
            <a:r>
              <a:rPr lang="en-GB" sz="2000" dirty="0" smtClean="0"/>
              <a:t>		g-d				</a:t>
            </a:r>
            <a:r>
              <a:rPr lang="pl-PL" sz="2000" dirty="0" smtClean="0"/>
              <a:t>		</a:t>
            </a:r>
            <a:r>
              <a:rPr lang="en-GB" sz="2000" dirty="0" smtClean="0"/>
              <a:t>g-d		</a:t>
            </a:r>
            <a:r>
              <a:rPr lang="pl-PL" sz="2000" dirty="0" smtClean="0"/>
              <a:t>					</a:t>
            </a:r>
            <a:r>
              <a:rPr lang="en-GB" sz="2000" dirty="0" smtClean="0"/>
              <a:t>__C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+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w</a:t>
            </a:r>
            <a:r>
              <a:rPr lang="en-GB" sz="2000" i="1" dirty="0" err="1" smtClean="0"/>
              <a:t>łasny</a:t>
            </a:r>
            <a:r>
              <a:rPr lang="en-GB" sz="2000" dirty="0" smtClean="0"/>
              <a:t>				d-v				</a:t>
            </a:r>
            <a:r>
              <a:rPr lang="pl-PL" sz="2000" dirty="0" smtClean="0"/>
              <a:t>		</a:t>
            </a:r>
            <a:r>
              <a:rPr lang="en-GB" sz="2000" dirty="0" smtClean="0"/>
              <a:t>d-v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dirty="0" smtClean="0"/>
              <a:t> </a:t>
            </a:r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dirty="0" smtClean="0"/>
              <a:t>d.</a:t>
            </a:r>
            <a:r>
              <a:rPr lang="en-GB" sz="2000" i="1" dirty="0" smtClean="0"/>
              <a:t>	</a:t>
            </a:r>
            <a:r>
              <a:rPr lang="pl-PL" sz="2000" i="1" dirty="0" smtClean="0"/>
              <a:t>	</a:t>
            </a:r>
            <a:r>
              <a:rPr lang="en-GB" sz="2000" i="1" dirty="0" err="1" smtClean="0"/>
              <a:t>ja</a:t>
            </a:r>
            <a:r>
              <a:rPr lang="en-GB" sz="2000" i="1" dirty="0" err="1" smtClean="0">
                <a:solidFill>
                  <a:srgbClr val="FF0000"/>
                </a:solidFill>
              </a:rPr>
              <a:t>k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t</a:t>
            </a:r>
            <a:r>
              <a:rPr lang="en-GB" sz="2000" i="1" dirty="0" err="1" smtClean="0"/>
              <a:t>rudno</a:t>
            </a:r>
            <a:r>
              <a:rPr lang="en-GB" sz="2000" dirty="0" smtClean="0"/>
              <a:t>				</a:t>
            </a:r>
            <a:r>
              <a:rPr lang="pl-PL" sz="2000" dirty="0" smtClean="0"/>
              <a:t>	</a:t>
            </a:r>
            <a:r>
              <a:rPr lang="en-GB" sz="2000" dirty="0" smtClean="0"/>
              <a:t>	k-t				</a:t>
            </a:r>
            <a:r>
              <a:rPr lang="pl-PL" sz="2000" dirty="0" smtClean="0"/>
              <a:t>		</a:t>
            </a:r>
            <a:r>
              <a:rPr lang="en-GB" sz="2000" dirty="0" smtClean="0"/>
              <a:t>k-t		</a:t>
            </a:r>
            <a:r>
              <a:rPr lang="pl-PL" sz="2000" dirty="0" smtClean="0"/>
              <a:t>					</a:t>
            </a:r>
            <a:r>
              <a:rPr lang="en-GB" sz="2000" dirty="0" smtClean="0"/>
              <a:t>__C</a:t>
            </a:r>
            <a:r>
              <a:rPr lang="pl-PL" sz="2000" baseline="30000" dirty="0" smtClean="0"/>
              <a:t>[</a:t>
            </a:r>
            <a:r>
              <a:rPr lang="en-GB" sz="2000" baseline="30000" dirty="0" smtClean="0"/>
              <a:t>–</a:t>
            </a:r>
            <a:r>
              <a:rPr lang="pl-PL" sz="2000" baseline="30000" dirty="0" err="1" smtClean="0"/>
              <a:t>voi</a:t>
            </a:r>
            <a:r>
              <a:rPr lang="pl-PL" sz="2000" baseline="30000" dirty="0" smtClean="0"/>
              <a:t>]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i="1" dirty="0" smtClean="0"/>
              <a:t>			</a:t>
            </a:r>
            <a:r>
              <a:rPr lang="en-GB" sz="2000" i="1" dirty="0" err="1" smtClean="0"/>
              <a:t>wkła</a:t>
            </a:r>
            <a:r>
              <a:rPr lang="en-GB" sz="2000" i="1" dirty="0" err="1" smtClean="0">
                <a:solidFill>
                  <a:srgbClr val="FF0000"/>
                </a:solidFill>
              </a:rPr>
              <a:t>d</a:t>
            </a:r>
            <a:r>
              <a:rPr lang="en-GB" sz="2000" i="1" dirty="0" smtClean="0">
                <a:solidFill>
                  <a:srgbClr val="FF0000"/>
                </a:solidFill>
              </a:rPr>
              <a:t> </a:t>
            </a:r>
            <a:r>
              <a:rPr lang="en-GB" sz="2000" i="1" dirty="0" err="1" smtClean="0">
                <a:solidFill>
                  <a:srgbClr val="FF0000"/>
                </a:solidFill>
              </a:rPr>
              <a:t>s</a:t>
            </a:r>
            <a:r>
              <a:rPr lang="en-GB" sz="2000" i="1" dirty="0" err="1" smtClean="0"/>
              <a:t>tały</a:t>
            </a:r>
            <a:r>
              <a:rPr lang="en-GB" sz="2000" dirty="0" smtClean="0"/>
              <a:t>					t-s					</a:t>
            </a:r>
            <a:r>
              <a:rPr lang="pl-PL" sz="2000" dirty="0" smtClean="0"/>
              <a:t>	</a:t>
            </a:r>
            <a:r>
              <a:rPr lang="en-GB" sz="2000" dirty="0" smtClean="0"/>
              <a:t>t-s</a:t>
            </a:r>
            <a:endParaRPr lang="pl-PL" sz="2000" dirty="0" smtClean="0"/>
          </a:p>
          <a:p>
            <a:pPr marL="0" indent="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928926" y="4653136"/>
            <a:ext cx="642942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4214810" y="3158068"/>
            <a:ext cx="642942" cy="21431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4143372" y="3117219"/>
            <a:ext cx="785818" cy="3071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klamrowy otwierający 6"/>
          <p:cNvSpPr/>
          <p:nvPr/>
        </p:nvSpPr>
        <p:spPr>
          <a:xfrm>
            <a:off x="5580112" y="4688855"/>
            <a:ext cx="214314" cy="5000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076056" y="4845618"/>
            <a:ext cx="56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WP</a:t>
            </a:r>
            <a:endParaRPr lang="pl-PL" dirty="0"/>
          </a:p>
        </p:txBody>
      </p:sp>
      <p:sp>
        <p:nvSpPr>
          <p:cNvPr id="9" name="Nawias klamrowy otwierający 8"/>
          <p:cNvSpPr/>
          <p:nvPr/>
        </p:nvSpPr>
        <p:spPr>
          <a:xfrm flipH="1">
            <a:off x="6876256" y="3155218"/>
            <a:ext cx="357190" cy="17859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429520" y="3929066"/>
            <a:ext cx="5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CP</a:t>
            </a:r>
            <a:endParaRPr lang="pl-PL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22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Formal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feature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models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err="1" smtClean="0"/>
              <a:t>Spreading</a:t>
            </a:r>
            <a:r>
              <a:rPr lang="pl-PL" sz="2400" dirty="0" smtClean="0"/>
              <a:t> of [+</a:t>
            </a:r>
            <a:r>
              <a:rPr lang="pl-PL" sz="2400" dirty="0" err="1" smtClean="0"/>
              <a:t>voi</a:t>
            </a:r>
            <a:r>
              <a:rPr lang="pl-PL" sz="2400" dirty="0" smtClean="0"/>
              <a:t>] as in </a:t>
            </a:r>
            <a:r>
              <a:rPr lang="pl-PL" sz="2400" dirty="0" err="1" smtClean="0"/>
              <a:t>Regressive</a:t>
            </a:r>
            <a:r>
              <a:rPr lang="pl-PL" sz="2400" dirty="0" smtClean="0"/>
              <a:t> Voice </a:t>
            </a:r>
            <a:r>
              <a:rPr lang="pl-PL" sz="2400" dirty="0" err="1" smtClean="0"/>
              <a:t>Assimilation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The target </a:t>
            </a:r>
            <a:r>
              <a:rPr lang="pl-PL" sz="2400" dirty="0" err="1" smtClean="0"/>
              <a:t>must</a:t>
            </a:r>
            <a:r>
              <a:rPr lang="pl-PL" sz="2400" dirty="0" smtClean="0"/>
              <a:t> be </a:t>
            </a:r>
            <a:r>
              <a:rPr lang="pl-PL" sz="2400" dirty="0" err="1" smtClean="0"/>
              <a:t>first</a:t>
            </a:r>
            <a:r>
              <a:rPr lang="pl-PL" sz="2400" dirty="0" smtClean="0"/>
              <a:t> </a:t>
            </a:r>
            <a:r>
              <a:rPr lang="pl-PL" sz="2400" dirty="0" err="1" smtClean="0"/>
              <a:t>neutralized</a:t>
            </a:r>
            <a:endParaRPr lang="pl-PL" sz="2400" dirty="0" smtClean="0"/>
          </a:p>
          <a:p>
            <a:r>
              <a:rPr lang="pl-PL" sz="2400" dirty="0" smtClean="0"/>
              <a:t>The </a:t>
            </a:r>
            <a:r>
              <a:rPr lang="pl-PL" sz="2400" dirty="0" err="1" smtClean="0"/>
              <a:t>difference</a:t>
            </a:r>
            <a:r>
              <a:rPr lang="pl-PL" sz="2400" dirty="0" smtClean="0"/>
              <a:t> </a:t>
            </a:r>
            <a:r>
              <a:rPr lang="pl-PL" sz="2400" dirty="0" err="1" smtClean="0"/>
              <a:t>between</a:t>
            </a:r>
            <a:r>
              <a:rPr lang="pl-PL" sz="2400" dirty="0" smtClean="0"/>
              <a:t> WP and CP </a:t>
            </a:r>
            <a:r>
              <a:rPr lang="pl-PL" sz="2400" dirty="0" err="1" smtClean="0"/>
              <a:t>lies</a:t>
            </a:r>
            <a:r>
              <a:rPr lang="pl-PL" sz="2400" dirty="0" smtClean="0"/>
              <a:t> in the </a:t>
            </a:r>
            <a:r>
              <a:rPr lang="pl-PL" sz="2400" dirty="0" err="1" smtClean="0"/>
              <a:t>scope</a:t>
            </a:r>
            <a:r>
              <a:rPr lang="pl-PL" sz="2400" dirty="0" smtClean="0"/>
              <a:t> of the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dirty="0" smtClean="0"/>
              <a:t>		</a:t>
            </a:r>
            <a:r>
              <a:rPr lang="pl-PL" sz="2400" dirty="0" err="1" smtClean="0"/>
              <a:t>spreading</a:t>
            </a:r>
            <a:r>
              <a:rPr lang="pl-PL" sz="2400" dirty="0" smtClean="0"/>
              <a:t> </a:t>
            </a:r>
            <a:r>
              <a:rPr lang="pl-PL" sz="2400" dirty="0" err="1" smtClean="0"/>
              <a:t>rule</a:t>
            </a:r>
            <a:r>
              <a:rPr lang="pl-PL" sz="2400" dirty="0" smtClean="0"/>
              <a:t> </a:t>
            </a:r>
            <a:r>
              <a:rPr lang="pl-PL" sz="2400" dirty="0" err="1" smtClean="0"/>
              <a:t>wrt</a:t>
            </a:r>
            <a:r>
              <a:rPr lang="pl-PL" sz="2400" dirty="0" smtClean="0"/>
              <a:t> the </a:t>
            </a:r>
            <a:r>
              <a:rPr lang="pl-PL" sz="2400" dirty="0" err="1" smtClean="0"/>
              <a:t>source</a:t>
            </a:r>
            <a:r>
              <a:rPr lang="pl-PL" sz="2400" dirty="0" smtClean="0"/>
              <a:t>/</a:t>
            </a:r>
            <a:r>
              <a:rPr lang="pl-PL" sz="2400" dirty="0" err="1" smtClean="0"/>
              <a:t>trigger</a:t>
            </a:r>
            <a:endParaRPr lang="pl-PL" sz="2400" dirty="0" smtClean="0"/>
          </a:p>
          <a:p>
            <a:pPr lvl="1">
              <a:lnSpc>
                <a:spcPct val="150000"/>
              </a:lnSpc>
            </a:pPr>
            <a:r>
              <a:rPr lang="pl-PL" sz="2200" b="1" dirty="0" smtClean="0"/>
              <a:t>WP</a:t>
            </a:r>
            <a:r>
              <a:rPr lang="pl-PL" sz="2200" dirty="0" smtClean="0"/>
              <a:t>: </a:t>
            </a:r>
            <a:r>
              <a:rPr lang="pl-PL" sz="2200" dirty="0" err="1" smtClean="0"/>
              <a:t>spreading</a:t>
            </a:r>
            <a:r>
              <a:rPr lang="pl-PL" sz="2200" dirty="0" smtClean="0"/>
              <a:t> [+</a:t>
            </a:r>
            <a:r>
              <a:rPr lang="pl-PL" sz="2200" dirty="0" err="1" smtClean="0"/>
              <a:t>voi</a:t>
            </a:r>
            <a:r>
              <a:rPr lang="pl-PL" sz="2200" dirty="0" smtClean="0"/>
              <a:t>] from </a:t>
            </a:r>
            <a:r>
              <a:rPr lang="pl-PL" sz="2200" dirty="0" err="1" smtClean="0"/>
              <a:t>obstruents</a:t>
            </a:r>
            <a:r>
              <a:rPr lang="pl-PL" sz="2200" dirty="0" smtClean="0"/>
              <a:t> </a:t>
            </a:r>
            <a:r>
              <a:rPr lang="pl-PL" sz="2200" dirty="0" err="1" smtClean="0"/>
              <a:t>only</a:t>
            </a:r>
            <a:endParaRPr lang="pl-PL" sz="2200" dirty="0" smtClean="0"/>
          </a:p>
          <a:p>
            <a:pPr lvl="1"/>
            <a:r>
              <a:rPr lang="pl-PL" sz="2200" b="1" dirty="0" smtClean="0"/>
              <a:t>CP</a:t>
            </a:r>
            <a:r>
              <a:rPr lang="pl-PL" sz="2200" dirty="0" smtClean="0"/>
              <a:t>: </a:t>
            </a:r>
            <a:r>
              <a:rPr lang="pl-PL" sz="2200" dirty="0" err="1" smtClean="0"/>
              <a:t>spreading</a:t>
            </a:r>
            <a:r>
              <a:rPr lang="pl-PL" sz="2200" dirty="0" smtClean="0"/>
              <a:t> [+</a:t>
            </a:r>
            <a:r>
              <a:rPr lang="pl-PL" sz="2200" dirty="0" err="1" smtClean="0"/>
              <a:t>voi</a:t>
            </a:r>
            <a:r>
              <a:rPr lang="pl-PL" sz="2200" dirty="0" smtClean="0"/>
              <a:t>] from </a:t>
            </a:r>
            <a:r>
              <a:rPr lang="pl-PL" sz="2200" dirty="0" err="1" smtClean="0"/>
              <a:t>any</a:t>
            </a:r>
            <a:r>
              <a:rPr lang="pl-PL" sz="2200" dirty="0" smtClean="0"/>
              <a:t> segment </a:t>
            </a:r>
            <a:r>
              <a:rPr lang="pl-PL" sz="2200" dirty="0" err="1" smtClean="0"/>
              <a:t>that</a:t>
            </a:r>
            <a:r>
              <a:rPr lang="pl-PL" sz="2200" dirty="0" smtClean="0"/>
              <a:t> </a:t>
            </a:r>
            <a:r>
              <a:rPr lang="pl-PL" sz="2200" dirty="0" err="1" smtClean="0"/>
              <a:t>has</a:t>
            </a:r>
            <a:r>
              <a:rPr lang="pl-PL" sz="2200" dirty="0" smtClean="0"/>
              <a:t> </a:t>
            </a:r>
            <a:r>
              <a:rPr lang="pl-PL" sz="2200" dirty="0" err="1" smtClean="0"/>
              <a:t>it</a:t>
            </a:r>
            <a:r>
              <a:rPr lang="pl-PL" sz="2200" dirty="0" smtClean="0"/>
              <a:t> (</a:t>
            </a:r>
            <a:r>
              <a:rPr lang="pl-PL" sz="2200" dirty="0" err="1" smtClean="0"/>
              <a:t>including</a:t>
            </a:r>
            <a:endParaRPr lang="pl-PL" sz="2200" dirty="0" smtClean="0"/>
          </a:p>
          <a:p>
            <a:pPr marL="36000" lvl="1" indent="0" defTabSz="180000">
              <a:spcBef>
                <a:spcPts val="0"/>
              </a:spcBef>
              <a:buNone/>
            </a:pPr>
            <a:r>
              <a:rPr lang="pl-PL" sz="2200" dirty="0"/>
              <a:t>	</a:t>
            </a:r>
            <a:r>
              <a:rPr lang="pl-PL" sz="2200" dirty="0" smtClean="0"/>
              <a:t>					 </a:t>
            </a:r>
            <a:r>
              <a:rPr lang="pl-PL" sz="2200" dirty="0" err="1" smtClean="0"/>
              <a:t>vowels</a:t>
            </a:r>
            <a:r>
              <a:rPr lang="pl-PL" sz="2200" dirty="0" smtClean="0"/>
              <a:t>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23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Binary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feature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(Rubach 1996)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</a:t>
            </a:r>
            <a:r>
              <a:rPr lang="pl-PL" b="1" i="1" dirty="0" smtClean="0">
                <a:solidFill>
                  <a:srgbClr val="FF0000"/>
                </a:solidFill>
              </a:rPr>
              <a:t>WP																					CP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a.	/j	a		</a:t>
            </a:r>
            <a:r>
              <a:rPr lang="pl-PL" b="1" dirty="0" smtClean="0"/>
              <a:t>k	 	#			o</a:t>
            </a:r>
            <a:r>
              <a:rPr lang="pl-PL" dirty="0"/>
              <a:t> </a:t>
            </a:r>
            <a:r>
              <a:rPr lang="pl-PL" dirty="0" smtClean="0">
                <a:sym typeface="IPAKiel"/>
              </a:rPr>
              <a:t>	</a:t>
            </a:r>
            <a:r>
              <a:rPr lang="pl-PL" dirty="0" smtClean="0"/>
              <a:t>i/								/</a:t>
            </a:r>
            <a:r>
              <a:rPr lang="pl-PL" dirty="0"/>
              <a:t>j	a		</a:t>
            </a:r>
            <a:r>
              <a:rPr lang="pl-PL" b="1" dirty="0"/>
              <a:t>k	 	#		o</a:t>
            </a:r>
            <a:r>
              <a:rPr lang="pl-PL" dirty="0"/>
              <a:t>	</a:t>
            </a:r>
            <a:r>
              <a:rPr lang="pl-PL" dirty="0">
                <a:sym typeface="IPAKiel"/>
              </a:rPr>
              <a:t>		</a:t>
            </a:r>
            <a:r>
              <a:rPr lang="pl-PL" dirty="0"/>
              <a:t>i/	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b.	/j	a		</a:t>
            </a:r>
            <a:r>
              <a:rPr lang="pl-PL" b="1" dirty="0" smtClean="0"/>
              <a:t>k</a:t>
            </a:r>
            <a:r>
              <a:rPr lang="pl-PL" b="1" baseline="30000" dirty="0"/>
              <a:t>	</a:t>
            </a:r>
            <a:r>
              <a:rPr lang="pl-PL" b="1" dirty="0" smtClean="0"/>
              <a:t>	#			m </a:t>
            </a:r>
            <a:r>
              <a:rPr lang="pl-PL" dirty="0" smtClean="0"/>
              <a:t>o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					/</a:t>
            </a:r>
            <a:r>
              <a:rPr lang="pl-PL" dirty="0"/>
              <a:t>j	a		</a:t>
            </a:r>
            <a:r>
              <a:rPr lang="pl-PL" b="1" dirty="0"/>
              <a:t>k</a:t>
            </a:r>
            <a:r>
              <a:rPr lang="pl-PL" b="1" baseline="30000" dirty="0"/>
              <a:t>	</a:t>
            </a:r>
            <a:r>
              <a:rPr lang="pl-PL" b="1" dirty="0"/>
              <a:t>	#		m</a:t>
            </a:r>
            <a:r>
              <a:rPr lang="pl-PL" dirty="0"/>
              <a:t>	</a:t>
            </a:r>
            <a:r>
              <a:rPr lang="pl-PL" dirty="0" smtClean="0"/>
              <a:t>o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</a:t>
            </a:r>
            <a:r>
              <a:rPr lang="pl-PL" dirty="0"/>
              <a:t>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c.	/j	a		</a:t>
            </a:r>
            <a:r>
              <a:rPr lang="pl-PL" b="1" dirty="0" smtClean="0"/>
              <a:t>k		#			d </a:t>
            </a:r>
            <a:r>
              <a:rPr lang="pl-PL" dirty="0" smtClean="0"/>
              <a:t>o	b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e/					/</a:t>
            </a:r>
            <a:r>
              <a:rPr lang="pl-PL" dirty="0"/>
              <a:t>j	a		</a:t>
            </a:r>
            <a:r>
              <a:rPr lang="pl-PL" b="1" dirty="0"/>
              <a:t>k		#		d</a:t>
            </a:r>
            <a:r>
              <a:rPr lang="pl-PL" dirty="0"/>
              <a:t>	o		b	</a:t>
            </a:r>
            <a:r>
              <a:rPr lang="pl-PL" dirty="0">
                <a:sym typeface="IPAKiel"/>
              </a:rPr>
              <a:t>		</a:t>
            </a:r>
            <a:r>
              <a:rPr lang="pl-PL" dirty="0"/>
              <a:t>e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</a:p>
          <a:p>
            <a:pPr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24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1472287" y="214545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93742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835696" y="227687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r>
              <a:rPr lang="pl-PL" sz="1400" i="1" dirty="0" err="1" smtClean="0">
                <a:solidFill>
                  <a:srgbClr val="FF0000"/>
                </a:solidFill>
              </a:rPr>
              <a:t>default</a:t>
            </a:r>
            <a:endParaRPr lang="pl-PL" sz="1400" i="1" dirty="0">
              <a:solidFill>
                <a:srgbClr val="FF0000"/>
              </a:solidFill>
            </a:endParaRPr>
          </a:p>
        </p:txBody>
      </p:sp>
      <p:cxnSp>
        <p:nvCxnSpPr>
          <p:cNvPr id="18" name="Łącznik prosty 5"/>
          <p:cNvCxnSpPr/>
          <p:nvPr/>
        </p:nvCxnSpPr>
        <p:spPr>
          <a:xfrm rot="5400000">
            <a:off x="2817388" y="2145451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627784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28" name="Łącznik prostoliniowy 27"/>
          <p:cNvCxnSpPr>
            <a:endCxn id="13" idx="0"/>
          </p:cNvCxnSpPr>
          <p:nvPr/>
        </p:nvCxnSpPr>
        <p:spPr>
          <a:xfrm>
            <a:off x="1651676" y="1967650"/>
            <a:ext cx="58006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5"/>
          <p:cNvCxnSpPr/>
          <p:nvPr/>
        </p:nvCxnSpPr>
        <p:spPr>
          <a:xfrm rot="5400000">
            <a:off x="1470151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1191606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1833560" y="383824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</a:p>
          <a:p>
            <a:r>
              <a:rPr lang="pl-PL" sz="1400" i="1" dirty="0" err="1" smtClean="0">
                <a:solidFill>
                  <a:srgbClr val="FF0000"/>
                </a:solidFill>
              </a:rPr>
              <a:t>default</a:t>
            </a:r>
            <a:endParaRPr lang="pl-PL" sz="1400" i="1" dirty="0">
              <a:solidFill>
                <a:srgbClr val="FF0000"/>
              </a:solidFill>
            </a:endParaRPr>
          </a:p>
        </p:txBody>
      </p:sp>
      <p:cxnSp>
        <p:nvCxnSpPr>
          <p:cNvPr id="32" name="Łącznik prosty 5"/>
          <p:cNvCxnSpPr/>
          <p:nvPr/>
        </p:nvCxnSpPr>
        <p:spPr>
          <a:xfrm rot="5400000">
            <a:off x="2815800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2625648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35" name="Łącznik prostoliniowy 34"/>
          <p:cNvCxnSpPr>
            <a:endCxn id="31" idx="0"/>
          </p:cNvCxnSpPr>
          <p:nvPr/>
        </p:nvCxnSpPr>
        <p:spPr>
          <a:xfrm>
            <a:off x="1649540" y="3529027"/>
            <a:ext cx="58006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5"/>
          <p:cNvCxnSpPr/>
          <p:nvPr/>
        </p:nvCxnSpPr>
        <p:spPr>
          <a:xfrm rot="5400000">
            <a:off x="1470151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1191606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39" name="Łącznik prosty 5"/>
          <p:cNvCxnSpPr/>
          <p:nvPr/>
        </p:nvCxnSpPr>
        <p:spPr>
          <a:xfrm rot="5400000">
            <a:off x="2814212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2625648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2" name="Łącznik prostoliniowy 41"/>
          <p:cNvCxnSpPr/>
          <p:nvPr/>
        </p:nvCxnSpPr>
        <p:spPr>
          <a:xfrm>
            <a:off x="1649540" y="5127291"/>
            <a:ext cx="1260964" cy="3571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5"/>
          <p:cNvCxnSpPr/>
          <p:nvPr/>
        </p:nvCxnSpPr>
        <p:spPr>
          <a:xfrm rot="5400000">
            <a:off x="5648751" y="21934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/>
          <p:cNvSpPr txBox="1"/>
          <p:nvPr/>
        </p:nvSpPr>
        <p:spPr>
          <a:xfrm>
            <a:off x="5370206" y="2324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6" name="Łącznik prosty 5"/>
          <p:cNvCxnSpPr/>
          <p:nvPr/>
        </p:nvCxnSpPr>
        <p:spPr>
          <a:xfrm rot="5400000">
            <a:off x="6789162" y="2193419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6804248" y="2324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48" name="Łącznik prostoliniowy 47"/>
          <p:cNvCxnSpPr/>
          <p:nvPr/>
        </p:nvCxnSpPr>
        <p:spPr>
          <a:xfrm>
            <a:off x="5828140" y="2015618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"/>
          <p:cNvCxnSpPr/>
          <p:nvPr/>
        </p:nvCxnSpPr>
        <p:spPr>
          <a:xfrm rot="5400000">
            <a:off x="5662815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/>
          <p:cNvSpPr txBox="1"/>
          <p:nvPr/>
        </p:nvSpPr>
        <p:spPr>
          <a:xfrm>
            <a:off x="5384270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56" name="Łącznik prosty 5"/>
          <p:cNvCxnSpPr/>
          <p:nvPr/>
        </p:nvCxnSpPr>
        <p:spPr>
          <a:xfrm rot="5400000">
            <a:off x="6803226" y="3706828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>
            <a:off x="6818312" y="383824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58" name="Łącznik prostoliniowy 57"/>
          <p:cNvCxnSpPr/>
          <p:nvPr/>
        </p:nvCxnSpPr>
        <p:spPr>
          <a:xfrm>
            <a:off x="5842204" y="3529027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"/>
          <p:cNvCxnSpPr/>
          <p:nvPr/>
        </p:nvCxnSpPr>
        <p:spPr>
          <a:xfrm rot="5400000">
            <a:off x="5648751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5370206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[-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61" name="Łącznik prosty 5"/>
          <p:cNvCxnSpPr/>
          <p:nvPr/>
        </p:nvCxnSpPr>
        <p:spPr>
          <a:xfrm rot="5400000">
            <a:off x="6789162" y="5305092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6804248" y="54365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pl-PL" dirty="0"/>
          </a:p>
        </p:txBody>
      </p:sp>
      <p:cxnSp>
        <p:nvCxnSpPr>
          <p:cNvPr id="63" name="Łącznik prostoliniowy 62"/>
          <p:cNvCxnSpPr/>
          <p:nvPr/>
        </p:nvCxnSpPr>
        <p:spPr>
          <a:xfrm>
            <a:off x="5828140" y="5127291"/>
            <a:ext cx="1120124" cy="30922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1" grpId="0"/>
      <p:bldP spid="37" grpId="0"/>
      <p:bldP spid="45" grpId="0"/>
      <p:bldP spid="55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How </a:t>
            </a:r>
            <a:r>
              <a:rPr lang="pl-PL" sz="3200" b="1" dirty="0" err="1" smtClean="0"/>
              <a:t>about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Realism</a:t>
            </a:r>
            <a:r>
              <a:rPr lang="pl-PL" sz="3200" b="1" dirty="0" smtClean="0"/>
              <a:t>?</a:t>
            </a:r>
            <a:br>
              <a:rPr lang="pl-PL" sz="3200" b="1" dirty="0" smtClean="0"/>
            </a:br>
            <a:r>
              <a:rPr lang="pl-PL" sz="3200" b="1" dirty="0" err="1" smtClean="0"/>
              <a:t>Polish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is</a:t>
            </a:r>
            <a:r>
              <a:rPr lang="pl-PL" sz="3200" b="1" dirty="0" smtClean="0"/>
              <a:t> a </a:t>
            </a:r>
            <a:r>
              <a:rPr lang="pl-PL" sz="3200" b="1" dirty="0" err="1" smtClean="0"/>
              <a:t>voicing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language</a:t>
            </a:r>
            <a:r>
              <a:rPr lang="pl-PL" sz="3200" b="1" dirty="0" smtClean="0"/>
              <a:t> (C</a:t>
            </a:r>
            <a:r>
              <a:rPr lang="pl-PL" sz="3200" b="1" baseline="30000" dirty="0" smtClean="0"/>
              <a:t>o</a:t>
            </a:r>
            <a:r>
              <a:rPr lang="pl-PL" sz="3200" b="1" dirty="0" smtClean="0"/>
              <a:t> vs. C</a:t>
            </a:r>
            <a:r>
              <a:rPr lang="pl-PL" sz="3200" b="1" baseline="30000" dirty="0" smtClean="0"/>
              <a:t>L</a:t>
            </a:r>
            <a:r>
              <a:rPr lang="pl-PL" sz="3200" b="1" dirty="0" smtClean="0"/>
              <a:t>)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60066"/>
          </a:xfrm>
        </p:spPr>
        <p:txBody>
          <a:bodyPr>
            <a:normAutofit fontScale="92500" lnSpcReduction="10000"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</a:rPr>
              <a:t>WP </a:t>
            </a:r>
            <a:r>
              <a:rPr lang="pl-PL" b="1" dirty="0" err="1" smtClean="0">
                <a:solidFill>
                  <a:srgbClr val="FF0000"/>
                </a:solidFill>
              </a:rPr>
              <a:t>works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perfectly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/>
              <a:t>P</a:t>
            </a:r>
            <a:r>
              <a:rPr lang="pl-PL" sz="2000" i="1" dirty="0" err="1" smtClean="0"/>
              <a:t>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a.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 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b.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c.	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d </a:t>
            </a:r>
            <a:r>
              <a:rPr lang="pl-PL" dirty="0" smtClean="0"/>
              <a:t>o b </a:t>
            </a:r>
            <a:r>
              <a:rPr lang="pl-PL" dirty="0" smtClean="0">
                <a:sym typeface="IPAKiel"/>
              </a:rPr>
              <a:t> </a:t>
            </a:r>
            <a:r>
              <a:rPr lang="pl-PL" dirty="0" smtClean="0"/>
              <a:t>e/</a:t>
            </a:r>
          </a:p>
          <a:p>
            <a:pPr marL="0" indent="-180000" defTabSz="180000">
              <a:lnSpc>
                <a:spcPct val="16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 L</a:t>
            </a:r>
          </a:p>
          <a:p>
            <a:pPr>
              <a:buNone/>
            </a:pPr>
            <a:r>
              <a:rPr lang="pl-PL" b="1" dirty="0" smtClean="0">
                <a:solidFill>
                  <a:srgbClr val="FF0000"/>
                </a:solidFill>
              </a:rPr>
              <a:t>CP </a:t>
            </a:r>
            <a:r>
              <a:rPr lang="pl-PL" b="1" dirty="0" err="1" smtClean="0">
                <a:solidFill>
                  <a:srgbClr val="FF0000"/>
                </a:solidFill>
              </a:rPr>
              <a:t>is</a:t>
            </a:r>
            <a:r>
              <a:rPr lang="pl-PL" b="1" dirty="0" smtClean="0">
                <a:solidFill>
                  <a:srgbClr val="FF0000"/>
                </a:solidFill>
              </a:rPr>
              <a:t> a </a:t>
            </a:r>
            <a:r>
              <a:rPr lang="pl-PL" b="1" dirty="0" err="1" smtClean="0">
                <a:solidFill>
                  <a:srgbClr val="FF0000"/>
                </a:solidFill>
              </a:rPr>
              <a:t>nightmare</a:t>
            </a:r>
            <a:r>
              <a:rPr lang="pl-PL" b="1" dirty="0" smtClean="0">
                <a:solidFill>
                  <a:srgbClr val="FF0000"/>
                </a:solidFill>
              </a:rPr>
              <a:t>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25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flipH="1">
            <a:off x="2644585" y="4944018"/>
            <a:ext cx="1588" cy="5012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666896" y="4980083"/>
            <a:ext cx="978483" cy="46514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56855" y="2463279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56855" y="350100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91380" y="443711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269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Variation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systems</a:t>
            </a:r>
            <a:r>
              <a:rPr lang="pl-PL" sz="3200" b="1" dirty="0" smtClean="0"/>
              <a:t> and a </a:t>
            </a:r>
            <a:r>
              <a:rPr lang="pl-PL" sz="3200" b="1" dirty="0" err="1" smtClean="0"/>
              <a:t>hypothesis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26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smtClean="0"/>
              <a:t>Slavic &amp;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smtClean="0"/>
              <a:t>Romance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36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Icelandic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36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smtClean="0"/>
              <a:t>English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sz="36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smtClean="0"/>
              <a:t>Dutch???</a:t>
            </a:r>
            <a:endParaRPr lang="pl-PL" sz="1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4143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414340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Grupa 20"/>
          <p:cNvGrpSpPr/>
          <p:nvPr/>
        </p:nvGrpSpPr>
        <p:grpSpPr>
          <a:xfrm>
            <a:off x="3143240" y="2786058"/>
            <a:ext cx="2214578" cy="285752"/>
            <a:chOff x="3143240" y="2786058"/>
            <a:chExt cx="2214578" cy="285752"/>
          </a:xfrm>
        </p:grpSpPr>
        <p:sp>
          <p:nvSpPr>
            <p:cNvPr id="8" name="Elipsa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072066" y="2786058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>
              <a:stCxn id="8" idx="6"/>
              <a:endCxn id="15" idx="2"/>
            </p:cNvCxnSpPr>
            <p:nvPr/>
          </p:nvCxnSpPr>
          <p:spPr>
            <a:xfrm>
              <a:off x="3428992" y="2928934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a 21"/>
          <p:cNvGrpSpPr/>
          <p:nvPr/>
        </p:nvGrpSpPr>
        <p:grpSpPr>
          <a:xfrm>
            <a:off x="5072066" y="3786190"/>
            <a:ext cx="2286016" cy="285752"/>
            <a:chOff x="5072066" y="3714752"/>
            <a:chExt cx="2286016" cy="285752"/>
          </a:xfrm>
        </p:grpSpPr>
        <p:sp>
          <p:nvSpPr>
            <p:cNvPr id="10" name="Elipsa 9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8" name="Łącznik prosty 17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a 22"/>
          <p:cNvGrpSpPr/>
          <p:nvPr/>
        </p:nvGrpSpPr>
        <p:grpSpPr>
          <a:xfrm>
            <a:off x="4143372" y="4714884"/>
            <a:ext cx="2286016" cy="285752"/>
            <a:chOff x="5072066" y="3714752"/>
            <a:chExt cx="2286016" cy="285752"/>
          </a:xfrm>
        </p:grpSpPr>
        <p:sp>
          <p:nvSpPr>
            <p:cNvPr id="24" name="Elipsa 23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Elipsa 24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a 26"/>
          <p:cNvGrpSpPr/>
          <p:nvPr/>
        </p:nvGrpSpPr>
        <p:grpSpPr>
          <a:xfrm>
            <a:off x="3143240" y="5500702"/>
            <a:ext cx="2286016" cy="285752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Łącznik prosty 31"/>
          <p:cNvCxnSpPr/>
          <p:nvPr/>
        </p:nvCxnSpPr>
        <p:spPr>
          <a:xfrm rot="10800000" flipV="1">
            <a:off x="6429388" y="4143380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rot="10800000" flipV="1">
            <a:off x="4357686" y="4143380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10800000" flipV="1">
            <a:off x="3428992" y="5000636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10800000" flipV="1">
            <a:off x="5429256" y="5000636"/>
            <a:ext cx="642942" cy="500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8" idx="4"/>
            <a:endCxn id="29" idx="0"/>
          </p:cNvCxnSpPr>
          <p:nvPr/>
        </p:nvCxnSpPr>
        <p:spPr>
          <a:xfrm rot="5400000">
            <a:off x="2071670" y="4286256"/>
            <a:ext cx="2428892" cy="1588"/>
          </a:xfrm>
          <a:prstGeom prst="line">
            <a:avLst/>
          </a:prstGeom>
          <a:ln w="635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rot="5400000">
            <a:off x="4001290" y="4285462"/>
            <a:ext cx="2428892" cy="1588"/>
          </a:xfrm>
          <a:prstGeom prst="line">
            <a:avLst/>
          </a:prstGeom>
          <a:ln w="63500" cmpd="dbl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3143240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</a:t>
            </a:r>
            <a:endParaRPr lang="pl-PL" b="1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7000892" y="37147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</a:t>
            </a:r>
            <a:endParaRPr lang="pl-PL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5072066" y="542926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</a:t>
            </a:r>
            <a:endParaRPr lang="pl-PL" b="1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6072198" y="46434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err="1" smtClean="0"/>
              <a:t>Laryngeal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Relativism</a:t>
            </a:r>
            <a:endParaRPr lang="pl-PL" sz="4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27</a:t>
            </a:fld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i="1" dirty="0" smtClean="0"/>
              <a:t>								</a:t>
            </a:r>
            <a:r>
              <a:rPr lang="pl-PL" i="1" dirty="0" err="1" smtClean="0"/>
              <a:t>phonetic</a:t>
            </a:r>
            <a:r>
              <a:rPr lang="pl-PL" i="1" dirty="0" smtClean="0"/>
              <a:t> </a:t>
            </a:r>
            <a:r>
              <a:rPr lang="pl-PL" i="1" dirty="0" err="1" smtClean="0"/>
              <a:t>categories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		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Warsaw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Polish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36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Cracow</a:t>
            </a:r>
            <a:r>
              <a:rPr lang="pl-PL" sz="1800" dirty="0" smtClean="0"/>
              <a:t>-Poznań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1800" dirty="0" err="1" smtClean="0"/>
              <a:t>Polish</a:t>
            </a: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2400" dirty="0" err="1" smtClean="0">
                <a:solidFill>
                  <a:srgbClr val="FF0000"/>
                </a:solidFill>
              </a:rPr>
              <a:t>Voicing</a:t>
            </a:r>
            <a:r>
              <a:rPr lang="pl-PL" sz="2400" dirty="0" smtClean="0">
                <a:solidFill>
                  <a:srgbClr val="FF0000"/>
                </a:solidFill>
              </a:rPr>
              <a:t> of </a:t>
            </a:r>
            <a:r>
              <a:rPr lang="pl-PL" sz="2400" dirty="0" err="1" smtClean="0">
                <a:solidFill>
                  <a:srgbClr val="FF0000"/>
                </a:solidFill>
              </a:rPr>
              <a:t>obstruents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is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u="sng" dirty="0" err="1" smtClean="0">
                <a:solidFill>
                  <a:srgbClr val="002060"/>
                </a:solidFill>
              </a:rPr>
              <a:t>passive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in CP, and </a:t>
            </a:r>
            <a:r>
              <a:rPr lang="pl-PL" sz="2400" u="sng" dirty="0" err="1" smtClean="0">
                <a:solidFill>
                  <a:srgbClr val="002060"/>
                </a:solidFill>
              </a:rPr>
              <a:t>active</a:t>
            </a: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in WP</a:t>
            </a:r>
            <a:endParaRPr lang="pl-PL" sz="2400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285984" y="2143116"/>
          <a:ext cx="5976957" cy="29289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92319"/>
                <a:gridCol w="1992319"/>
                <a:gridCol w="1992319"/>
              </a:tblGrid>
              <a:tr h="292895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[b]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[p]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[</a:t>
                      </a:r>
                      <a:r>
                        <a:rPr lang="pl-PL" dirty="0" err="1" smtClean="0"/>
                        <a:t>p</a:t>
                      </a:r>
                      <a:r>
                        <a:rPr lang="pl-PL" baseline="30000" dirty="0" err="1" smtClean="0"/>
                        <a:t>h</a:t>
                      </a:r>
                      <a:r>
                        <a:rPr lang="pl-PL" dirty="0" smtClean="0"/>
                        <a:t>]</a:t>
                      </a:r>
                      <a:endParaRPr lang="pl-PL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a 20"/>
          <p:cNvGrpSpPr/>
          <p:nvPr/>
        </p:nvGrpSpPr>
        <p:grpSpPr>
          <a:xfrm>
            <a:off x="3143240" y="2786058"/>
            <a:ext cx="2214578" cy="285752"/>
            <a:chOff x="3143240" y="2786058"/>
            <a:chExt cx="2214578" cy="285752"/>
          </a:xfrm>
        </p:grpSpPr>
        <p:sp>
          <p:nvSpPr>
            <p:cNvPr id="8" name="Elipsa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072066" y="2786058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7" name="Łącznik prosty 16"/>
            <p:cNvCxnSpPr>
              <a:stCxn id="8" idx="6"/>
              <a:endCxn id="15" idx="2"/>
            </p:cNvCxnSpPr>
            <p:nvPr/>
          </p:nvCxnSpPr>
          <p:spPr>
            <a:xfrm>
              <a:off x="3428992" y="2928934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a 26"/>
          <p:cNvGrpSpPr/>
          <p:nvPr/>
        </p:nvGrpSpPr>
        <p:grpSpPr>
          <a:xfrm>
            <a:off x="3143240" y="4071942"/>
            <a:ext cx="2286016" cy="285752"/>
            <a:chOff x="5072066" y="3714752"/>
            <a:chExt cx="2286016" cy="285752"/>
          </a:xfrm>
        </p:grpSpPr>
        <p:sp>
          <p:nvSpPr>
            <p:cNvPr id="28" name="Elipsa 27"/>
            <p:cNvSpPr/>
            <p:nvPr/>
          </p:nvSpPr>
          <p:spPr>
            <a:xfrm>
              <a:off x="7072330" y="371475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Elipsa 28"/>
            <p:cNvSpPr/>
            <p:nvPr/>
          </p:nvSpPr>
          <p:spPr>
            <a:xfrm>
              <a:off x="5072066" y="3714752"/>
              <a:ext cx="285752" cy="2857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429256" y="3857628"/>
              <a:ext cx="1643074" cy="1588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Łącznik prosty 34"/>
          <p:cNvCxnSpPr/>
          <p:nvPr/>
        </p:nvCxnSpPr>
        <p:spPr>
          <a:xfrm rot="5400000">
            <a:off x="4787108" y="357108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5400000">
            <a:off x="2786844" y="357108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143240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072066" y="400050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b="1" dirty="0" smtClean="0"/>
              <a:t>H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in CP </a:t>
            </a:r>
            <a:r>
              <a:rPr lang="pl-PL" sz="3200" b="1" dirty="0" err="1" smtClean="0"/>
              <a:t>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interpretational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not </a:t>
            </a:r>
            <a:r>
              <a:rPr lang="pl-PL" sz="3200" b="1" dirty="0" err="1" smtClean="0"/>
              <a:t>computational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pPr>
              <a:buNone/>
            </a:pPr>
            <a:r>
              <a:rPr lang="en-GB" dirty="0"/>
              <a:t>/</a:t>
            </a:r>
            <a:r>
              <a:rPr lang="en-GB" dirty="0">
                <a:sym typeface="IPAKiel"/>
              </a:rPr>
              <a:t></a:t>
            </a:r>
            <a:r>
              <a:rPr lang="en-GB" baseline="30000" dirty="0" err="1" smtClean="0"/>
              <a:t>o</a:t>
            </a:r>
            <a:r>
              <a:rPr lang="en-GB" dirty="0" err="1" smtClean="0"/>
              <a:t>ab</a:t>
            </a:r>
            <a:r>
              <a:rPr lang="en-GB" baseline="30000" dirty="0" err="1" smtClean="0"/>
              <a:t>o</a:t>
            </a:r>
            <a:r>
              <a:rPr lang="pl-PL" dirty="0" smtClean="0"/>
              <a:t>a/ &gt;</a:t>
            </a:r>
            <a:r>
              <a:rPr lang="en-GB" dirty="0" smtClean="0"/>
              <a:t> </a:t>
            </a:r>
            <a:r>
              <a:rPr lang="en-GB" dirty="0"/>
              <a:t>[</a:t>
            </a:r>
            <a:r>
              <a:rPr lang="en-GB" dirty="0">
                <a:sym typeface="IPAKiel"/>
              </a:rPr>
              <a:t></a:t>
            </a:r>
            <a:r>
              <a:rPr lang="en-GB" dirty="0" smtClean="0"/>
              <a:t>a</a:t>
            </a:r>
            <a:r>
              <a:rPr lang="pl-PL" b="1" dirty="0" smtClean="0">
                <a:solidFill>
                  <a:srgbClr val="FF0000"/>
                </a:solidFill>
              </a:rPr>
              <a:t>b</a:t>
            </a:r>
            <a:r>
              <a:rPr lang="pl-PL" b="1" dirty="0" smtClean="0"/>
              <a:t>a</a:t>
            </a:r>
            <a:r>
              <a:rPr lang="en-GB" dirty="0" smtClean="0"/>
              <a:t>]</a:t>
            </a:r>
            <a:r>
              <a:rPr lang="pl-PL" dirty="0" smtClean="0"/>
              <a:t> 	 </a:t>
            </a:r>
            <a:r>
              <a:rPr lang="pl-PL" sz="3200" b="1" dirty="0" smtClean="0"/>
              <a:t>~	</a:t>
            </a:r>
            <a:r>
              <a:rPr lang="en-GB" dirty="0" smtClean="0"/>
              <a:t> </a:t>
            </a:r>
            <a:r>
              <a:rPr lang="en-GB" dirty="0"/>
              <a:t>/</a:t>
            </a:r>
            <a:r>
              <a:rPr lang="en-GB" dirty="0" smtClean="0">
                <a:sym typeface="IPAKiel"/>
              </a:rPr>
              <a:t></a:t>
            </a:r>
            <a:r>
              <a:rPr lang="en-GB" baseline="30000" dirty="0" err="1" smtClean="0"/>
              <a:t>o</a:t>
            </a:r>
            <a:r>
              <a:rPr lang="en-GB" dirty="0" err="1" smtClean="0"/>
              <a:t>ab</a:t>
            </a:r>
            <a:r>
              <a:rPr lang="en-GB" baseline="30000" dirty="0" err="1" smtClean="0"/>
              <a:t>o</a:t>
            </a:r>
            <a:r>
              <a:rPr lang="en-GB" dirty="0" smtClean="0"/>
              <a:t>/</a:t>
            </a:r>
            <a:r>
              <a:rPr lang="pl-PL" dirty="0" smtClean="0"/>
              <a:t> </a:t>
            </a:r>
            <a:r>
              <a:rPr lang="en-GB" dirty="0" smtClean="0"/>
              <a:t>&gt;</a:t>
            </a:r>
            <a:r>
              <a:rPr lang="pl-PL" dirty="0" smtClean="0"/>
              <a:t> </a:t>
            </a:r>
            <a:r>
              <a:rPr lang="en-GB" dirty="0" smtClean="0"/>
              <a:t>[</a:t>
            </a:r>
            <a:r>
              <a:rPr lang="en-GB" dirty="0" smtClean="0">
                <a:sym typeface="IPAKiel"/>
              </a:rPr>
              <a:t></a:t>
            </a:r>
            <a:r>
              <a:rPr lang="en-GB" dirty="0" err="1" smtClean="0"/>
              <a:t>a</a:t>
            </a:r>
            <a:r>
              <a:rPr lang="en-GB" b="1" dirty="0" err="1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]</a:t>
            </a:r>
            <a:endParaRPr lang="pl-PL" dirty="0" smtClean="0"/>
          </a:p>
          <a:p>
            <a:pPr>
              <a:buNone/>
            </a:pPr>
            <a:r>
              <a:rPr lang="pl-PL" sz="2000" dirty="0" err="1" smtClean="0"/>
              <a:t>Final</a:t>
            </a:r>
            <a:r>
              <a:rPr lang="pl-PL" sz="2000" dirty="0" smtClean="0"/>
              <a:t> </a:t>
            </a:r>
            <a:r>
              <a:rPr lang="pl-PL" sz="2000" dirty="0" err="1" smtClean="0"/>
              <a:t>Devoicing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rather</a:t>
            </a:r>
            <a:r>
              <a:rPr lang="pl-PL" sz="2000" dirty="0" smtClean="0"/>
              <a:t> </a:t>
            </a:r>
            <a:r>
              <a:rPr lang="pl-PL" sz="2000" dirty="0" err="1" smtClean="0"/>
              <a:t>an</a:t>
            </a:r>
            <a:r>
              <a:rPr lang="pl-PL" sz="2000" dirty="0" smtClean="0"/>
              <a:t> </a:t>
            </a:r>
            <a:r>
              <a:rPr lang="pl-PL" sz="2000" dirty="0" err="1" smtClean="0"/>
              <a:t>absence</a:t>
            </a:r>
            <a:r>
              <a:rPr lang="pl-PL" sz="2000" dirty="0" smtClean="0"/>
              <a:t> of </a:t>
            </a:r>
            <a:r>
              <a:rPr lang="pl-PL" sz="2000" dirty="0" err="1" smtClean="0"/>
              <a:t>passive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Textbook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question</a:t>
            </a:r>
            <a:r>
              <a:rPr lang="pl-PL" sz="2000" dirty="0" smtClean="0"/>
              <a:t>: </a:t>
            </a:r>
            <a:r>
              <a:rPr lang="pl-PL" sz="2000" dirty="0" err="1" smtClean="0"/>
              <a:t>Are</a:t>
            </a:r>
            <a:r>
              <a:rPr lang="pl-PL" sz="2000" dirty="0" smtClean="0"/>
              <a:t> we </a:t>
            </a:r>
            <a:r>
              <a:rPr lang="pl-PL" sz="2000" dirty="0" err="1" smtClean="0"/>
              <a:t>dealing</a:t>
            </a:r>
            <a:r>
              <a:rPr lang="pl-PL" sz="2000" dirty="0" smtClean="0"/>
              <a:t> with FOD </a:t>
            </a:r>
            <a:r>
              <a:rPr lang="pl-PL" sz="2000" dirty="0" err="1" smtClean="0"/>
              <a:t>or</a:t>
            </a:r>
            <a:r>
              <a:rPr lang="pl-PL" sz="2000" dirty="0" smtClean="0"/>
              <a:t>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r>
              <a:rPr lang="pl-PL" sz="2000" dirty="0" smtClean="0"/>
              <a:t> in</a:t>
            </a:r>
          </a:p>
          <a:p>
            <a:pPr marL="0" defTabSz="180000">
              <a:spcBef>
                <a:spcPts val="0"/>
              </a:spcBef>
              <a:buNone/>
            </a:pPr>
            <a:r>
              <a:rPr lang="pl-PL" sz="2000" dirty="0"/>
              <a:t>	</a:t>
            </a:r>
            <a:r>
              <a:rPr lang="pl-PL" sz="2000" dirty="0" smtClean="0"/>
              <a:t>											[</a:t>
            </a:r>
            <a:r>
              <a:rPr lang="pl-PL" sz="2000" dirty="0" err="1" smtClean="0">
                <a:latin typeface="IPAKiel" pitchFamily="2" charset="2"/>
              </a:rPr>
              <a:t>Z</a:t>
            </a:r>
            <a:r>
              <a:rPr lang="pl-PL" sz="2000" dirty="0" err="1" smtClean="0"/>
              <a:t>aba~</a:t>
            </a:r>
            <a:r>
              <a:rPr lang="pl-PL" sz="2000" dirty="0" err="1" smtClean="0">
                <a:latin typeface="IPAKiel" pitchFamily="2" charset="2"/>
              </a:rPr>
              <a:t>Z</a:t>
            </a:r>
            <a:r>
              <a:rPr lang="pl-PL" sz="2000" dirty="0" err="1" smtClean="0"/>
              <a:t>ap</a:t>
            </a:r>
            <a:r>
              <a:rPr lang="pl-PL" sz="2000" dirty="0" smtClean="0"/>
              <a:t>]?</a:t>
            </a:r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Textbook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answer</a:t>
            </a:r>
            <a:r>
              <a:rPr lang="pl-PL" sz="2000" dirty="0" smtClean="0"/>
              <a:t>:  FOD, </a:t>
            </a:r>
            <a:r>
              <a:rPr lang="pl-PL" sz="2000" dirty="0" err="1" smtClean="0"/>
              <a:t>because</a:t>
            </a:r>
            <a:r>
              <a:rPr lang="pl-PL" sz="2000" dirty="0" smtClean="0"/>
              <a:t> </a:t>
            </a:r>
            <a:r>
              <a:rPr lang="pl-PL" sz="2000" dirty="0" err="1" smtClean="0"/>
              <a:t>if</a:t>
            </a:r>
            <a:r>
              <a:rPr lang="pl-PL" sz="2000" dirty="0" smtClean="0"/>
              <a:t> </a:t>
            </a:r>
            <a:r>
              <a:rPr lang="pl-PL" sz="2000" dirty="0" err="1" smtClean="0"/>
              <a:t>there</a:t>
            </a:r>
            <a:r>
              <a:rPr lang="pl-PL" sz="2000" dirty="0" smtClean="0"/>
              <a:t> was a </a:t>
            </a:r>
            <a:r>
              <a:rPr lang="pl-PL" sz="2000" dirty="0" err="1" smtClean="0"/>
              <a:t>rule</a:t>
            </a:r>
            <a:r>
              <a:rPr lang="pl-PL" sz="2000" dirty="0" smtClean="0"/>
              <a:t> of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voicing</a:t>
            </a:r>
            <a:r>
              <a:rPr lang="pl-PL" sz="2000" dirty="0" smtClean="0"/>
              <a:t>,</a:t>
            </a:r>
          </a:p>
          <a:p>
            <a:pPr marL="0" defTabSz="180000">
              <a:spcBef>
                <a:spcPts val="0"/>
              </a:spcBef>
              <a:buNone/>
            </a:pPr>
            <a:r>
              <a:rPr lang="pl-PL" sz="2000" dirty="0" smtClean="0"/>
              <a:t>												</a:t>
            </a:r>
            <a:r>
              <a:rPr lang="pl-PL" sz="2000" dirty="0" err="1" smtClean="0"/>
              <a:t>then</a:t>
            </a:r>
            <a:r>
              <a:rPr lang="pl-PL" sz="2000" dirty="0" smtClean="0"/>
              <a:t> /mapa/</a:t>
            </a:r>
            <a:r>
              <a:rPr lang="en-GB" sz="2000" dirty="0"/>
              <a:t> </a:t>
            </a:r>
            <a:r>
              <a:rPr lang="en-GB" sz="2000" dirty="0" smtClean="0"/>
              <a:t>→</a:t>
            </a:r>
            <a:r>
              <a:rPr lang="pl-PL" sz="2000" dirty="0" smtClean="0"/>
              <a:t> *[</a:t>
            </a:r>
            <a:r>
              <a:rPr lang="pl-PL" sz="2000" dirty="0" err="1" smtClean="0"/>
              <a:t>maba</a:t>
            </a:r>
            <a:r>
              <a:rPr lang="pl-PL" sz="2000" dirty="0" smtClean="0"/>
              <a:t>]</a:t>
            </a:r>
          </a:p>
          <a:p>
            <a:pPr>
              <a:buNone/>
            </a:pPr>
            <a:r>
              <a:rPr lang="pl-PL" sz="2000" dirty="0" err="1" smtClean="0">
                <a:solidFill>
                  <a:srgbClr val="FF0000"/>
                </a:solidFill>
              </a:rPr>
              <a:t>Wrong</a:t>
            </a:r>
            <a:r>
              <a:rPr lang="pl-PL" sz="2000" dirty="0" smtClean="0"/>
              <a:t>: we do not </a:t>
            </a:r>
            <a:r>
              <a:rPr lang="pl-PL" sz="2000" dirty="0" err="1" smtClean="0"/>
              <a:t>expect</a:t>
            </a:r>
            <a:r>
              <a:rPr lang="pl-PL" sz="2000" dirty="0" smtClean="0"/>
              <a:t> </a:t>
            </a:r>
            <a:r>
              <a:rPr lang="pl-PL" sz="2000" dirty="0" err="1" smtClean="0"/>
              <a:t>intervocalic</a:t>
            </a:r>
            <a:r>
              <a:rPr lang="pl-PL" sz="2000" dirty="0" smtClean="0"/>
              <a:t> </a:t>
            </a:r>
            <a:r>
              <a:rPr lang="pl-PL" sz="2000" dirty="0" err="1" smtClean="0"/>
              <a:t>delaryngealization</a:t>
            </a:r>
            <a:r>
              <a:rPr lang="pl-PL" sz="2000" dirty="0" smtClean="0"/>
              <a:t> </a:t>
            </a:r>
          </a:p>
          <a:p>
            <a:pPr>
              <a:buNone/>
            </a:pPr>
            <a:r>
              <a:rPr lang="pl-PL" sz="2000" dirty="0"/>
              <a:t>	</a:t>
            </a:r>
            <a:r>
              <a:rPr lang="pl-PL" sz="2000" dirty="0" smtClean="0"/>
              <a:t>	/</a:t>
            </a:r>
            <a:r>
              <a:rPr lang="pl-PL" sz="2000" dirty="0" err="1" smtClean="0"/>
              <a:t>map</a:t>
            </a:r>
            <a:r>
              <a:rPr lang="pl-PL" sz="2000" baseline="30000" dirty="0" err="1" smtClean="0"/>
              <a:t>H</a:t>
            </a:r>
            <a:r>
              <a:rPr lang="pl-PL" sz="2000" dirty="0" err="1" smtClean="0"/>
              <a:t>a</a:t>
            </a:r>
            <a:r>
              <a:rPr lang="pl-PL" sz="2000" dirty="0" smtClean="0"/>
              <a:t>/</a:t>
            </a:r>
            <a:r>
              <a:rPr lang="en-GB" sz="2000" dirty="0"/>
              <a:t> </a:t>
            </a:r>
            <a:r>
              <a:rPr lang="en-GB" sz="2000" dirty="0" smtClean="0"/>
              <a:t>→</a:t>
            </a:r>
            <a:r>
              <a:rPr lang="pl-PL" sz="2000" dirty="0" smtClean="0"/>
              <a:t> /</a:t>
            </a:r>
            <a:r>
              <a:rPr lang="pl-PL" sz="2000" dirty="0" err="1" smtClean="0"/>
              <a:t>map</a:t>
            </a:r>
            <a:r>
              <a:rPr lang="pl-PL" sz="2000" baseline="30000" dirty="0" err="1" smtClean="0"/>
              <a:t>o</a:t>
            </a:r>
            <a:r>
              <a:rPr lang="pl-PL" sz="2000" dirty="0" err="1" smtClean="0"/>
              <a:t>a</a:t>
            </a:r>
            <a:r>
              <a:rPr lang="pl-PL" sz="2000" dirty="0" smtClean="0"/>
              <a:t>/ &gt; [*</a:t>
            </a:r>
            <a:r>
              <a:rPr lang="pl-PL" sz="2000" dirty="0" err="1" smtClean="0"/>
              <a:t>maba</a:t>
            </a:r>
            <a:r>
              <a:rPr lang="pl-PL" sz="2000" dirty="0" smtClean="0"/>
              <a:t>] in CP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CP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Neutralization</a:t>
            </a:r>
            <a:r>
              <a:rPr lang="pl-PL" sz="2000" dirty="0" smtClean="0"/>
              <a:t>, but </a:t>
            </a:r>
            <a:r>
              <a:rPr lang="pl-PL" sz="2000" dirty="0" err="1" smtClean="0"/>
              <a:t>it</a:t>
            </a:r>
            <a:r>
              <a:rPr lang="pl-PL" sz="2000" dirty="0" smtClean="0"/>
              <a:t> </a:t>
            </a:r>
            <a:r>
              <a:rPr lang="pl-PL" sz="2000" dirty="0" err="1" smtClean="0"/>
              <a:t>takes</a:t>
            </a:r>
            <a:r>
              <a:rPr lang="pl-PL" sz="2000" dirty="0" smtClean="0"/>
              <a:t> place in the </a:t>
            </a:r>
            <a:r>
              <a:rPr lang="pl-PL" sz="2000" dirty="0" err="1" smtClean="0"/>
              <a:t>contexts</a:t>
            </a:r>
            <a:r>
              <a:rPr lang="pl-PL" sz="2000" dirty="0" smtClean="0"/>
              <a:t> {_#, _C} </a:t>
            </a:r>
          </a:p>
          <a:p>
            <a:pPr>
              <a:buNone/>
            </a:pPr>
            <a:r>
              <a:rPr lang="en-GB" dirty="0" smtClean="0"/>
              <a:t>/</a:t>
            </a:r>
            <a:r>
              <a:rPr lang="en-GB" dirty="0" err="1" smtClean="0"/>
              <a:t>map</a:t>
            </a:r>
            <a:r>
              <a:rPr lang="en-GB" baseline="30000" dirty="0" err="1" smtClean="0"/>
              <a:t>H</a:t>
            </a:r>
            <a:r>
              <a:rPr lang="en-GB" dirty="0" smtClean="0"/>
              <a:t>/	→	/</a:t>
            </a:r>
            <a:r>
              <a:rPr lang="en-GB" dirty="0" err="1" smtClean="0"/>
              <a:t>map</a:t>
            </a:r>
            <a:r>
              <a:rPr lang="en-GB" baseline="30000" dirty="0" err="1" smtClean="0"/>
              <a:t>o</a:t>
            </a:r>
            <a:r>
              <a:rPr lang="en-GB" dirty="0" smtClean="0"/>
              <a:t>/	&gt;	[ma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]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28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/>
              <a:t> </a:t>
            </a:r>
            <a:r>
              <a:rPr lang="de-DE" sz="4000" b="1" dirty="0" err="1" smtClean="0"/>
              <a:t>Neutraliza</a:t>
            </a:r>
            <a:r>
              <a:rPr lang="pl-PL" sz="4000" b="1" dirty="0" err="1" smtClean="0"/>
              <a:t>tion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Regressive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Assimilation</a:t>
            </a:r>
            <a:r>
              <a:rPr lang="pl-PL" sz="4000" b="1" dirty="0" smtClean="0"/>
              <a:t> </a:t>
            </a:r>
            <a:br>
              <a:rPr lang="pl-PL" sz="4000" b="1" dirty="0" smtClean="0"/>
            </a:br>
            <a:r>
              <a:rPr lang="pl-PL" sz="4000" b="1" dirty="0" smtClean="0"/>
              <a:t>in </a:t>
            </a:r>
            <a:r>
              <a:rPr lang="pl-PL" sz="4000" b="1" dirty="0" err="1" smtClean="0"/>
              <a:t>Laryngeal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Relativism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a.		</a:t>
            </a:r>
            <a:r>
              <a:rPr lang="pl-PL" i="1" dirty="0" smtClean="0"/>
              <a:t>liczba</a:t>
            </a:r>
            <a:r>
              <a:rPr lang="pl-PL" dirty="0" smtClean="0"/>
              <a:t>						/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smtClean="0"/>
              <a:t>			i			</a:t>
            </a:r>
            <a:r>
              <a:rPr lang="pl-PL" dirty="0" err="1" smtClean="0"/>
              <a:t>t</a:t>
            </a:r>
            <a:r>
              <a:rPr lang="pl-PL" dirty="0" err="1" smtClean="0">
                <a:sym typeface="IPAKiel"/>
              </a:rPr>
              <a:t></a:t>
            </a:r>
            <a:r>
              <a:rPr lang="pl-PL" dirty="0" smtClean="0"/>
              <a:t>				-			b</a:t>
            </a:r>
            <a:r>
              <a:rPr lang="pl-PL" baseline="30000" dirty="0" smtClean="0"/>
              <a:t>o</a:t>
            </a:r>
            <a:r>
              <a:rPr lang="pl-PL" dirty="0" smtClean="0"/>
              <a:t>	a/					&gt;					[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err="1" smtClean="0"/>
              <a:t>i</a:t>
            </a:r>
            <a:r>
              <a:rPr lang="pl-PL" b="1" dirty="0" err="1" smtClean="0">
                <a:solidFill>
                  <a:srgbClr val="FF0000"/>
                </a:solidFill>
              </a:rPr>
              <a:t>d</a:t>
            </a:r>
            <a:r>
              <a:rPr lang="pl-PL" b="1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</a:t>
            </a:r>
            <a:endParaRPr lang="pl-PL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2800" dirty="0" smtClean="0"/>
              <a:t> 								</a:t>
            </a:r>
            <a:r>
              <a:rPr lang="pl-PL" sz="1600" dirty="0" smtClean="0"/>
              <a:t>/H/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b.		</a:t>
            </a:r>
            <a:r>
              <a:rPr lang="pl-PL" i="1" dirty="0" smtClean="0"/>
              <a:t>żabka</a:t>
            </a:r>
            <a:r>
              <a:rPr lang="pl-PL" dirty="0" smtClean="0"/>
              <a:t>					/</a:t>
            </a:r>
            <a:r>
              <a:rPr lang="pl-PL" dirty="0" smtClean="0">
                <a:sym typeface="IPAKiel"/>
              </a:rPr>
              <a:t>			a			b					-			k	a</a:t>
            </a:r>
            <a:r>
              <a:rPr lang="pl-PL" dirty="0" smtClean="0"/>
              <a:t>/					&gt;					[</a:t>
            </a:r>
            <a:r>
              <a:rPr lang="pl-PL" dirty="0" err="1" smtClean="0">
                <a:sym typeface="IPAKiel"/>
              </a:rPr>
              <a:t>a</a:t>
            </a:r>
            <a:r>
              <a:rPr lang="pl-PL" b="1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</a:t>
            </a:r>
            <a:r>
              <a:rPr lang="pl-PL" sz="1600" dirty="0" smtClean="0"/>
              <a:t>												/H/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3357554" y="4429132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429124" y="435769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>
            <a:off x="3000364" y="2857496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pole tekstowe 9"/>
          <p:cNvSpPr txBox="1"/>
          <p:nvPr/>
        </p:nvSpPr>
        <p:spPr>
          <a:xfrm>
            <a:off x="3214678" y="3929066"/>
            <a:ext cx="500066" cy="492443"/>
          </a:xfrm>
          <a:prstGeom prst="rect">
            <a:avLst/>
          </a:prstGeom>
        </p:spPr>
        <p:txBody>
          <a:bodyPr wrap="square" lIns="36000" rtlCol="0">
            <a:spAutoFit/>
          </a:bodyPr>
          <a:lstStyle/>
          <a:p>
            <a:r>
              <a:rPr lang="pl-PL" sz="2600" dirty="0" smtClean="0"/>
              <a:t>b</a:t>
            </a:r>
            <a:r>
              <a:rPr lang="pl-PL" sz="2600" baseline="30000" dirty="0" smtClean="0"/>
              <a:t>o</a:t>
            </a:r>
            <a:endParaRPr lang="pl-PL" sz="2600" baseline="30000" dirty="0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29</a:t>
            </a:fld>
            <a:endParaRPr lang="pl-PL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143240" y="1928802"/>
            <a:ext cx="6429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t</a:t>
            </a:r>
            <a:r>
              <a:rPr lang="pl-PL" sz="2600" dirty="0" err="1" smtClean="0">
                <a:sym typeface="IPAKiel"/>
              </a:rPr>
              <a:t></a:t>
            </a:r>
            <a:r>
              <a:rPr lang="pl-PL" sz="2600" baseline="30000" dirty="0" err="1" smtClean="0">
                <a:sym typeface="IPAKiel"/>
              </a:rPr>
              <a:t>o</a:t>
            </a:r>
            <a:endParaRPr lang="pl-PL" sz="2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de-DE" sz="3200" b="1" dirty="0" err="1"/>
              <a:t>Two-way</a:t>
            </a:r>
            <a:r>
              <a:rPr lang="de-DE" sz="3200" b="1" dirty="0"/>
              <a:t> </a:t>
            </a:r>
            <a:r>
              <a:rPr lang="de-DE" sz="3200" b="1" dirty="0" err="1"/>
              <a:t>voicing</a:t>
            </a:r>
            <a:r>
              <a:rPr lang="de-DE" sz="3200" b="1" dirty="0"/>
              <a:t> </a:t>
            </a:r>
            <a:r>
              <a:rPr lang="de-DE" sz="3200" b="1" dirty="0" err="1"/>
              <a:t>contrast</a:t>
            </a:r>
            <a:r>
              <a:rPr lang="de-DE" sz="3200" b="1" dirty="0"/>
              <a:t> in </a:t>
            </a:r>
            <a:r>
              <a:rPr lang="de-DE" sz="3200" b="1" dirty="0" err="1"/>
              <a:t>Polish</a:t>
            </a:r>
            <a:r>
              <a:rPr lang="de-DE" sz="3200" b="1" i="1" dirty="0" smtClean="0"/>
              <a:t> 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588009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__(S)V</a:t>
            </a:r>
            <a:endParaRPr lang="pl-PL" sz="24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0000">
              <a:spcBef>
                <a:spcPts val="0"/>
              </a:spcBef>
              <a:buNone/>
            </a:pPr>
            <a:r>
              <a:rPr lang="pl-PL" i="1" dirty="0" smtClean="0"/>
              <a:t>						</a:t>
            </a:r>
            <a:r>
              <a:rPr lang="pl-PL" b="1" i="1" dirty="0" smtClean="0">
                <a:solidFill>
                  <a:srgbClr val="C00000"/>
                </a:solidFill>
              </a:rPr>
              <a:t>#_V</a:t>
            </a:r>
            <a:r>
              <a:rPr lang="pl-PL" i="1" dirty="0" smtClean="0"/>
              <a:t>																	</a:t>
            </a:r>
            <a:r>
              <a:rPr lang="pl-PL" b="1" i="1" dirty="0" smtClean="0">
                <a:solidFill>
                  <a:srgbClr val="C00000"/>
                </a:solidFill>
              </a:rPr>
              <a:t>V_V</a:t>
            </a:r>
          </a:p>
          <a:p>
            <a:pPr marL="0" indent="0" defTabSz="180000">
              <a:spcBef>
                <a:spcPts val="0"/>
              </a:spcBef>
              <a:buNone/>
            </a:pPr>
            <a:endParaRPr lang="pl-PL" b="1" i="1" dirty="0" smtClean="0">
              <a:solidFill>
                <a:srgbClr val="C00000"/>
              </a:solidFill>
            </a:endParaRPr>
          </a:p>
          <a:p>
            <a:pPr defTabSz="180000">
              <a:spcBef>
                <a:spcPts val="0"/>
              </a:spcBef>
            </a:pPr>
            <a:r>
              <a:rPr lang="de-DE" sz="2000" i="1" dirty="0" err="1" smtClean="0"/>
              <a:t>pić</a:t>
            </a:r>
            <a:r>
              <a:rPr lang="de-DE" sz="2000" dirty="0"/>
              <a:t>	</a:t>
            </a:r>
            <a:r>
              <a:rPr lang="pl-PL" sz="2000" dirty="0"/>
              <a:t>[</a:t>
            </a:r>
            <a:r>
              <a:rPr lang="de-DE" sz="2000" b="1" dirty="0" err="1" smtClean="0">
                <a:solidFill>
                  <a:srgbClr val="FF0000"/>
                </a:solidFill>
              </a:rPr>
              <a:t>p</a:t>
            </a:r>
            <a:r>
              <a:rPr lang="de-DE" sz="2000" baseline="30000" dirty="0" err="1" smtClean="0"/>
              <a:t>j</a:t>
            </a:r>
            <a:r>
              <a:rPr lang="de-DE" sz="2000" dirty="0" err="1" smtClean="0"/>
              <a:t>it</a:t>
            </a:r>
            <a:r>
              <a:rPr lang="de-DE" sz="2000" dirty="0">
                <a:sym typeface="IPAKiel"/>
              </a:rPr>
              <a:t></a:t>
            </a:r>
            <a:r>
              <a:rPr lang="de-DE" sz="2000" dirty="0" smtClean="0"/>
              <a:t>]</a:t>
            </a:r>
            <a:r>
              <a:rPr lang="pl-PL" sz="2000" dirty="0" smtClean="0"/>
              <a:t> </a:t>
            </a:r>
            <a:r>
              <a:rPr lang="de-DE" sz="2000" dirty="0" smtClean="0"/>
              <a:t>‘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drink</a:t>
            </a:r>
            <a:r>
              <a:rPr lang="de-DE" sz="2000" dirty="0" smtClean="0"/>
              <a:t>’</a:t>
            </a:r>
            <a:r>
              <a:rPr lang="de-DE" sz="2000" i="1" dirty="0"/>
              <a:t> </a:t>
            </a:r>
            <a:r>
              <a:rPr lang="pl-PL" sz="2000" i="1" dirty="0" smtClean="0"/>
              <a:t>									</a:t>
            </a:r>
            <a:r>
              <a:rPr lang="de-DE" sz="2000" i="1" dirty="0" err="1" smtClean="0"/>
              <a:t>rysa</a:t>
            </a:r>
            <a:r>
              <a:rPr lang="de-DE" sz="2000" dirty="0"/>
              <a:t>	[</a:t>
            </a:r>
            <a:r>
              <a:rPr lang="de-DE" sz="2000" dirty="0" err="1"/>
              <a:t>r</a:t>
            </a:r>
            <a:r>
              <a:rPr lang="de-DE" sz="2000" dirty="0" err="1">
                <a:sym typeface="IPAKiel"/>
              </a:rPr>
              <a:t></a:t>
            </a:r>
            <a:r>
              <a:rPr lang="de-DE" sz="2000" b="1" dirty="0" err="1">
                <a:solidFill>
                  <a:srgbClr val="FF0000"/>
                </a:solidFill>
              </a:rPr>
              <a:t>s</a:t>
            </a:r>
            <a:r>
              <a:rPr lang="de-DE" sz="2000" dirty="0" err="1"/>
              <a:t>a</a:t>
            </a:r>
            <a:r>
              <a:rPr lang="de-DE" sz="2000" dirty="0"/>
              <a:t>]	‘</a:t>
            </a:r>
            <a:r>
              <a:rPr lang="de-DE" sz="2000" dirty="0" err="1"/>
              <a:t>scratch</a:t>
            </a:r>
            <a:r>
              <a:rPr lang="de-DE" sz="2000" dirty="0"/>
              <a:t>’</a:t>
            </a:r>
            <a:endParaRPr lang="pl-PL" sz="2000" i="1" dirty="0" smtClean="0"/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bić</a:t>
            </a:r>
            <a:r>
              <a:rPr lang="pl-PL" sz="2000" dirty="0"/>
              <a:t>	</a:t>
            </a:r>
            <a:r>
              <a:rPr lang="pl-PL" sz="2000" dirty="0" smtClean="0"/>
              <a:t>[</a:t>
            </a:r>
            <a:r>
              <a:rPr lang="pl-PL" sz="2000" b="1" dirty="0" err="1">
                <a:solidFill>
                  <a:srgbClr val="FF0000"/>
                </a:solidFill>
              </a:rPr>
              <a:t>b</a:t>
            </a:r>
            <a:r>
              <a:rPr lang="pl-PL" sz="2000" baseline="30000" dirty="0" err="1"/>
              <a:t>j</a:t>
            </a:r>
            <a:r>
              <a:rPr lang="pl-PL" sz="2000" dirty="0" err="1"/>
              <a:t>it</a:t>
            </a:r>
            <a:r>
              <a:rPr lang="de-DE" sz="2000" dirty="0">
                <a:sym typeface="IPAKiel"/>
              </a:rPr>
              <a:t></a:t>
            </a:r>
            <a:r>
              <a:rPr lang="pl-PL" sz="2000" dirty="0"/>
              <a:t>] </a:t>
            </a:r>
            <a:r>
              <a:rPr lang="pl-PL" sz="2000" dirty="0" smtClean="0"/>
              <a:t>‘</a:t>
            </a:r>
            <a:r>
              <a:rPr lang="pl-PL" sz="2000" dirty="0"/>
              <a:t>to hit</a:t>
            </a:r>
            <a:r>
              <a:rPr lang="pl-PL" sz="2000" dirty="0" smtClean="0"/>
              <a:t>’</a:t>
            </a:r>
            <a:r>
              <a:rPr lang="pl-PL" sz="2000" i="1" dirty="0"/>
              <a:t> </a:t>
            </a:r>
            <a:r>
              <a:rPr lang="pl-PL" sz="2000" i="1" dirty="0" smtClean="0"/>
              <a:t>										ryza</a:t>
            </a:r>
            <a:r>
              <a:rPr lang="pl-PL" sz="2000" dirty="0" smtClean="0"/>
              <a:t> </a:t>
            </a:r>
            <a:r>
              <a:rPr lang="pl-PL" sz="2000" dirty="0"/>
              <a:t>	</a:t>
            </a:r>
            <a:r>
              <a:rPr lang="pl-PL" sz="2000" dirty="0" smtClean="0"/>
              <a:t>[</a:t>
            </a:r>
            <a:r>
              <a:rPr lang="pl-PL" sz="2000" dirty="0"/>
              <a:t>r</a:t>
            </a:r>
            <a:r>
              <a:rPr lang="de-DE" sz="2000" dirty="0">
                <a:sym typeface="IPAKiel"/>
              </a:rPr>
              <a:t></a:t>
            </a:r>
            <a:r>
              <a:rPr lang="pl-PL" sz="2000" b="1" dirty="0">
                <a:solidFill>
                  <a:srgbClr val="FF0000"/>
                </a:solidFill>
              </a:rPr>
              <a:t>z</a:t>
            </a:r>
            <a:r>
              <a:rPr lang="pl-PL" sz="2000" dirty="0"/>
              <a:t>a]	</a:t>
            </a:r>
            <a:r>
              <a:rPr lang="pl-PL" sz="2000" dirty="0" smtClean="0"/>
              <a:t>‘</a:t>
            </a:r>
            <a:r>
              <a:rPr lang="pl-PL" sz="2000" dirty="0" err="1"/>
              <a:t>ream</a:t>
            </a:r>
            <a:r>
              <a:rPr lang="pl-PL" sz="2000" dirty="0" smtClean="0"/>
              <a:t>’</a:t>
            </a:r>
          </a:p>
          <a:p>
            <a:pPr defTabSz="180000">
              <a:spcBef>
                <a:spcPts val="0"/>
              </a:spcBef>
            </a:pPr>
            <a:endParaRPr lang="pl-PL" sz="2000" dirty="0" smtClean="0"/>
          </a:p>
          <a:p>
            <a:pPr defTabSz="180000">
              <a:spcBef>
                <a:spcPts val="0"/>
              </a:spcBef>
            </a:pPr>
            <a:r>
              <a:rPr lang="pl-PL" sz="2300" dirty="0" smtClean="0"/>
              <a:t>	</a:t>
            </a:r>
            <a:r>
              <a:rPr lang="pl-PL" sz="2300" dirty="0"/>
              <a:t>	</a:t>
            </a:r>
            <a:r>
              <a:rPr lang="pl-PL" sz="2300" dirty="0" smtClean="0"/>
              <a:t>			</a:t>
            </a:r>
            <a:r>
              <a:rPr lang="pl-PL" sz="2300" b="1" i="1" dirty="0" smtClean="0">
                <a:solidFill>
                  <a:srgbClr val="C00000"/>
                </a:solidFill>
              </a:rPr>
              <a:t>#_</a:t>
            </a:r>
            <a:r>
              <a:rPr lang="pl-PL" sz="2300" b="1" i="1" dirty="0">
                <a:solidFill>
                  <a:srgbClr val="C00000"/>
                </a:solidFill>
              </a:rPr>
              <a:t>SV</a:t>
            </a:r>
            <a:r>
              <a:rPr lang="pl-PL" sz="2300" i="1" dirty="0"/>
              <a:t>		</a:t>
            </a:r>
            <a:r>
              <a:rPr lang="pl-PL" sz="2300" i="1" dirty="0" smtClean="0"/>
              <a:t>							</a:t>
            </a:r>
            <a:r>
              <a:rPr lang="pl-PL" sz="2300" i="1" dirty="0"/>
              <a:t>		</a:t>
            </a:r>
            <a:r>
              <a:rPr lang="pl-PL" sz="2300" i="1" dirty="0" smtClean="0"/>
              <a:t>						</a:t>
            </a:r>
            <a:r>
              <a:rPr lang="pl-PL" sz="2300" b="1" i="1" dirty="0" smtClean="0">
                <a:solidFill>
                  <a:srgbClr val="C00000"/>
                </a:solidFill>
              </a:rPr>
              <a:t>V_SV</a:t>
            </a:r>
          </a:p>
          <a:p>
            <a:pPr marL="822960" lvl="5" indent="0" defTabSz="180000">
              <a:spcBef>
                <a:spcPts val="0"/>
              </a:spcBef>
              <a:buSzPct val="95000"/>
              <a:buNone/>
            </a:pPr>
            <a:endParaRPr lang="pl-PL" sz="2300" b="1" i="1" dirty="0">
              <a:solidFill>
                <a:srgbClr val="C00000"/>
              </a:solidFill>
            </a:endParaRPr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p</a:t>
            </a:r>
            <a:r>
              <a:rPr lang="pl-PL" sz="2000" i="1" dirty="0" smtClean="0"/>
              <a:t>łotem </a:t>
            </a:r>
            <a:r>
              <a:rPr lang="pl-PL" sz="2000" dirty="0" smtClean="0"/>
              <a:t>[</a:t>
            </a:r>
            <a:r>
              <a:rPr lang="pl-PL" sz="2000" b="1" dirty="0" err="1" smtClean="0">
                <a:solidFill>
                  <a:srgbClr val="FF0000"/>
                </a:solidFill>
              </a:rPr>
              <a:t>p</a:t>
            </a:r>
            <a:r>
              <a:rPr lang="pl-PL" sz="2000" dirty="0" err="1" smtClean="0"/>
              <a:t>w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dirty="0" smtClean="0"/>
              <a:t>t</a:t>
            </a:r>
            <a:r>
              <a:rPr lang="de-DE" sz="2000" dirty="0" smtClean="0">
                <a:sym typeface="IPAKiel"/>
              </a:rPr>
              <a:t></a:t>
            </a:r>
            <a:r>
              <a:rPr lang="pl-PL" sz="2000" dirty="0" smtClean="0"/>
              <a:t>m] ‘</a:t>
            </a:r>
            <a:r>
              <a:rPr lang="pl-PL" sz="2000" dirty="0" err="1"/>
              <a:t>fence</a:t>
            </a:r>
            <a:r>
              <a:rPr lang="pl-PL" sz="2000" dirty="0"/>
              <a:t>, </a:t>
            </a:r>
            <a:r>
              <a:rPr lang="pl-PL" sz="2000" dirty="0" err="1"/>
              <a:t>instr</a:t>
            </a:r>
            <a:r>
              <a:rPr lang="pl-PL" sz="2000" dirty="0" smtClean="0"/>
              <a:t>.’			</a:t>
            </a:r>
            <a:r>
              <a:rPr lang="pl-PL" sz="2000" i="1" dirty="0" smtClean="0"/>
              <a:t>oknie</a:t>
            </a:r>
            <a:r>
              <a:rPr lang="pl-PL" sz="2000" i="1" dirty="0"/>
              <a:t>	</a:t>
            </a:r>
            <a:r>
              <a:rPr lang="pl-PL" sz="2000" dirty="0" smtClean="0"/>
              <a:t>[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b="1" dirty="0" smtClean="0">
                <a:solidFill>
                  <a:srgbClr val="FF0000"/>
                </a:solidFill>
              </a:rPr>
              <a:t>k</a:t>
            </a:r>
            <a:r>
              <a:rPr lang="de-DE" sz="2000" dirty="0" smtClean="0">
                <a:sym typeface="IPAKiel"/>
              </a:rPr>
              <a:t></a:t>
            </a:r>
            <a:r>
              <a:rPr lang="pl-PL" sz="2000" dirty="0" smtClean="0"/>
              <a:t>]</a:t>
            </a:r>
            <a:r>
              <a:rPr lang="pl-PL" sz="2000" dirty="0"/>
              <a:t>	 ‘</a:t>
            </a:r>
            <a:r>
              <a:rPr lang="pl-PL" sz="2000" dirty="0" err="1"/>
              <a:t>window</a:t>
            </a:r>
            <a:r>
              <a:rPr lang="pl-PL" sz="2000" dirty="0"/>
              <a:t>, </a:t>
            </a:r>
            <a:r>
              <a:rPr lang="pl-PL" sz="2000" dirty="0" err="1"/>
              <a:t>loc</a:t>
            </a:r>
            <a:r>
              <a:rPr lang="pl-PL" sz="2000" dirty="0" smtClean="0"/>
              <a:t>.’</a:t>
            </a:r>
          </a:p>
          <a:p>
            <a:pPr defTabSz="180000">
              <a:spcBef>
                <a:spcPts val="0"/>
              </a:spcBef>
            </a:pPr>
            <a:r>
              <a:rPr lang="pl-PL" sz="2000" i="1" dirty="0"/>
              <a:t>błotem </a:t>
            </a:r>
            <a:r>
              <a:rPr lang="pl-PL" sz="2000" dirty="0" smtClean="0"/>
              <a:t>[</a:t>
            </a:r>
            <a:r>
              <a:rPr lang="pl-PL" sz="2000" b="1" dirty="0" err="1" smtClean="0">
                <a:solidFill>
                  <a:srgbClr val="FF0000"/>
                </a:solidFill>
              </a:rPr>
              <a:t>b</a:t>
            </a:r>
            <a:r>
              <a:rPr lang="pl-PL" sz="2000" dirty="0" err="1" smtClean="0"/>
              <a:t>w</a:t>
            </a:r>
            <a:r>
              <a:rPr lang="de-DE" sz="2000" dirty="0" smtClean="0">
                <a:sym typeface="IPAKiel"/>
              </a:rPr>
              <a:t></a:t>
            </a:r>
            <a:r>
              <a:rPr lang="pl-PL" sz="2000" dirty="0" smtClean="0"/>
              <a:t>t</a:t>
            </a:r>
            <a:r>
              <a:rPr lang="de-DE" sz="2000" dirty="0" smtClean="0">
                <a:sym typeface="IPAKiel"/>
              </a:rPr>
              <a:t></a:t>
            </a:r>
            <a:r>
              <a:rPr lang="pl-PL" sz="2000" dirty="0" smtClean="0"/>
              <a:t>m] ‘</a:t>
            </a:r>
            <a:r>
              <a:rPr lang="pl-PL" sz="2000" dirty="0" err="1"/>
              <a:t>mud</a:t>
            </a:r>
            <a:r>
              <a:rPr lang="pl-PL" sz="2000" dirty="0"/>
              <a:t>, </a:t>
            </a:r>
            <a:r>
              <a:rPr lang="pl-PL" sz="2000" dirty="0" err="1"/>
              <a:t>instr</a:t>
            </a:r>
            <a:r>
              <a:rPr lang="pl-PL" sz="2000" dirty="0"/>
              <a:t>.’</a:t>
            </a:r>
            <a:r>
              <a:rPr lang="pl-PL" sz="2000" i="1" dirty="0"/>
              <a:t> 	</a:t>
            </a:r>
            <a:r>
              <a:rPr lang="pl-PL" sz="2000" i="1" dirty="0" smtClean="0"/>
              <a:t>		</a:t>
            </a:r>
            <a:r>
              <a:rPr lang="en-US" sz="2000" i="1" dirty="0" err="1" smtClean="0"/>
              <a:t>ognie</a:t>
            </a:r>
            <a:r>
              <a:rPr lang="en-US" sz="2000" dirty="0"/>
              <a:t>	</a:t>
            </a:r>
            <a:r>
              <a:rPr lang="en-US" sz="2000" dirty="0" smtClean="0"/>
              <a:t>[</a:t>
            </a:r>
            <a:r>
              <a:rPr lang="de-DE" sz="2000" dirty="0" smtClean="0">
                <a:sym typeface="IPAKiel"/>
              </a:rPr>
              <a:t>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ym typeface="IPAKiel"/>
              </a:rPr>
              <a:t></a:t>
            </a:r>
            <a:r>
              <a:rPr lang="de-DE" sz="2000" dirty="0" smtClean="0">
                <a:sym typeface="IPAKiel"/>
              </a:rPr>
              <a:t></a:t>
            </a:r>
            <a:r>
              <a:rPr lang="en-US" sz="2000" dirty="0" smtClean="0"/>
              <a:t>]</a:t>
            </a:r>
            <a:r>
              <a:rPr lang="en-US" sz="2000" dirty="0"/>
              <a:t>	 ‘fire, pl.’</a:t>
            </a:r>
            <a:endParaRPr lang="pl-PL" sz="2000" dirty="0"/>
          </a:p>
          <a:p>
            <a:pPr defTabSz="180000">
              <a:spcBef>
                <a:spcPts val="0"/>
              </a:spcBef>
            </a:pPr>
            <a:endParaRPr lang="pl-PL" sz="2000" dirty="0" smtClean="0"/>
          </a:p>
          <a:p>
            <a:pPr marL="667512" lvl="2" indent="0">
              <a:buNone/>
            </a:pPr>
            <a:endParaRPr lang="pl-PL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err="1" smtClean="0"/>
              <a:t>What</a:t>
            </a:r>
            <a:r>
              <a:rPr lang="pl-PL" sz="4800" b="1" dirty="0" smtClean="0"/>
              <a:t> </a:t>
            </a:r>
            <a:r>
              <a:rPr lang="pl-PL" sz="4800" b="1" dirty="0" err="1" smtClean="0"/>
              <a:t>about</a:t>
            </a:r>
            <a:r>
              <a:rPr lang="pl-PL" sz="4800" b="1" dirty="0" smtClean="0"/>
              <a:t> </a:t>
            </a:r>
            <a:br>
              <a:rPr lang="pl-PL" sz="4800" b="1" dirty="0" smtClean="0"/>
            </a:br>
            <a:r>
              <a:rPr lang="pl-PL" sz="4800" b="1" dirty="0" err="1" smtClean="0"/>
              <a:t>Cracow</a:t>
            </a:r>
            <a:r>
              <a:rPr lang="pl-PL" sz="4800" b="1" dirty="0" smtClean="0"/>
              <a:t>-Poznań Sandhi </a:t>
            </a:r>
            <a:r>
              <a:rPr lang="pl-PL" sz="4800" b="1" dirty="0" err="1" smtClean="0"/>
              <a:t>voicing</a:t>
            </a:r>
            <a:r>
              <a:rPr lang="pl-PL" sz="4800" b="1" dirty="0" smtClean="0"/>
              <a:t>?</a:t>
            </a:r>
            <a:endParaRPr lang="pl-PL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967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30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Just </a:t>
            </a:r>
            <a:r>
              <a:rPr lang="pl-PL" sz="3200" b="1" dirty="0" err="1" smtClean="0"/>
              <a:t>two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more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details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The target of sandhi </a:t>
            </a:r>
            <a:r>
              <a:rPr lang="pl-PL" b="1" dirty="0" err="1" smtClean="0">
                <a:solidFill>
                  <a:srgbClr val="C00000"/>
                </a:solidFill>
              </a:rPr>
              <a:t>voicing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</a:rPr>
              <a:t>must</a:t>
            </a:r>
            <a:r>
              <a:rPr lang="pl-PL" b="1" dirty="0" smtClean="0">
                <a:solidFill>
                  <a:srgbClr val="C00000"/>
                </a:solidFill>
              </a:rPr>
              <a:t> be /C</a:t>
            </a:r>
            <a:r>
              <a:rPr lang="pl-PL" b="1" baseline="30000" dirty="0" smtClean="0">
                <a:solidFill>
                  <a:srgbClr val="C00000"/>
                </a:solidFill>
              </a:rPr>
              <a:t>o</a:t>
            </a:r>
            <a:r>
              <a:rPr lang="pl-PL" b="1" dirty="0" smtClean="0">
                <a:solidFill>
                  <a:srgbClr val="C00000"/>
                </a:solidFill>
              </a:rPr>
              <a:t>/</a:t>
            </a:r>
          </a:p>
          <a:p>
            <a:pPr>
              <a:buNone/>
            </a:pPr>
            <a:r>
              <a:rPr lang="pl-PL" dirty="0" smtClean="0"/>
              <a:t>	- </a:t>
            </a:r>
            <a:r>
              <a:rPr lang="pl-PL" dirty="0" err="1" smtClean="0"/>
              <a:t>either</a:t>
            </a:r>
            <a:r>
              <a:rPr lang="pl-PL" dirty="0" smtClean="0"/>
              <a:t> </a:t>
            </a:r>
            <a:r>
              <a:rPr lang="pl-PL" dirty="0" err="1" smtClean="0"/>
              <a:t>lexically</a:t>
            </a:r>
            <a:r>
              <a:rPr lang="pl-PL" dirty="0" smtClean="0"/>
              <a:t> </a:t>
            </a:r>
            <a:r>
              <a:rPr lang="pl-PL" dirty="0" err="1" smtClean="0"/>
              <a:t>neutral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-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neutralized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The </a:t>
            </a:r>
            <a:r>
              <a:rPr lang="pl-PL" b="1" dirty="0" err="1" smtClean="0">
                <a:solidFill>
                  <a:srgbClr val="C00000"/>
                </a:solidFill>
              </a:rPr>
              <a:t>source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voicing</a:t>
            </a:r>
            <a:r>
              <a:rPr lang="pl-PL" b="1" dirty="0" smtClean="0">
                <a:solidFill>
                  <a:srgbClr val="C00000"/>
                </a:solidFill>
              </a:rPr>
              <a:t> of </a:t>
            </a:r>
            <a:r>
              <a:rPr lang="pl-PL" b="1" dirty="0" err="1" smtClean="0">
                <a:solidFill>
                  <a:srgbClr val="C00000"/>
                </a:solidFill>
              </a:rPr>
              <a:t>obstruents</a:t>
            </a:r>
            <a:r>
              <a:rPr lang="pl-PL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pl-PL" dirty="0" smtClean="0"/>
              <a:t>	WP = /L/		CP = </a:t>
            </a:r>
            <a:r>
              <a:rPr lang="pl-PL" dirty="0" err="1" smtClean="0"/>
              <a:t>phonetically</a:t>
            </a:r>
            <a:r>
              <a:rPr lang="pl-PL" dirty="0" smtClean="0"/>
              <a:t> </a:t>
            </a:r>
            <a:r>
              <a:rPr lang="pl-PL" dirty="0" err="1" smtClean="0"/>
              <a:t>voiced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	C</a:t>
            </a:r>
            <a:r>
              <a:rPr lang="pl-PL" baseline="30000" dirty="0" smtClean="0"/>
              <a:t>L</a:t>
            </a:r>
            <a:r>
              <a:rPr lang="pl-PL" dirty="0" smtClean="0"/>
              <a:t>			C</a:t>
            </a:r>
            <a:r>
              <a:rPr lang="pl-PL" baseline="30000" dirty="0" smtClean="0"/>
              <a:t>o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31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A </a:t>
            </a:r>
            <a:r>
              <a:rPr lang="pl-PL" sz="3200" b="1" dirty="0" err="1" smtClean="0"/>
              <a:t>reminder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what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happens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Warsaw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>
                <a:solidFill>
                  <a:srgbClr val="FF0000"/>
                </a:solidFill>
              </a:rPr>
              <a:t>C</a:t>
            </a:r>
            <a:r>
              <a:rPr lang="pl-PL" baseline="30000" dirty="0" smtClean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must</a:t>
            </a:r>
            <a:r>
              <a:rPr lang="pl-PL" dirty="0" smtClean="0">
                <a:solidFill>
                  <a:srgbClr val="FF0000"/>
                </a:solidFill>
              </a:rPr>
              <a:t> be </a:t>
            </a:r>
            <a:r>
              <a:rPr lang="pl-PL" dirty="0" err="1" smtClean="0">
                <a:solidFill>
                  <a:srgbClr val="FF0000"/>
                </a:solidFill>
              </a:rPr>
              <a:t>voiceless</a:t>
            </a:r>
            <a:r>
              <a:rPr lang="pl-PL" dirty="0" smtClean="0">
                <a:solidFill>
                  <a:srgbClr val="FF0000"/>
                </a:solidFill>
              </a:rPr>
              <a:t> in </a:t>
            </a:r>
            <a:r>
              <a:rPr lang="pl-PL" dirty="0" err="1" smtClean="0">
                <a:solidFill>
                  <a:srgbClr val="FF0000"/>
                </a:solidFill>
              </a:rPr>
              <a:t>an</a:t>
            </a:r>
            <a:r>
              <a:rPr lang="pl-PL" dirty="0" smtClean="0">
                <a:solidFill>
                  <a:srgbClr val="FF0000"/>
                </a:solidFill>
              </a:rPr>
              <a:t> L-system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 smtClean="0"/>
              <a:t>Phonetic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	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	</a:t>
            </a:r>
            <a:r>
              <a:rPr lang="pl-PL" dirty="0" smtClean="0">
                <a:sym typeface="IPAKiel"/>
              </a:rPr>
              <a:t></a:t>
            </a:r>
            <a:r>
              <a:rPr lang="pl-PL" dirty="0" smtClean="0"/>
              <a:t>	e	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</a:t>
            </a:r>
            <a:r>
              <a:rPr lang="pl-PL" b="1" baseline="30000" dirty="0" smtClean="0"/>
              <a:t>o</a:t>
            </a:r>
            <a:r>
              <a:rPr lang="pl-PL" b="1" dirty="0" smtClean="0"/>
              <a:t>		#		d</a:t>
            </a:r>
            <a:r>
              <a:rPr lang="pl-PL" dirty="0" smtClean="0"/>
              <a:t>	o		b	</a:t>
            </a:r>
            <a:r>
              <a:rPr lang="pl-PL" dirty="0" smtClean="0">
                <a:sym typeface="IPAKiel"/>
              </a:rPr>
              <a:t>		</a:t>
            </a:r>
            <a:r>
              <a:rPr lang="pl-PL" dirty="0" smtClean="0"/>
              <a:t>e/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						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32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2251059" y="5249875"/>
            <a:ext cx="35719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357290" y="5061756"/>
            <a:ext cx="1071570" cy="36750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00562" y="228599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00562" y="342900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k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464344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In </a:t>
            </a:r>
            <a:r>
              <a:rPr lang="pl-PL" sz="3200" b="1" dirty="0" err="1" smtClean="0"/>
              <a:t>Cracow</a:t>
            </a:r>
            <a:r>
              <a:rPr lang="pl-PL" sz="3200" b="1" dirty="0" smtClean="0"/>
              <a:t>-Poznań, on the </a:t>
            </a:r>
            <a:r>
              <a:rPr lang="pl-PL" sz="3200" b="1" dirty="0" err="1" smtClean="0"/>
              <a:t>other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hand</a:t>
            </a:r>
            <a:r>
              <a:rPr lang="pl-PL" sz="3200" b="1" dirty="0" smtClean="0"/>
              <a:t>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 lnSpcReduction="10000"/>
          </a:bodyPr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</a:t>
            </a:r>
            <a:r>
              <a:rPr lang="pl-PL" sz="2000" i="1" dirty="0" err="1" smtClean="0"/>
              <a:t>Phonology</a:t>
            </a:r>
            <a:r>
              <a:rPr lang="pl-PL" sz="2000" i="1" dirty="0" smtClean="0"/>
              <a:t>													</a:t>
            </a:r>
            <a:r>
              <a:rPr lang="pl-PL" sz="2000" i="1" dirty="0" err="1" smtClean="0"/>
              <a:t>Phonetic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interpretation</a:t>
            </a:r>
            <a:endParaRPr lang="pl-PL" sz="2000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 	#		</a:t>
            </a:r>
            <a:r>
              <a:rPr lang="pl-PL" b="1" dirty="0" err="1" smtClean="0"/>
              <a:t>o</a:t>
            </a:r>
            <a:r>
              <a:rPr lang="pl-PL" b="1" baseline="30000" dirty="0" err="1" smtClean="0"/>
              <a:t>o</a:t>
            </a:r>
            <a:r>
              <a:rPr lang="pl-PL" dirty="0" smtClean="0"/>
              <a:t>	</a:t>
            </a:r>
            <a:r>
              <a:rPr lang="pl-PL" dirty="0" smtClean="0">
                <a:sym typeface="IPAKiel"/>
              </a:rPr>
              <a:t>		</a:t>
            </a:r>
            <a:r>
              <a:rPr lang="pl-PL" dirty="0" smtClean="0"/>
              <a:t>i/					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	H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	#		</a:t>
            </a:r>
            <a:r>
              <a:rPr lang="pl-PL" b="1" dirty="0" err="1" smtClean="0"/>
              <a:t>m</a:t>
            </a:r>
            <a:r>
              <a:rPr lang="pl-PL" b="1" baseline="30000" dirty="0" err="1" smtClean="0"/>
              <a:t>o</a:t>
            </a:r>
            <a:r>
              <a:rPr lang="pl-PL" dirty="0" smtClean="0"/>
              <a:t>	o		</a:t>
            </a:r>
            <a:r>
              <a:rPr lang="pl-PL" dirty="0" smtClean="0">
                <a:sym typeface="IPAKiel"/>
              </a:rPr>
              <a:t></a:t>
            </a:r>
            <a:r>
              <a:rPr lang="pl-PL" dirty="0" smtClean="0"/>
              <a:t>	e		</a:t>
            </a:r>
            <a:r>
              <a:rPr lang="pl-PL" dirty="0" smtClean="0">
                <a:sym typeface="IPAKiel"/>
              </a:rPr>
              <a:t></a:t>
            </a:r>
            <a:r>
              <a:rPr lang="pl-PL" dirty="0" smtClean="0"/>
              <a:t>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 		H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/j	a		</a:t>
            </a:r>
            <a:r>
              <a:rPr lang="pl-PL" b="1" dirty="0" smtClean="0"/>
              <a:t>k		#		d</a:t>
            </a:r>
            <a:r>
              <a:rPr lang="pl-PL" b="1" baseline="30000" dirty="0" smtClean="0"/>
              <a:t>o</a:t>
            </a:r>
            <a:r>
              <a:rPr lang="pl-PL" dirty="0" smtClean="0"/>
              <a:t>	o		b	</a:t>
            </a:r>
            <a:r>
              <a:rPr lang="pl-PL" dirty="0" smtClean="0">
                <a:sym typeface="IPAKiel"/>
              </a:rPr>
              <a:t>		</a:t>
            </a:r>
            <a:r>
              <a:rPr lang="pl-PL" dirty="0" smtClean="0"/>
              <a:t>e/</a:t>
            </a: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/>
              <a:t>			 	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33</a:t>
            </a:fld>
            <a:endParaRPr lang="pl-PL" sz="2000" dirty="0"/>
          </a:p>
        </p:txBody>
      </p:sp>
      <p:cxnSp>
        <p:nvCxnSpPr>
          <p:cNvPr id="6" name="Łącznik prosty 5"/>
          <p:cNvCxnSpPr/>
          <p:nvPr/>
        </p:nvCxnSpPr>
        <p:spPr>
          <a:xfrm rot="5400000">
            <a:off x="1215208" y="264238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500562" y="214311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o</a:t>
            </a:r>
            <a:r>
              <a:rPr lang="pl-PL" sz="2400" dirty="0" err="1" smtClean="0">
                <a:sym typeface="IPAKiel"/>
              </a:rPr>
              <a:t>i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00562" y="3500438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mo</a:t>
            </a:r>
            <a:r>
              <a:rPr lang="pl-PL" sz="2400" dirty="0" err="1" smtClean="0">
                <a:sym typeface="IPAKiel"/>
              </a:rPr>
              <a:t>e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72000" y="500063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&gt; [ja</a:t>
            </a:r>
            <a:r>
              <a:rPr lang="pl-PL" sz="2400" b="1" dirty="0" smtClean="0">
                <a:solidFill>
                  <a:srgbClr val="FF0000"/>
                </a:solidFill>
              </a:rPr>
              <a:t>g</a:t>
            </a:r>
            <a:r>
              <a:rPr lang="pl-PL" sz="2400" dirty="0" smtClean="0"/>
              <a:t> </a:t>
            </a:r>
            <a:r>
              <a:rPr lang="pl-PL" sz="2400" dirty="0" err="1" smtClean="0"/>
              <a:t>dob</a:t>
            </a:r>
            <a:r>
              <a:rPr lang="pl-PL" sz="2400" dirty="0" err="1" smtClean="0">
                <a:sym typeface="IPAKiel"/>
              </a:rPr>
              <a:t>e</a:t>
            </a:r>
            <a:r>
              <a:rPr lang="pl-PL" sz="2400" dirty="0" smtClean="0"/>
              <a:t>]</a:t>
            </a:r>
            <a:endParaRPr lang="pl-PL" sz="2400" dirty="0"/>
          </a:p>
        </p:txBody>
      </p:sp>
      <p:sp useBgFill="1">
        <p:nvSpPr>
          <p:cNvPr id="12" name="pole tekstowe 11"/>
          <p:cNvSpPr txBox="1"/>
          <p:nvPr/>
        </p:nvSpPr>
        <p:spPr>
          <a:xfrm>
            <a:off x="1178695" y="4969858"/>
            <a:ext cx="5715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sp useBgFill="1">
        <p:nvSpPr>
          <p:cNvPr id="14" name="pole tekstowe 13"/>
          <p:cNvSpPr txBox="1"/>
          <p:nvPr/>
        </p:nvSpPr>
        <p:spPr>
          <a:xfrm>
            <a:off x="1142976" y="3500438"/>
            <a:ext cx="57150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sp useBgFill="1">
        <p:nvSpPr>
          <p:cNvPr id="15" name="pole tekstowe 14"/>
          <p:cNvSpPr txBox="1"/>
          <p:nvPr/>
        </p:nvSpPr>
        <p:spPr>
          <a:xfrm>
            <a:off x="1142976" y="2071679"/>
            <a:ext cx="64294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k</a:t>
            </a:r>
            <a:r>
              <a:rPr lang="pl-PL" sz="2600" b="1" baseline="30000" dirty="0" smtClean="0"/>
              <a:t>o</a:t>
            </a:r>
            <a:endParaRPr lang="pl-PL" sz="2600" dirty="0"/>
          </a:p>
        </p:txBody>
      </p:sp>
      <p:cxnSp>
        <p:nvCxnSpPr>
          <p:cNvPr id="16" name="Łącznik prosty 15"/>
          <p:cNvCxnSpPr/>
          <p:nvPr/>
        </p:nvCxnSpPr>
        <p:spPr>
          <a:xfrm rot="5400000">
            <a:off x="1215208" y="549990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5400000">
            <a:off x="1215208" y="4071148"/>
            <a:ext cx="284958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Because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Cracow</a:t>
            </a:r>
            <a:r>
              <a:rPr lang="pl-PL" sz="3200" b="1" dirty="0" smtClean="0"/>
              <a:t>-Poznań…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marL="0" indent="-180000" defTabSz="180000">
              <a:spcBef>
                <a:spcPts val="0"/>
              </a:spcBef>
              <a:buNone/>
            </a:pPr>
            <a:r>
              <a:rPr lang="pl-PL" dirty="0" smtClean="0">
                <a:solidFill>
                  <a:srgbClr val="FF0000"/>
                </a:solidFill>
              </a:rPr>
              <a:t>/C</a:t>
            </a:r>
            <a:r>
              <a:rPr lang="pl-PL" baseline="30000" dirty="0" smtClean="0">
                <a:solidFill>
                  <a:srgbClr val="FF0000"/>
                </a:solidFill>
              </a:rPr>
              <a:t>o</a:t>
            </a:r>
            <a:r>
              <a:rPr lang="pl-PL" dirty="0" smtClean="0">
                <a:solidFill>
                  <a:srgbClr val="FF0000"/>
                </a:solidFill>
              </a:rPr>
              <a:t>/ </a:t>
            </a:r>
            <a:r>
              <a:rPr lang="pl-PL" dirty="0" err="1" smtClean="0">
                <a:solidFill>
                  <a:srgbClr val="FF0000"/>
                </a:solidFill>
              </a:rPr>
              <a:t>must</a:t>
            </a:r>
            <a:r>
              <a:rPr lang="pl-PL" dirty="0" smtClean="0">
                <a:solidFill>
                  <a:srgbClr val="FF0000"/>
                </a:solidFill>
              </a:rPr>
              <a:t> be </a:t>
            </a:r>
            <a:r>
              <a:rPr lang="pl-PL" dirty="0" err="1" smtClean="0">
                <a:solidFill>
                  <a:srgbClr val="FF0000"/>
                </a:solidFill>
              </a:rPr>
              <a:t>voiced</a:t>
            </a:r>
            <a:r>
              <a:rPr lang="pl-PL" dirty="0" smtClean="0">
                <a:solidFill>
                  <a:srgbClr val="FF0000"/>
                </a:solidFill>
              </a:rPr>
              <a:t> in front of V, S, C</a:t>
            </a:r>
            <a:endParaRPr lang="pl-PL" sz="2000" baseline="30000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i="1" dirty="0" err="1"/>
              <a:t>i</a:t>
            </a:r>
            <a:r>
              <a:rPr lang="pl-PL" i="1" dirty="0" err="1" smtClean="0"/>
              <a:t>nside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r>
              <a:rPr lang="pl-PL" i="1" dirty="0" smtClean="0"/>
              <a:t>			and			</a:t>
            </a:r>
            <a:r>
              <a:rPr lang="pl-PL" i="1" dirty="0" err="1" smtClean="0"/>
              <a:t>between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endParaRPr lang="pl-PL" i="1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V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[d</a:t>
            </a:r>
            <a:r>
              <a:rPr lang="pl-PL" dirty="0" smtClean="0"/>
              <a:t>o</a:t>
            </a:r>
            <a:r>
              <a:rPr lang="en-US" dirty="0" smtClean="0"/>
              <a:t>m]		</a:t>
            </a:r>
            <a:r>
              <a:rPr lang="pl-PL" dirty="0" smtClean="0"/>
              <a:t>		</a:t>
            </a:r>
            <a:r>
              <a:rPr lang="en-US" dirty="0" smtClean="0"/>
              <a:t>=	</a:t>
            </a:r>
            <a:r>
              <a:rPr lang="pl-PL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#V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[brad-</a:t>
            </a:r>
            <a:r>
              <a:rPr lang="pl-PL" dirty="0" smtClean="0"/>
              <a:t>o</a:t>
            </a:r>
            <a:r>
              <a:rPr lang="en-US" dirty="0" err="1" smtClean="0"/>
              <a:t>jt</a:t>
            </a:r>
            <a:r>
              <a:rPr lang="en-US" dirty="0" err="1" smtClean="0">
                <a:sym typeface="IPAKiel"/>
              </a:rPr>
              <a:t></a:t>
            </a:r>
            <a:r>
              <a:rPr lang="en-US" dirty="0" err="1" smtClean="0"/>
              <a:t>sa</a:t>
            </a:r>
            <a:r>
              <a:rPr lang="en-US" dirty="0" smtClean="0"/>
              <a:t>]	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S</a:t>
            </a:r>
            <a:r>
              <a:rPr lang="en-US" dirty="0" smtClean="0"/>
              <a:t>	</a:t>
            </a:r>
            <a:r>
              <a:rPr lang="pl-PL" baseline="30000" dirty="0" smtClean="0"/>
              <a:t>o</a:t>
            </a:r>
            <a:r>
              <a:rPr lang="pl-PL" dirty="0" smtClean="0"/>
              <a:t>		</a:t>
            </a:r>
            <a:r>
              <a:rPr lang="en-US" dirty="0" smtClean="0"/>
              <a:t>[brat</a:t>
            </a:r>
            <a:r>
              <a:rPr lang="en-US" dirty="0" smtClean="0">
                <a:sym typeface="IPAKiel"/>
              </a:rPr>
              <a:t></a:t>
            </a:r>
            <a:r>
              <a:rPr lang="en-US" dirty="0" smtClean="0"/>
              <a:t>] 	</a:t>
            </a:r>
            <a:r>
              <a:rPr lang="pl-PL" dirty="0" smtClean="0"/>
              <a:t>	</a:t>
            </a:r>
            <a:r>
              <a:rPr lang="en-US" dirty="0" smtClean="0"/>
              <a:t>	=	</a:t>
            </a:r>
            <a:r>
              <a:rPr lang="pl-PL" dirty="0" smtClean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#S</a:t>
            </a:r>
            <a:r>
              <a:rPr lang="pl-PL" baseline="30000" dirty="0" smtClean="0"/>
              <a:t>o</a:t>
            </a:r>
            <a:r>
              <a:rPr lang="en-US" dirty="0" smtClean="0"/>
              <a:t>	</a:t>
            </a:r>
            <a:r>
              <a:rPr lang="pl-PL" dirty="0" smtClean="0"/>
              <a:t>	</a:t>
            </a:r>
            <a:r>
              <a:rPr lang="en-US" dirty="0" smtClean="0"/>
              <a:t>[</a:t>
            </a:r>
            <a:r>
              <a:rPr lang="en-US" dirty="0" err="1" smtClean="0"/>
              <a:t>kub-r</a:t>
            </a:r>
            <a:r>
              <a:rPr lang="en-US" dirty="0" err="1" smtClean="0">
                <a:sym typeface="IPAKiel"/>
              </a:rPr>
              <a:t></a:t>
            </a:r>
            <a:r>
              <a:rPr lang="en-US" dirty="0" err="1" smtClean="0"/>
              <a:t>b</a:t>
            </a:r>
            <a:r>
              <a:rPr lang="pl-PL" dirty="0" smtClean="0"/>
              <a:t>e</a:t>
            </a:r>
            <a:r>
              <a:rPr lang="en-US" dirty="0" smtClean="0"/>
              <a:t>]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smtClean="0"/>
              <a:t> 	[</a:t>
            </a:r>
            <a:r>
              <a:rPr lang="en-US" dirty="0" err="1" smtClean="0"/>
              <a:t>gd</a:t>
            </a:r>
            <a:r>
              <a:rPr lang="en-US" dirty="0" smtClean="0">
                <a:sym typeface="IPAKiel"/>
              </a:rPr>
              <a:t></a:t>
            </a:r>
            <a:r>
              <a:rPr lang="en-US" dirty="0" smtClean="0"/>
              <a:t>] 			</a:t>
            </a:r>
            <a:r>
              <a:rPr lang="pl-PL" dirty="0" smtClean="0"/>
              <a:t>	</a:t>
            </a:r>
            <a:r>
              <a:rPr lang="en-US" dirty="0" smtClean="0"/>
              <a:t>=		</a:t>
            </a:r>
            <a:r>
              <a:rPr lang="pl-PL" dirty="0" smtClean="0"/>
              <a:t>	</a:t>
            </a:r>
            <a:r>
              <a:rPr lang="en-US" dirty="0" err="1" smtClean="0"/>
              <a:t>C</a:t>
            </a:r>
            <a:r>
              <a:rPr lang="en-US" baseline="30000" dirty="0" err="1" smtClean="0"/>
              <a:t>o</a:t>
            </a:r>
            <a:r>
              <a:rPr lang="en-US" dirty="0" err="1" smtClean="0"/>
              <a:t>#C</a:t>
            </a:r>
            <a:r>
              <a:rPr lang="en-US" baseline="30000" dirty="0" err="1" smtClean="0"/>
              <a:t>o</a:t>
            </a:r>
            <a:r>
              <a:rPr lang="en-US" dirty="0" smtClean="0"/>
              <a:t> </a:t>
            </a:r>
            <a:r>
              <a:rPr lang="pl-PL" dirty="0" smtClean="0"/>
              <a:t>	</a:t>
            </a:r>
            <a:r>
              <a:rPr lang="en-US" dirty="0" smtClean="0"/>
              <a:t>[jag-d</a:t>
            </a:r>
            <a:r>
              <a:rPr lang="pl-PL" dirty="0" smtClean="0"/>
              <a:t>o</a:t>
            </a:r>
            <a:r>
              <a:rPr lang="en-US" dirty="0" smtClean="0"/>
              <a:t>b</a:t>
            </a:r>
            <a:r>
              <a:rPr lang="en-US" dirty="0" smtClean="0">
                <a:sym typeface="IPAKiel"/>
              </a:rPr>
              <a:t></a:t>
            </a:r>
            <a:r>
              <a:rPr lang="pl-PL" dirty="0" smtClean="0">
                <a:sym typeface="IPAKiel"/>
              </a:rPr>
              <a:t>e</a:t>
            </a:r>
            <a:r>
              <a:rPr lang="en-US" dirty="0" smtClean="0"/>
              <a:t>]</a:t>
            </a: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Sandhi </a:t>
            </a:r>
            <a:r>
              <a:rPr lang="pl-PL" sz="2400" dirty="0" err="1" smtClean="0">
                <a:solidFill>
                  <a:srgbClr val="FF0000"/>
                </a:solidFill>
              </a:rPr>
              <a:t>phonetics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is</a:t>
            </a:r>
            <a:r>
              <a:rPr lang="pl-PL" sz="2400" dirty="0" smtClean="0">
                <a:solidFill>
                  <a:srgbClr val="FF0000"/>
                </a:solidFill>
              </a:rPr>
              <a:t> a </a:t>
            </a:r>
            <a:r>
              <a:rPr lang="pl-PL" sz="2400" dirty="0" err="1" smtClean="0">
                <a:solidFill>
                  <a:srgbClr val="FF0000"/>
                </a:solidFill>
              </a:rPr>
              <a:t>very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err="1" smtClean="0">
                <a:solidFill>
                  <a:srgbClr val="FF0000"/>
                </a:solidFill>
              </a:rPr>
              <a:t>apt</a:t>
            </a:r>
            <a:r>
              <a:rPr lang="pl-PL" sz="2400" dirty="0" smtClean="0">
                <a:solidFill>
                  <a:srgbClr val="FF0000"/>
                </a:solidFill>
              </a:rPr>
              <a:t> term to </a:t>
            </a:r>
            <a:r>
              <a:rPr lang="pl-PL" sz="2400" dirty="0" err="1" smtClean="0">
                <a:solidFill>
                  <a:srgbClr val="FF0000"/>
                </a:solidFill>
              </a:rPr>
              <a:t>apply</a:t>
            </a:r>
            <a:r>
              <a:rPr lang="pl-PL" sz="2400" dirty="0" smtClean="0">
                <a:solidFill>
                  <a:srgbClr val="FF0000"/>
                </a:solidFill>
              </a:rPr>
              <a:t> to CP </a:t>
            </a:r>
            <a:r>
              <a:rPr lang="pl-PL" sz="2400" dirty="0" err="1" smtClean="0">
                <a:solidFill>
                  <a:srgbClr val="FF0000"/>
                </a:solidFill>
              </a:rPr>
              <a:t>voicing</a:t>
            </a:r>
            <a:endParaRPr lang="pl-PL" sz="2400" dirty="0" smtClean="0">
              <a:solidFill>
                <a:srgbClr val="FF0000"/>
              </a:solidFill>
            </a:endParaRPr>
          </a:p>
          <a:p>
            <a:pPr marL="0" indent="-180000" defTabSz="180000">
              <a:spcBef>
                <a:spcPts val="0"/>
              </a:spcBef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34</a:t>
            </a:fld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155947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[+</a:t>
            </a:r>
            <a:r>
              <a:rPr lang="pl-PL" dirty="0" err="1" smtClean="0">
                <a:solidFill>
                  <a:srgbClr val="FF0000"/>
                </a:solidFill>
              </a:rPr>
              <a:t>voi</a:t>
            </a:r>
            <a:r>
              <a:rPr lang="pl-PL" dirty="0" smtClean="0">
                <a:solidFill>
                  <a:srgbClr val="FF0000"/>
                </a:solidFill>
              </a:rPr>
              <a:t>]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The </a:t>
            </a:r>
            <a:r>
              <a:rPr lang="pl-PL" sz="3200" b="1" dirty="0" err="1" smtClean="0"/>
              <a:t>main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pillars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„</a:t>
            </a:r>
            <a:r>
              <a:rPr lang="pl-PL" dirty="0" err="1" smtClean="0">
                <a:solidFill>
                  <a:srgbClr val="FF0000"/>
                </a:solidFill>
              </a:rPr>
              <a:t>Reversed</a:t>
            </a:r>
            <a:r>
              <a:rPr lang="pl-PL" dirty="0" smtClean="0">
                <a:solidFill>
                  <a:srgbClr val="FF0000"/>
                </a:solidFill>
              </a:rPr>
              <a:t>” </a:t>
            </a:r>
            <a:r>
              <a:rPr lang="pl-PL" dirty="0" err="1" smtClean="0">
                <a:solidFill>
                  <a:srgbClr val="FF0000"/>
                </a:solidFill>
              </a:rPr>
              <a:t>marking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obstruents</a:t>
            </a:r>
            <a:r>
              <a:rPr lang="pl-PL" dirty="0" smtClean="0">
                <a:solidFill>
                  <a:srgbClr val="FF0000"/>
                </a:solidFill>
              </a:rPr>
              <a:t> in CP and WP</a:t>
            </a:r>
            <a:r>
              <a:rPr lang="pl-PL" dirty="0" smtClean="0"/>
              <a:t>: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smtClean="0"/>
              <a:t>CP system 		=  C</a:t>
            </a:r>
            <a:r>
              <a:rPr lang="pl-PL" baseline="30000" dirty="0" smtClean="0"/>
              <a:t>H</a:t>
            </a:r>
            <a:r>
              <a:rPr lang="pl-PL" dirty="0" smtClean="0"/>
              <a:t>-C</a:t>
            </a:r>
            <a:r>
              <a:rPr lang="pl-PL" baseline="30000" dirty="0" smtClean="0"/>
              <a:t>o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smtClean="0"/>
              <a:t>WP system 	= 	C</a:t>
            </a:r>
            <a:r>
              <a:rPr lang="pl-PL" baseline="30000" dirty="0" smtClean="0"/>
              <a:t>o</a:t>
            </a:r>
            <a:r>
              <a:rPr lang="pl-PL" dirty="0" smtClean="0"/>
              <a:t>-C</a:t>
            </a:r>
            <a:r>
              <a:rPr lang="pl-PL" baseline="30000" dirty="0" smtClean="0"/>
              <a:t>L</a:t>
            </a:r>
          </a:p>
          <a:p>
            <a:pPr marL="396000" lvl="1" indent="0" defTabSz="180000">
              <a:spcBef>
                <a:spcPts val="0"/>
              </a:spcBef>
            </a:pPr>
            <a:r>
              <a:rPr lang="pl-PL" dirty="0" err="1" smtClean="0"/>
              <a:t>Warsaw</a:t>
            </a:r>
            <a:r>
              <a:rPr lang="pl-PL" dirty="0" smtClean="0"/>
              <a:t> C</a:t>
            </a:r>
            <a:r>
              <a:rPr lang="pl-PL" baseline="30000" dirty="0" smtClean="0"/>
              <a:t>o</a:t>
            </a:r>
            <a:r>
              <a:rPr lang="pl-PL" dirty="0" smtClean="0"/>
              <a:t> </a:t>
            </a:r>
            <a:r>
              <a:rPr lang="pl-PL" dirty="0" err="1" smtClean="0"/>
              <a:t>cannot</a:t>
            </a:r>
            <a:r>
              <a:rPr lang="pl-PL" dirty="0" smtClean="0"/>
              <a:t> be </a:t>
            </a:r>
            <a:r>
              <a:rPr lang="pl-PL" dirty="0" err="1" smtClean="0"/>
              <a:t>passively</a:t>
            </a:r>
            <a:r>
              <a:rPr lang="pl-PL" dirty="0" smtClean="0"/>
              <a:t> </a:t>
            </a:r>
            <a:r>
              <a:rPr lang="pl-PL" dirty="0" err="1" smtClean="0"/>
              <a:t>voiced</a:t>
            </a: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CP </a:t>
            </a:r>
            <a:r>
              <a:rPr lang="pl-PL" dirty="0" err="1" smtClean="0">
                <a:solidFill>
                  <a:srgbClr val="FF0000"/>
                </a:solidFill>
              </a:rPr>
              <a:t>voicing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requires</a:t>
            </a:r>
            <a:r>
              <a:rPr lang="pl-PL" dirty="0" smtClean="0"/>
              <a:t>:</a:t>
            </a:r>
          </a:p>
          <a:p>
            <a:pPr lvl="1"/>
            <a:r>
              <a:rPr lang="pl-PL" dirty="0" smtClean="0"/>
              <a:t>A system with </a:t>
            </a:r>
            <a:r>
              <a:rPr lang="pl-PL" dirty="0" err="1" smtClean="0"/>
              <a:t>marked</a:t>
            </a:r>
            <a:r>
              <a:rPr lang="pl-PL" dirty="0" smtClean="0"/>
              <a:t> </a:t>
            </a:r>
            <a:r>
              <a:rPr lang="pl-PL" dirty="0" err="1" smtClean="0"/>
              <a:t>voicelessness</a:t>
            </a:r>
            <a:r>
              <a:rPr lang="pl-PL" dirty="0" smtClean="0"/>
              <a:t>: C</a:t>
            </a:r>
            <a:r>
              <a:rPr lang="pl-PL" baseline="30000" dirty="0" smtClean="0"/>
              <a:t>H</a:t>
            </a:r>
            <a:r>
              <a:rPr lang="pl-PL" dirty="0" smtClean="0"/>
              <a:t>-C</a:t>
            </a:r>
            <a:r>
              <a:rPr lang="pl-PL" baseline="30000" dirty="0" smtClean="0"/>
              <a:t>o</a:t>
            </a:r>
            <a:endParaRPr lang="pl-PL" dirty="0" smtClean="0"/>
          </a:p>
          <a:p>
            <a:pPr lvl="1"/>
            <a:r>
              <a:rPr lang="pl-PL" dirty="0" err="1" smtClean="0"/>
              <a:t>Passive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1"/>
            <a:r>
              <a:rPr lang="pl-PL" dirty="0" err="1" smtClean="0"/>
              <a:t>Neutralization</a:t>
            </a:r>
            <a:r>
              <a:rPr lang="pl-PL" dirty="0" smtClean="0"/>
              <a:t> C</a:t>
            </a:r>
            <a:r>
              <a:rPr lang="pl-PL" baseline="30000" dirty="0" smtClean="0"/>
              <a:t>H</a:t>
            </a:r>
            <a:r>
              <a:rPr lang="pl-PL" dirty="0" smtClean="0"/>
              <a:t> </a:t>
            </a:r>
            <a:r>
              <a:rPr lang="pl-PL" dirty="0" smtClean="0">
                <a:latin typeface="Times"/>
              </a:rPr>
              <a:t>→ </a:t>
            </a:r>
            <a:r>
              <a:rPr lang="pl-PL" dirty="0" smtClean="0"/>
              <a:t>C</a:t>
            </a:r>
            <a:r>
              <a:rPr lang="pl-PL" baseline="30000" dirty="0" smtClean="0"/>
              <a:t>o</a:t>
            </a:r>
            <a:r>
              <a:rPr lang="pl-PL" dirty="0" smtClean="0"/>
              <a:t> / {_#, _C}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35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Advantages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Sonorants</a:t>
            </a:r>
            <a:r>
              <a:rPr lang="pl-PL" dirty="0" smtClean="0"/>
              <a:t> </a:t>
            </a:r>
            <a:r>
              <a:rPr lang="pl-PL" dirty="0" err="1" smtClean="0"/>
              <a:t>remain</a:t>
            </a:r>
            <a:r>
              <a:rPr lang="pl-PL" dirty="0" smtClean="0"/>
              <a:t> </a:t>
            </a:r>
            <a:r>
              <a:rPr lang="pl-PL" dirty="0" err="1" smtClean="0"/>
              <a:t>unmarked</a:t>
            </a:r>
            <a:endParaRPr lang="pl-PL" dirty="0" smtClean="0"/>
          </a:p>
          <a:p>
            <a:pPr lvl="1"/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of </a:t>
            </a:r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 and </a:t>
            </a:r>
            <a:r>
              <a:rPr lang="pl-PL" dirty="0" err="1" smtClean="0"/>
              <a:t>importance</a:t>
            </a: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No </a:t>
            </a:r>
            <a:r>
              <a:rPr lang="pl-PL" dirty="0" err="1" smtClean="0"/>
              <a:t>special</a:t>
            </a:r>
            <a:r>
              <a:rPr lang="pl-PL" dirty="0" smtClean="0"/>
              <a:t> </a:t>
            </a:r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required</a:t>
            </a:r>
            <a:r>
              <a:rPr lang="pl-PL" dirty="0" smtClean="0"/>
              <a:t> for CP sandhi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1"/>
            <a:r>
              <a:rPr lang="pl-PL" dirty="0" smtClean="0"/>
              <a:t>No </a:t>
            </a:r>
            <a:r>
              <a:rPr lang="pl-PL" dirty="0" err="1" smtClean="0"/>
              <a:t>rule</a:t>
            </a:r>
            <a:r>
              <a:rPr lang="pl-PL" dirty="0" smtClean="0"/>
              <a:t> </a:t>
            </a:r>
            <a:r>
              <a:rPr lang="pl-PL" dirty="0" err="1" smtClean="0"/>
              <a:t>ordering</a:t>
            </a:r>
            <a:r>
              <a:rPr lang="pl-PL" dirty="0" smtClean="0"/>
              <a:t> </a:t>
            </a:r>
            <a:r>
              <a:rPr lang="pl-PL" dirty="0" err="1" smtClean="0"/>
              <a:t>either</a:t>
            </a:r>
            <a:endParaRPr lang="pl-PL" dirty="0" smtClean="0"/>
          </a:p>
          <a:p>
            <a:pPr lvl="1"/>
            <a:r>
              <a:rPr lang="pl-PL" dirty="0" smtClean="0"/>
              <a:t>Sandhi </a:t>
            </a:r>
            <a:r>
              <a:rPr lang="pl-PL" dirty="0" err="1" smtClean="0"/>
              <a:t>voicing</a:t>
            </a:r>
            <a:r>
              <a:rPr lang="pl-PL" dirty="0" smtClean="0"/>
              <a:t> = </a:t>
            </a:r>
            <a:r>
              <a:rPr lang="pl-PL" dirty="0" err="1" smtClean="0"/>
              <a:t>word-internal</a:t>
            </a:r>
            <a:r>
              <a:rPr lang="pl-PL" dirty="0" smtClean="0"/>
              <a:t> </a:t>
            </a:r>
            <a:r>
              <a:rPr lang="pl-PL" dirty="0" err="1" smtClean="0"/>
              <a:t>voicing</a:t>
            </a:r>
            <a:r>
              <a:rPr lang="pl-PL" dirty="0" smtClean="0"/>
              <a:t> in CP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36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94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 smtClean="0"/>
              <a:t>Consequences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this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analysis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and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Relativism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There is no phonological voicing in CP</a:t>
            </a:r>
          </a:p>
          <a:p>
            <a:pPr lvl="1"/>
            <a:r>
              <a:rPr lang="en-GB" dirty="0" smtClean="0"/>
              <a:t>Only </a:t>
            </a:r>
            <a:r>
              <a:rPr lang="en-GB" b="1" u="sng" dirty="0" smtClean="0"/>
              <a:t>spontaneous</a:t>
            </a:r>
            <a:r>
              <a:rPr lang="en-GB" dirty="0" smtClean="0"/>
              <a:t> and </a:t>
            </a:r>
            <a:r>
              <a:rPr lang="en-GB" b="1" u="sng" dirty="0" smtClean="0"/>
              <a:t>passive</a:t>
            </a:r>
          </a:p>
          <a:p>
            <a:r>
              <a:rPr lang="en-GB" dirty="0" smtClean="0"/>
              <a:t>Final Obstruent Devoicing can be:</a:t>
            </a:r>
          </a:p>
          <a:p>
            <a:pPr lvl="1"/>
            <a:r>
              <a:rPr lang="en-GB" dirty="0" smtClean="0"/>
              <a:t>Phonological (in Warsaw system)</a:t>
            </a:r>
          </a:p>
          <a:p>
            <a:pPr lvl="1"/>
            <a:r>
              <a:rPr lang="en-GB" dirty="0" smtClean="0"/>
              <a:t>Interpretational (in Cracow-</a:t>
            </a:r>
            <a:r>
              <a:rPr lang="en-GB" dirty="0" err="1" smtClean="0"/>
              <a:t>Poznań</a:t>
            </a:r>
            <a:r>
              <a:rPr lang="en-GB" dirty="0" smtClean="0"/>
              <a:t> system)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dirty="0" smtClean="0"/>
              <a:t>Assimilations can be:</a:t>
            </a:r>
          </a:p>
          <a:p>
            <a:pPr lvl="1"/>
            <a:r>
              <a:rPr lang="en-GB" dirty="0" smtClean="0"/>
              <a:t>Phonological</a:t>
            </a:r>
          </a:p>
          <a:p>
            <a:pPr lvl="2"/>
            <a:r>
              <a:rPr lang="en-GB" dirty="0" smtClean="0"/>
              <a:t>Spreading of /H/ or /L/</a:t>
            </a:r>
          </a:p>
          <a:p>
            <a:pPr lvl="2"/>
            <a:r>
              <a:rPr lang="en-GB" dirty="0" smtClean="0"/>
              <a:t>Neutralization (deletion of /H/ or /L/)</a:t>
            </a:r>
          </a:p>
          <a:p>
            <a:pPr lvl="1"/>
            <a:r>
              <a:rPr lang="en-GB" dirty="0" smtClean="0"/>
              <a:t>Interpretational (WP /</a:t>
            </a:r>
            <a:r>
              <a:rPr lang="en-GB" dirty="0" err="1" smtClean="0"/>
              <a:t>t</a:t>
            </a:r>
            <a:r>
              <a:rPr lang="en-GB" baseline="30000" dirty="0" err="1" smtClean="0"/>
              <a:t>o</a:t>
            </a:r>
            <a:r>
              <a:rPr lang="en-GB" dirty="0" err="1" smtClean="0"/>
              <a:t>x</a:t>
            </a:r>
            <a:r>
              <a:rPr lang="en-GB" baseline="30000" dirty="0" err="1" smtClean="0"/>
              <a:t>o</a:t>
            </a:r>
            <a:r>
              <a:rPr lang="en-GB" dirty="0" err="1" smtClean="0"/>
              <a:t>u</a:t>
            </a:r>
            <a:r>
              <a:rPr lang="en-GB" dirty="0" smtClean="0"/>
              <a:t>/, CP /</a:t>
            </a:r>
            <a:r>
              <a:rPr lang="en-GB" dirty="0" err="1" smtClean="0"/>
              <a:t>jak</a:t>
            </a:r>
            <a:r>
              <a:rPr lang="en-GB" baseline="30000" dirty="0" err="1" smtClean="0"/>
              <a:t>o</a:t>
            </a:r>
            <a:r>
              <a:rPr lang="en-GB" dirty="0" smtClean="0"/>
              <a:t> </a:t>
            </a:r>
            <a:r>
              <a:rPr lang="en-GB" dirty="0" err="1" smtClean="0"/>
              <a:t>d</a:t>
            </a:r>
            <a:r>
              <a:rPr lang="en-GB" baseline="30000" dirty="0" err="1" smtClean="0"/>
              <a:t>o</a:t>
            </a:r>
            <a:r>
              <a:rPr lang="en-GB" dirty="0" err="1" smtClean="0"/>
              <a:t>ob</a:t>
            </a:r>
            <a:r>
              <a:rPr lang="en-GB" dirty="0" err="1" smtClean="0">
                <a:sym typeface="IPAKiel"/>
              </a:rPr>
              <a:t></a:t>
            </a:r>
            <a:r>
              <a:rPr lang="en-GB" dirty="0" err="1" smtClean="0"/>
              <a:t>e</a:t>
            </a:r>
            <a:r>
              <a:rPr lang="en-GB" dirty="0" smtClean="0"/>
              <a:t>/)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GB" dirty="0" smtClean="0"/>
              <a:t>Full voicing of </a:t>
            </a:r>
            <a:r>
              <a:rPr lang="en-GB" dirty="0" err="1" smtClean="0"/>
              <a:t>obstruents</a:t>
            </a:r>
            <a:r>
              <a:rPr lang="en-GB" dirty="0" smtClean="0"/>
              <a:t>, FOD and RVA are not adequate criteria for </a:t>
            </a:r>
            <a:r>
              <a:rPr lang="en-US" dirty="0" smtClean="0"/>
              <a:t>claiming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a </a:t>
            </a:r>
            <a:r>
              <a:rPr lang="pl-PL" dirty="0" err="1" smtClean="0"/>
              <a:t>given</a:t>
            </a:r>
            <a:r>
              <a:rPr lang="pl-PL" dirty="0" smtClean="0"/>
              <a:t> </a:t>
            </a:r>
            <a:r>
              <a:rPr lang="pl-PL" dirty="0" err="1" smtClean="0"/>
              <a:t>language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[+</a:t>
            </a:r>
            <a:r>
              <a:rPr lang="pl-PL" dirty="0" err="1" smtClean="0"/>
              <a:t>voi</a:t>
            </a:r>
            <a:r>
              <a:rPr lang="pl-PL" dirty="0" smtClean="0"/>
              <a:t>]</a:t>
            </a:r>
            <a:endParaRPr lang="en-GB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pl-PL" dirty="0" smtClean="0">
                <a:solidFill>
                  <a:srgbClr val="FF0000"/>
                </a:solidFill>
              </a:rPr>
              <a:t>The r</a:t>
            </a:r>
            <a:r>
              <a:rPr lang="en-GB" dirty="0" err="1" smtClean="0">
                <a:solidFill>
                  <a:srgbClr val="FF0000"/>
                </a:solidFill>
              </a:rPr>
              <a:t>ela</a:t>
            </a:r>
            <a:r>
              <a:rPr lang="pl-PL" dirty="0" err="1" smtClean="0">
                <a:solidFill>
                  <a:srgbClr val="FF0000"/>
                </a:solidFill>
              </a:rPr>
              <a:t>tion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between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phonological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categories</a:t>
            </a:r>
            <a:r>
              <a:rPr lang="en-GB" dirty="0" smtClean="0">
                <a:solidFill>
                  <a:srgbClr val="FF0000"/>
                </a:solidFill>
              </a:rPr>
              <a:t> (H,L) </a:t>
            </a:r>
            <a:r>
              <a:rPr lang="pl-PL" dirty="0" smtClean="0">
                <a:solidFill>
                  <a:srgbClr val="FF0000"/>
                </a:solidFill>
              </a:rPr>
              <a:t>and </a:t>
            </a:r>
            <a:r>
              <a:rPr lang="pl-PL" dirty="0" err="1" smtClean="0">
                <a:solidFill>
                  <a:srgbClr val="FF0000"/>
                </a:solidFill>
              </a:rPr>
              <a:t>phonetic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categories</a:t>
            </a:r>
            <a:r>
              <a:rPr lang="en-GB" dirty="0" smtClean="0">
                <a:solidFill>
                  <a:srgbClr val="FF0000"/>
                </a:solidFill>
              </a:rPr>
              <a:t> (b-p-</a:t>
            </a:r>
            <a:r>
              <a:rPr lang="en-GB" dirty="0" err="1" smtClean="0">
                <a:solidFill>
                  <a:srgbClr val="FF0000"/>
                </a:solidFill>
              </a:rPr>
              <a:t>p</a:t>
            </a:r>
            <a:r>
              <a:rPr lang="en-GB" baseline="30000" dirty="0" err="1" smtClean="0">
                <a:solidFill>
                  <a:srgbClr val="FF0000"/>
                </a:solidFill>
              </a:rPr>
              <a:t>h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r>
              <a:rPr lang="pl-PL" dirty="0" err="1" smtClean="0">
                <a:solidFill>
                  <a:srgbClr val="FF0000"/>
                </a:solidFill>
              </a:rPr>
              <a:t>is</a:t>
            </a:r>
            <a:r>
              <a:rPr lang="pl-PL" dirty="0" smtClean="0">
                <a:solidFill>
                  <a:srgbClr val="FF0000"/>
                </a:solidFill>
              </a:rPr>
              <a:t> by and </a:t>
            </a:r>
            <a:r>
              <a:rPr lang="pl-PL" dirty="0" err="1" smtClean="0">
                <a:solidFill>
                  <a:srgbClr val="FF0000"/>
                </a:solidFill>
              </a:rPr>
              <a:t>large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arbitrary</a:t>
            </a:r>
            <a:r>
              <a:rPr lang="pl-PL" dirty="0" smtClean="0">
                <a:solidFill>
                  <a:srgbClr val="FF0000"/>
                </a:solidFill>
              </a:rPr>
              <a:t>!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37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pl-PL" sz="4000" b="1" dirty="0" err="1" smtClean="0"/>
              <a:t>Between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phonology</a:t>
            </a:r>
            <a:r>
              <a:rPr lang="pl-PL" sz="4000" b="1" dirty="0" smtClean="0"/>
              <a:t> and </a:t>
            </a:r>
            <a:r>
              <a:rPr lang="pl-PL" sz="4000" b="1" dirty="0" err="1" smtClean="0"/>
              <a:t>phonetics</a:t>
            </a:r>
            <a:r>
              <a:rPr lang="pl-PL" sz="4000" b="1" dirty="0" smtClean="0"/>
              <a:t>…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 algn="ctr" defTabSz="180000">
              <a:spcBef>
                <a:spcPts val="0"/>
              </a:spcBef>
              <a:buNone/>
            </a:pPr>
            <a:r>
              <a:rPr lang="pl-PL" dirty="0" smtClean="0"/>
              <a:t>										</a:t>
            </a:r>
            <a:r>
              <a:rPr lang="pl-PL" b="1" dirty="0" smtClean="0">
                <a:solidFill>
                  <a:srgbClr val="FF0000"/>
                </a:solidFill>
              </a:rPr>
              <a:t>Sound system </a:t>
            </a:r>
            <a:r>
              <a:rPr lang="pl-PL" sz="1800" dirty="0" smtClean="0"/>
              <a:t>(</a:t>
            </a:r>
            <a:r>
              <a:rPr lang="pl-PL" sz="1800" dirty="0" err="1" smtClean="0"/>
              <a:t>e.g</a:t>
            </a:r>
            <a:r>
              <a:rPr lang="pl-PL" sz="1800" dirty="0" smtClean="0"/>
              <a:t>. </a:t>
            </a:r>
            <a:r>
              <a:rPr lang="pl-PL" sz="1800" dirty="0" err="1" smtClean="0"/>
              <a:t>Laryngeal</a:t>
            </a:r>
            <a:r>
              <a:rPr lang="pl-PL" sz="1800" dirty="0" smtClean="0"/>
              <a:t> system)</a:t>
            </a:r>
          </a:p>
          <a:p>
            <a:pPr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dirty="0" smtClean="0"/>
              <a:t>		</a:t>
            </a:r>
            <a:r>
              <a:rPr lang="pl-PL" b="1" i="1" u="sng" dirty="0" err="1" smtClean="0"/>
              <a:t>Phonology</a:t>
            </a:r>
            <a:r>
              <a:rPr lang="pl-PL" b="1" i="1" dirty="0" smtClean="0"/>
              <a:t> 																			</a:t>
            </a:r>
            <a:r>
              <a:rPr lang="pl-PL" b="1" i="1" u="sng" dirty="0" err="1" smtClean="0"/>
              <a:t>Phonetics</a:t>
            </a:r>
            <a:endParaRPr lang="pl-PL" b="1" i="1" u="sng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sz="900" i="1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i="1" dirty="0" smtClean="0"/>
              <a:t>		</a:t>
            </a:r>
            <a:r>
              <a:rPr lang="pl-PL" sz="2000" i="1" dirty="0" smtClean="0"/>
              <a:t>																		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</a:t>
            </a:r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																															</a:t>
            </a:r>
            <a:endParaRPr lang="pl-PL" sz="2000" i="1" dirty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000" i="1" dirty="0" smtClean="0"/>
              <a:t>																							</a:t>
            </a:r>
            <a:r>
              <a:rPr lang="pl-PL" i="1" dirty="0" smtClean="0"/>
              <a:t>									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5" name="Dowolny kształt 4"/>
          <p:cNvSpPr/>
          <p:nvPr/>
        </p:nvSpPr>
        <p:spPr>
          <a:xfrm>
            <a:off x="2124364" y="1856509"/>
            <a:ext cx="4535054" cy="406400"/>
          </a:xfrm>
          <a:custGeom>
            <a:avLst/>
            <a:gdLst>
              <a:gd name="connsiteX0" fmla="*/ 0 w 4535054"/>
              <a:gd name="connsiteY0" fmla="*/ 378691 h 406400"/>
              <a:gd name="connsiteX1" fmla="*/ 2170545 w 4535054"/>
              <a:gd name="connsiteY1" fmla="*/ 0 h 406400"/>
              <a:gd name="connsiteX2" fmla="*/ 4535054 w 4535054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5054" h="406400">
                <a:moveTo>
                  <a:pt x="0" y="378691"/>
                </a:moveTo>
                <a:lnTo>
                  <a:pt x="2170545" y="0"/>
                </a:lnTo>
                <a:lnTo>
                  <a:pt x="4535054" y="4064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347864" y="2492896"/>
            <a:ext cx="1800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833500" y="2852936"/>
            <a:ext cx="215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Representation</a:t>
            </a:r>
            <a:endParaRPr lang="pl-PL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180000"/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				&amp;</a:t>
            </a:r>
          </a:p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24128" y="285293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Phonetic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categories</a:t>
            </a:r>
            <a:endParaRPr lang="pl-PL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180000"/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</a:rPr>
              <a:t>						&amp;</a:t>
            </a:r>
          </a:p>
          <a:p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Phonetic</a:t>
            </a:r>
            <a:r>
              <a:rPr lang="pl-PL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000" b="1" i="1" dirty="0" err="1">
                <a:solidFill>
                  <a:schemeClr val="accent1">
                    <a:lumMod val="75000"/>
                  </a:schemeClr>
                </a:solidFill>
              </a:rPr>
              <a:t>interpretation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39552" y="407707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privative</a:t>
            </a:r>
            <a:r>
              <a:rPr lang="pl-PL" sz="1600" dirty="0" smtClean="0"/>
              <a:t> </a:t>
            </a:r>
            <a:r>
              <a:rPr lang="pl-PL" sz="1600" dirty="0" err="1" smtClean="0"/>
              <a:t>categories</a:t>
            </a:r>
            <a:endParaRPr lang="pl-PL" sz="16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39552" y="460261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-(</a:t>
            </a:r>
            <a:r>
              <a:rPr lang="pl-PL" sz="1600" dirty="0" err="1" smtClean="0"/>
              <a:t>un</a:t>
            </a:r>
            <a:r>
              <a:rPr lang="pl-PL" sz="1600" dirty="0" smtClean="0"/>
              <a:t>)</a:t>
            </a:r>
            <a:r>
              <a:rPr lang="pl-PL" sz="1600" dirty="0" err="1" smtClean="0"/>
              <a:t>licensing</a:t>
            </a:r>
            <a:endParaRPr lang="pl-PL" sz="16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39552" y="51484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-(de)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: </a:t>
            </a:r>
          </a:p>
          <a:p>
            <a:pPr defTabSz="180000"/>
            <a:r>
              <a:rPr lang="pl-PL" sz="1600" dirty="0"/>
              <a:t>	</a:t>
            </a:r>
            <a:r>
              <a:rPr lang="pl-PL" sz="1600" dirty="0" smtClean="0"/>
              <a:t>	</a:t>
            </a:r>
            <a:r>
              <a:rPr lang="pl-PL" sz="1600" dirty="0" err="1" smtClean="0"/>
              <a:t>spreading</a:t>
            </a:r>
            <a:r>
              <a:rPr lang="pl-PL" sz="1600" dirty="0" smtClean="0"/>
              <a:t>, </a:t>
            </a:r>
            <a:r>
              <a:rPr lang="pl-PL" sz="1600" dirty="0" err="1" smtClean="0"/>
              <a:t>delinking</a:t>
            </a:r>
            <a:endParaRPr lang="pl-PL" sz="1600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2843808" y="3068960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2843808" y="3140968"/>
            <a:ext cx="2880320" cy="50405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6372200" y="321297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5580112" y="407707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universal</a:t>
            </a:r>
            <a:r>
              <a:rPr lang="pl-PL" sz="1600" dirty="0" smtClean="0"/>
              <a:t> </a:t>
            </a:r>
            <a:r>
              <a:rPr lang="pl-PL" sz="1600" dirty="0" err="1" smtClean="0"/>
              <a:t>phonetic</a:t>
            </a:r>
            <a:r>
              <a:rPr lang="pl-PL" sz="1600" dirty="0" smtClean="0"/>
              <a:t> </a:t>
            </a:r>
            <a:r>
              <a:rPr lang="pl-PL" sz="1600" dirty="0" err="1" smtClean="0"/>
              <a:t>principles</a:t>
            </a:r>
            <a:endParaRPr lang="pl-PL" sz="16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5580112" y="45811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universal</a:t>
            </a:r>
            <a:r>
              <a:rPr lang="pl-PL" sz="1600" dirty="0" smtClean="0"/>
              <a:t> </a:t>
            </a:r>
            <a:r>
              <a:rPr lang="pl-PL" sz="1600" dirty="0" err="1" smtClean="0"/>
              <a:t>principles</a:t>
            </a:r>
            <a:r>
              <a:rPr lang="pl-PL" sz="1600" dirty="0" smtClean="0"/>
              <a:t> of </a:t>
            </a:r>
          </a:p>
          <a:p>
            <a:pPr defTabSz="180000"/>
            <a:r>
              <a:rPr lang="pl-PL" sz="1600" dirty="0"/>
              <a:t>	</a:t>
            </a:r>
            <a:r>
              <a:rPr lang="pl-PL" sz="1600" dirty="0" err="1" smtClean="0"/>
              <a:t>phonetic</a:t>
            </a:r>
            <a:r>
              <a:rPr lang="pl-PL" sz="1600" dirty="0" smtClean="0"/>
              <a:t> </a:t>
            </a:r>
            <a:r>
              <a:rPr lang="pl-PL" sz="1600" dirty="0" err="1" smtClean="0"/>
              <a:t>interpretation</a:t>
            </a:r>
            <a:endParaRPr lang="pl-PL" sz="16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580112" y="532269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-system </a:t>
            </a:r>
            <a:r>
              <a:rPr lang="pl-PL" sz="1600" dirty="0" err="1" smtClean="0"/>
              <a:t>specific</a:t>
            </a:r>
            <a:r>
              <a:rPr lang="pl-PL" sz="1600" dirty="0" smtClean="0"/>
              <a:t> </a:t>
            </a:r>
            <a:r>
              <a:rPr lang="pl-PL" sz="1600" dirty="0" err="1" smtClean="0"/>
              <a:t>conventions</a:t>
            </a:r>
            <a:endParaRPr lang="pl-PL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5580112" y="582675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-</a:t>
            </a:r>
            <a:r>
              <a:rPr lang="pl-PL" sz="1600" dirty="0" err="1" smtClean="0"/>
              <a:t>sociolinguistic</a:t>
            </a:r>
            <a:r>
              <a:rPr lang="pl-PL" sz="1600" dirty="0" smtClean="0"/>
              <a:t> </a:t>
            </a:r>
            <a:r>
              <a:rPr lang="pl-PL" sz="1600" dirty="0" err="1" smtClean="0"/>
              <a:t>modifications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309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pl-PL" b="1" dirty="0" err="1" smtClean="0"/>
              <a:t>Aim</a:t>
            </a:r>
            <a:r>
              <a:rPr lang="en-GB" b="1" dirty="0" smtClean="0"/>
              <a:t>:</a:t>
            </a:r>
            <a:r>
              <a:rPr lang="pl-PL" b="1" dirty="0" smtClean="0"/>
              <a:t> to </a:t>
            </a:r>
            <a:r>
              <a:rPr lang="pl-PL" b="1" dirty="0" err="1" smtClean="0"/>
              <a:t>understand</a:t>
            </a:r>
            <a:r>
              <a:rPr lang="pl-PL" b="1" dirty="0" smtClean="0"/>
              <a:t>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 err="1" smtClean="0"/>
              <a:t>Phonetic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voicing</a:t>
            </a:r>
            <a:endParaRPr lang="pl-PL" dirty="0" smtClean="0"/>
          </a:p>
          <a:p>
            <a:pPr lvl="0"/>
            <a:r>
              <a:rPr lang="pl-PL" dirty="0" err="1" smtClean="0"/>
              <a:t>Phonological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voicing</a:t>
            </a:r>
            <a:r>
              <a:rPr lang="pl-PL" dirty="0" smtClean="0"/>
              <a:t>:</a:t>
            </a:r>
          </a:p>
          <a:p>
            <a:pPr lvl="1"/>
            <a:r>
              <a:rPr lang="pl-PL" dirty="0" err="1" smtClean="0"/>
              <a:t>Representation</a:t>
            </a:r>
            <a:r>
              <a:rPr lang="pl-PL" dirty="0" smtClean="0"/>
              <a:t> of </a:t>
            </a:r>
            <a:r>
              <a:rPr lang="pl-PL" dirty="0" err="1" smtClean="0"/>
              <a:t>contrast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b/p</a:t>
            </a:r>
          </a:p>
          <a:p>
            <a:pPr lvl="1"/>
            <a:r>
              <a:rPr lang="pl-PL" dirty="0" smtClean="0"/>
              <a:t>Distribution of </a:t>
            </a:r>
            <a:r>
              <a:rPr lang="pl-PL" dirty="0" err="1" smtClean="0"/>
              <a:t>laryngeal</a:t>
            </a:r>
            <a:r>
              <a:rPr lang="pl-PL" dirty="0" smtClean="0"/>
              <a:t> </a:t>
            </a:r>
            <a:r>
              <a:rPr lang="pl-PL" dirty="0" err="1" smtClean="0"/>
              <a:t>contrast</a:t>
            </a:r>
            <a:endParaRPr lang="pl-PL" dirty="0" smtClean="0"/>
          </a:p>
          <a:p>
            <a:pPr lvl="2"/>
            <a:r>
              <a:rPr lang="pl-PL" dirty="0" err="1" smtClean="0"/>
              <a:t>Processes</a:t>
            </a:r>
            <a:r>
              <a:rPr lang="pl-PL" dirty="0" smtClean="0"/>
              <a:t> </a:t>
            </a:r>
            <a:r>
              <a:rPr lang="pl-PL" dirty="0" err="1" smtClean="0"/>
              <a:t>connected</a:t>
            </a:r>
            <a:r>
              <a:rPr lang="pl-PL" dirty="0" smtClean="0"/>
              <a:t> with </a:t>
            </a:r>
            <a:r>
              <a:rPr lang="pl-PL" dirty="0" err="1" smtClean="0"/>
              <a:t>voicing</a:t>
            </a:r>
            <a:r>
              <a:rPr lang="pl-PL" dirty="0" smtClean="0"/>
              <a:t>: </a:t>
            </a:r>
          </a:p>
          <a:p>
            <a:pPr lvl="3"/>
            <a:r>
              <a:rPr lang="pl-PL" dirty="0" err="1" smtClean="0"/>
              <a:t>Neutralization</a:t>
            </a:r>
            <a:r>
              <a:rPr lang="pl-PL" dirty="0" smtClean="0"/>
              <a:t> of </a:t>
            </a:r>
            <a:r>
              <a:rPr lang="pl-PL" dirty="0" err="1" smtClean="0"/>
              <a:t>contrast</a:t>
            </a:r>
            <a:endParaRPr lang="pl-PL" dirty="0" smtClean="0"/>
          </a:p>
          <a:p>
            <a:pPr lvl="3"/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Obstruent</a:t>
            </a:r>
            <a:r>
              <a:rPr lang="pl-PL" dirty="0" smtClean="0"/>
              <a:t> </a:t>
            </a:r>
            <a:r>
              <a:rPr lang="pl-PL" dirty="0" err="1" smtClean="0"/>
              <a:t>Devoicing</a:t>
            </a:r>
            <a:r>
              <a:rPr lang="pl-PL" dirty="0" smtClean="0"/>
              <a:t> (FOD) </a:t>
            </a:r>
          </a:p>
          <a:p>
            <a:pPr lvl="3"/>
            <a:r>
              <a:rPr lang="pl-PL" dirty="0" err="1" smtClean="0"/>
              <a:t>Regressive</a:t>
            </a:r>
            <a:r>
              <a:rPr lang="pl-PL" dirty="0" smtClean="0"/>
              <a:t> Voice </a:t>
            </a:r>
            <a:r>
              <a:rPr lang="pl-PL" dirty="0" err="1" smtClean="0"/>
              <a:t>Assimilation</a:t>
            </a:r>
            <a:r>
              <a:rPr lang="pl-PL" dirty="0" smtClean="0"/>
              <a:t> (RVA)</a:t>
            </a:r>
          </a:p>
          <a:p>
            <a:pPr lvl="3"/>
            <a:r>
              <a:rPr lang="pl-PL" strike="sngStrike" dirty="0" smtClean="0"/>
              <a:t>Progressive Voice </a:t>
            </a:r>
            <a:r>
              <a:rPr lang="pl-PL" strike="sngStrike" dirty="0" err="1" smtClean="0"/>
              <a:t>Assimilation</a:t>
            </a:r>
            <a:endParaRPr lang="pl-PL" strike="sngStrike" dirty="0" smtClean="0"/>
          </a:p>
          <a:p>
            <a:pPr lvl="1"/>
            <a:r>
              <a:rPr lang="pl-PL" dirty="0" smtClean="0"/>
              <a:t>Role of </a:t>
            </a:r>
            <a:r>
              <a:rPr lang="pl-PL" dirty="0" err="1" smtClean="0"/>
              <a:t>sonorants</a:t>
            </a:r>
            <a:r>
              <a:rPr lang="pl-PL" dirty="0" smtClean="0"/>
              <a:t> as the </a:t>
            </a:r>
            <a:r>
              <a:rPr lang="pl-PL" strike="sngStrike" dirty="0" smtClean="0"/>
              <a:t>target</a:t>
            </a:r>
            <a:r>
              <a:rPr lang="pl-PL" dirty="0" smtClean="0"/>
              <a:t>, </a:t>
            </a:r>
            <a:r>
              <a:rPr lang="pl-PL" b="1" dirty="0" err="1" smtClean="0">
                <a:solidFill>
                  <a:srgbClr val="FF0000"/>
                </a:solidFill>
              </a:rPr>
              <a:t>source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and </a:t>
            </a:r>
            <a:r>
              <a:rPr lang="en-GB" strike="sngStrike" dirty="0" smtClean="0"/>
              <a:t>barrier</a:t>
            </a:r>
          </a:p>
          <a:p>
            <a:pPr lvl="0"/>
            <a:r>
              <a:rPr lang="pl-PL" dirty="0" err="1" smtClean="0"/>
              <a:t>Relationship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phonology</a:t>
            </a:r>
            <a:r>
              <a:rPr lang="pl-PL" dirty="0" smtClean="0"/>
              <a:t> and </a:t>
            </a:r>
            <a:r>
              <a:rPr lang="pl-PL" dirty="0" err="1" smtClean="0"/>
              <a:t>phonetics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39</a:t>
            </a:fld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6110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Neutralization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Obstruent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49188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__ (S) #</a:t>
            </a:r>
            <a:endParaRPr lang="pl-PL" sz="2800" b="1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a</a:t>
            </a:r>
            <a:r>
              <a:rPr lang="pl-PL" sz="2400" i="1" dirty="0" smtClean="0"/>
              <a:t>.	</a:t>
            </a:r>
            <a:r>
              <a:rPr lang="en-US" sz="2400" dirty="0" smtClean="0"/>
              <a:t>[</a:t>
            </a:r>
            <a:r>
              <a:rPr lang="en-US" sz="2400" dirty="0" err="1" smtClean="0"/>
              <a:t>va</a:t>
            </a:r>
            <a:r>
              <a:rPr lang="en-US" sz="2400" b="1" dirty="0" err="1" smtClean="0">
                <a:solidFill>
                  <a:srgbClr val="FF0000"/>
                </a:solidFill>
              </a:rPr>
              <a:t>g</a:t>
            </a:r>
            <a:r>
              <a:rPr lang="en-US" sz="2400" dirty="0" err="1" smtClean="0"/>
              <a:t>a</a:t>
            </a:r>
            <a:r>
              <a:rPr lang="en-US" sz="2400" dirty="0" smtClean="0"/>
              <a:t>]</a:t>
            </a:r>
            <a:r>
              <a:rPr lang="pl-PL" sz="2400" dirty="0" smtClean="0"/>
              <a:t>/</a:t>
            </a:r>
            <a:r>
              <a:rPr lang="en-US" sz="2400" dirty="0" smtClean="0"/>
              <a:t>[</a:t>
            </a:r>
            <a:r>
              <a:rPr lang="en-US" sz="2400" dirty="0" err="1"/>
              <a:t>va</a:t>
            </a:r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dirty="0"/>
              <a:t>]</a:t>
            </a:r>
            <a:r>
              <a:rPr lang="pl-PL" sz="2400" dirty="0" smtClean="0"/>
              <a:t>	</a:t>
            </a:r>
            <a:r>
              <a:rPr lang="en-US" sz="2400" i="1" dirty="0"/>
              <a:t>waga</a:t>
            </a:r>
            <a:r>
              <a:rPr lang="pl-PL" sz="2400" dirty="0" smtClean="0"/>
              <a:t>	</a:t>
            </a:r>
            <a:r>
              <a:rPr lang="en-US" sz="2400" dirty="0" smtClean="0"/>
              <a:t>/</a:t>
            </a:r>
            <a:r>
              <a:rPr lang="pl-PL" sz="2400" dirty="0" smtClean="0"/>
              <a:t>	</a:t>
            </a:r>
            <a:r>
              <a:rPr lang="en-US" sz="2400" i="1" dirty="0" smtClean="0"/>
              <a:t>wag	</a:t>
            </a:r>
            <a:r>
              <a:rPr lang="pl-PL" sz="2400" i="1" dirty="0" smtClean="0"/>
              <a:t>	</a:t>
            </a:r>
            <a:r>
              <a:rPr lang="en-US" sz="2400" dirty="0" smtClean="0"/>
              <a:t>	</a:t>
            </a:r>
            <a:r>
              <a:rPr lang="pl-PL" sz="2400" dirty="0" smtClean="0"/>
              <a:t>	</a:t>
            </a:r>
            <a:r>
              <a:rPr lang="en-US" sz="2400" dirty="0" smtClean="0"/>
              <a:t>‘scale, nom.sg./gen.pl.’ 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r>
              <a:rPr lang="pl-PL" sz="2400" i="1" dirty="0" smtClean="0"/>
              <a:t>			</a:t>
            </a:r>
            <a:r>
              <a:rPr lang="de-DE" sz="2400" dirty="0" smtClean="0"/>
              <a:t>[</a:t>
            </a:r>
            <a:r>
              <a:rPr lang="de-DE" sz="2400" dirty="0" smtClean="0">
                <a:sym typeface="IPAKiel"/>
              </a:rPr>
              <a:t></a:t>
            </a:r>
            <a:r>
              <a:rPr lang="de-DE" sz="2400" dirty="0" err="1" smtClean="0"/>
              <a:t>a</a:t>
            </a:r>
            <a:r>
              <a:rPr lang="de-DE" sz="2400" b="1" dirty="0" err="1" smtClean="0">
                <a:solidFill>
                  <a:srgbClr val="FF0000"/>
                </a:solidFill>
              </a:rPr>
              <a:t>b</a:t>
            </a:r>
            <a:r>
              <a:rPr lang="de-DE" sz="2400" dirty="0" err="1" smtClean="0"/>
              <a:t>a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>
                <a:sym typeface="IPAKiel"/>
              </a:rPr>
              <a:t></a:t>
            </a:r>
            <a:r>
              <a:rPr lang="de-DE" sz="2400" dirty="0" err="1"/>
              <a:t>a</a:t>
            </a:r>
            <a:r>
              <a:rPr lang="de-DE" sz="2400" b="1" dirty="0" err="1">
                <a:solidFill>
                  <a:srgbClr val="FF0000"/>
                </a:solidFill>
              </a:rPr>
              <a:t>p</a:t>
            </a:r>
            <a:r>
              <a:rPr lang="de-DE" sz="2400" dirty="0"/>
              <a:t>]	</a:t>
            </a:r>
            <a:r>
              <a:rPr lang="pl-PL" sz="2400" dirty="0" smtClean="0"/>
              <a:t>	</a:t>
            </a:r>
            <a:r>
              <a:rPr lang="de-DE" sz="2400" i="1" dirty="0" err="1"/>
              <a:t>żaba</a:t>
            </a:r>
            <a:r>
              <a:rPr lang="de-DE" sz="2400" dirty="0" smtClean="0"/>
              <a:t>/</a:t>
            </a:r>
            <a:r>
              <a:rPr lang="de-DE" sz="2400" dirty="0"/>
              <a:t>	</a:t>
            </a:r>
            <a:r>
              <a:rPr lang="de-DE" sz="2400" i="1" dirty="0" err="1"/>
              <a:t>żab</a:t>
            </a:r>
            <a:r>
              <a:rPr lang="de-DE" sz="2400" dirty="0"/>
              <a:t>			</a:t>
            </a:r>
            <a:r>
              <a:rPr lang="pl-PL" sz="2400" dirty="0" smtClean="0"/>
              <a:t>	</a:t>
            </a:r>
            <a:r>
              <a:rPr lang="de-DE" sz="2400" dirty="0" smtClean="0"/>
              <a:t>‘</a:t>
            </a:r>
            <a:r>
              <a:rPr lang="de-DE" sz="2400" dirty="0" err="1"/>
              <a:t>frog</a:t>
            </a:r>
            <a:r>
              <a:rPr lang="de-DE" sz="2400" dirty="0"/>
              <a:t>, nom.sg./gen.pl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b.	</a:t>
            </a:r>
            <a:r>
              <a:rPr lang="de-DE" sz="2400" dirty="0" smtClean="0"/>
              <a:t>[</a:t>
            </a:r>
            <a:r>
              <a:rPr lang="de-DE" sz="2400" dirty="0" err="1"/>
              <a:t>mu</a:t>
            </a:r>
            <a:r>
              <a:rPr lang="de-DE" sz="2400" b="1" dirty="0" err="1">
                <a:solidFill>
                  <a:srgbClr val="FF0000"/>
                </a:solidFill>
              </a:rPr>
              <a:t>zg</a:t>
            </a:r>
            <a:r>
              <a:rPr lang="de-DE" sz="2400" dirty="0" err="1"/>
              <a:t>u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 err="1"/>
              <a:t>mu</a:t>
            </a:r>
            <a:r>
              <a:rPr lang="de-DE" sz="2400" b="1" dirty="0" err="1">
                <a:solidFill>
                  <a:srgbClr val="FF0000"/>
                </a:solidFill>
              </a:rPr>
              <a:t>sk</a:t>
            </a:r>
            <a:r>
              <a:rPr lang="de-DE" sz="2400" dirty="0"/>
              <a:t>]</a:t>
            </a:r>
            <a:r>
              <a:rPr lang="pl-PL" sz="2400" dirty="0"/>
              <a:t> </a:t>
            </a:r>
            <a:r>
              <a:rPr lang="de-DE" sz="2400" dirty="0"/>
              <a:t>	</a:t>
            </a:r>
            <a:r>
              <a:rPr lang="de-DE" sz="2400" i="1" dirty="0" err="1"/>
              <a:t>mózgu</a:t>
            </a:r>
            <a:r>
              <a:rPr lang="de-DE" sz="2400" dirty="0" smtClean="0"/>
              <a:t>/</a:t>
            </a:r>
            <a:r>
              <a:rPr lang="de-DE" sz="2400" dirty="0"/>
              <a:t>	</a:t>
            </a:r>
            <a:r>
              <a:rPr lang="de-DE" sz="2400" i="1" dirty="0" err="1"/>
              <a:t>mózg</a:t>
            </a:r>
            <a:r>
              <a:rPr lang="de-DE" sz="2400" dirty="0"/>
              <a:t>	 </a:t>
            </a:r>
            <a:r>
              <a:rPr lang="de-DE" sz="2400" dirty="0" smtClean="0"/>
              <a:t>‘</a:t>
            </a:r>
            <a:r>
              <a:rPr lang="de-DE" sz="2400" dirty="0" err="1"/>
              <a:t>brain</a:t>
            </a:r>
            <a:r>
              <a:rPr lang="de-DE" sz="2400" dirty="0"/>
              <a:t>, </a:t>
            </a:r>
            <a:r>
              <a:rPr lang="pl-PL" sz="2400" dirty="0" smtClean="0"/>
              <a:t>g</a:t>
            </a:r>
            <a:r>
              <a:rPr lang="de-DE" sz="2400" dirty="0" smtClean="0"/>
              <a:t>en.sg</a:t>
            </a:r>
            <a:r>
              <a:rPr lang="de-DE" sz="2400" dirty="0"/>
              <a:t>./nom.sg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r>
              <a:rPr lang="pl-PL" sz="2400" dirty="0" smtClean="0"/>
              <a:t>c.	</a:t>
            </a:r>
            <a:r>
              <a:rPr lang="de-DE" sz="2400" dirty="0" smtClean="0"/>
              <a:t>[</a:t>
            </a:r>
            <a:r>
              <a:rPr lang="de-DE" sz="2400" dirty="0" err="1" smtClean="0"/>
              <a:t>d</a:t>
            </a:r>
            <a:r>
              <a:rPr lang="de-DE" sz="2400" dirty="0" err="1" smtClean="0">
                <a:sym typeface="IPAKiel"/>
              </a:rPr>
              <a:t></a:t>
            </a:r>
            <a:r>
              <a:rPr lang="de-DE" sz="2400" b="1" dirty="0" err="1" smtClean="0">
                <a:solidFill>
                  <a:srgbClr val="FF0000"/>
                </a:solidFill>
              </a:rPr>
              <a:t>b</a:t>
            </a:r>
            <a:r>
              <a:rPr lang="de-DE" sz="2400" dirty="0" err="1" smtClean="0"/>
              <a:t>r</a:t>
            </a:r>
            <a:r>
              <a:rPr lang="de-DE" sz="2400" dirty="0" smtClean="0">
                <a:sym typeface="IPAKiel"/>
              </a:rPr>
              <a:t></a:t>
            </a:r>
            <a:r>
              <a:rPr lang="de-DE" sz="2400" dirty="0" smtClean="0"/>
              <a:t>]</a:t>
            </a:r>
            <a:r>
              <a:rPr lang="pl-PL" sz="2400" dirty="0" smtClean="0"/>
              <a:t>/</a:t>
            </a:r>
            <a:r>
              <a:rPr lang="de-DE" sz="2400" dirty="0" smtClean="0"/>
              <a:t>[</a:t>
            </a:r>
            <a:r>
              <a:rPr lang="de-DE" sz="2400" dirty="0" err="1"/>
              <a:t>du</a:t>
            </a:r>
            <a:r>
              <a:rPr lang="de-DE" sz="2400" b="1" dirty="0" err="1">
                <a:solidFill>
                  <a:srgbClr val="FF0000"/>
                </a:solidFill>
              </a:rPr>
              <a:t>p</a:t>
            </a:r>
            <a:r>
              <a:rPr lang="de-DE" sz="2400" dirty="0" err="1"/>
              <a:t>r</a:t>
            </a:r>
            <a:r>
              <a:rPr lang="de-DE" sz="2400" dirty="0"/>
              <a:t>] </a:t>
            </a:r>
            <a:r>
              <a:rPr lang="de-DE" sz="2400" dirty="0" smtClean="0"/>
              <a:t> </a:t>
            </a:r>
            <a:r>
              <a:rPr lang="de-DE" sz="2400" i="1" dirty="0" err="1"/>
              <a:t>dobro</a:t>
            </a:r>
            <a:r>
              <a:rPr lang="de-DE" sz="2400" dirty="0"/>
              <a:t> </a:t>
            </a:r>
            <a:r>
              <a:rPr lang="de-DE" sz="2400" dirty="0" smtClean="0"/>
              <a:t>/</a:t>
            </a:r>
            <a:r>
              <a:rPr lang="de-DE" sz="2400" i="1" dirty="0" err="1" smtClean="0"/>
              <a:t>dóbr</a:t>
            </a:r>
            <a:r>
              <a:rPr lang="de-DE" sz="2400" dirty="0" smtClean="0"/>
              <a:t> </a:t>
            </a:r>
            <a:r>
              <a:rPr lang="de-DE" sz="2400" dirty="0"/>
              <a:t>	‘</a:t>
            </a:r>
            <a:r>
              <a:rPr lang="de-DE" sz="2400" dirty="0" err="1"/>
              <a:t>goodness</a:t>
            </a:r>
            <a:r>
              <a:rPr lang="de-DE" sz="2400" dirty="0"/>
              <a:t>, nom.sg./gen.pl.’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		C</a:t>
            </a:r>
            <a:r>
              <a:rPr lang="pl-PL" sz="4400" b="1" dirty="0"/>
              <a:t>	V	C	V	C	V</a:t>
            </a:r>
            <a:br>
              <a:rPr lang="pl-PL" sz="4400" b="1" dirty="0"/>
            </a:br>
            <a:r>
              <a:rPr lang="pl-PL" sz="4400" b="1" dirty="0"/>
              <a:t>		|	|	|		|</a:t>
            </a:r>
            <a:br>
              <a:rPr lang="pl-PL" sz="4400" b="1" dirty="0"/>
            </a:br>
            <a:r>
              <a:rPr lang="pl-PL" sz="4400" b="1" dirty="0"/>
              <a:t>		</a:t>
            </a:r>
            <a:r>
              <a:rPr lang="pl-PL" sz="4400" b="1" dirty="0">
                <a:solidFill>
                  <a:srgbClr val="FF0000"/>
                </a:solidFill>
                <a:sym typeface="IPAKiel"/>
              </a:rPr>
              <a:t>	</a:t>
            </a:r>
            <a:r>
              <a:rPr lang="pl-PL" sz="4400" b="1" baseline="30000" dirty="0">
                <a:solidFill>
                  <a:srgbClr val="FF0000"/>
                </a:solidFill>
                <a:sym typeface="IPAKiel"/>
              </a:rPr>
              <a:t>o</a:t>
            </a:r>
            <a:r>
              <a:rPr lang="pl-PL" sz="4400" b="1" dirty="0">
                <a:solidFill>
                  <a:srgbClr val="FF0000"/>
                </a:solidFill>
                <a:sym typeface="IPAKiel"/>
              </a:rPr>
              <a:t>	</a:t>
            </a:r>
            <a:r>
              <a:rPr lang="pl-PL" sz="4400" b="1" i="1" dirty="0">
                <a:solidFill>
                  <a:srgbClr val="FF0000"/>
                </a:solidFill>
                <a:sym typeface="IPAKiel"/>
              </a:rPr>
              <a:t>N</a:t>
            </a:r>
            <a:r>
              <a:rPr lang="pl-PL" sz="4400" b="1" baseline="30000" dirty="0">
                <a:solidFill>
                  <a:srgbClr val="FF0000"/>
                </a:solidFill>
                <a:sym typeface="IPAKiel"/>
              </a:rPr>
              <a:t>o</a:t>
            </a:r>
            <a:r>
              <a:rPr lang="pl-PL" sz="4400" b="1" i="1" dirty="0">
                <a:solidFill>
                  <a:srgbClr val="FF0000"/>
                </a:solidFill>
                <a:sym typeface="IPAKiel"/>
              </a:rPr>
              <a:t>		</a:t>
            </a:r>
            <a:r>
              <a:rPr lang="pl-PL" sz="4400" b="1" dirty="0" smtClean="0">
                <a:solidFill>
                  <a:srgbClr val="FF0000"/>
                </a:solidFill>
                <a:sym typeface="IPAKiel"/>
              </a:rPr>
              <a:t>k</a:t>
            </a:r>
            <a:br>
              <a:rPr lang="pl-PL" sz="4400" b="1" dirty="0" smtClean="0">
                <a:solidFill>
                  <a:srgbClr val="FF0000"/>
                </a:solidFill>
                <a:sym typeface="IPAKiel"/>
              </a:rPr>
            </a:br>
            <a:r>
              <a:rPr lang="pl-PL" sz="4400" b="1" dirty="0">
                <a:sym typeface="IPAKiel"/>
              </a:rPr>
              <a:t>	</a:t>
            </a:r>
            <a:r>
              <a:rPr lang="pl-PL" sz="4400" b="1" dirty="0" smtClean="0">
                <a:sym typeface="IPAKiel"/>
              </a:rPr>
              <a:t>	|				|</a:t>
            </a:r>
            <a:r>
              <a:rPr lang="pl-PL" sz="4400" b="1" i="1" dirty="0">
                <a:sym typeface="IPAKiel"/>
              </a:rPr>
              <a:t/>
            </a:r>
            <a:br>
              <a:rPr lang="pl-PL" sz="4400" b="1" i="1" dirty="0">
                <a:sym typeface="IPAKiel"/>
              </a:rPr>
            </a:br>
            <a:r>
              <a:rPr lang="pl-PL" sz="4400" b="1" i="1" dirty="0" smtClean="0">
                <a:sym typeface="IPAKiel"/>
              </a:rPr>
              <a:t>		</a:t>
            </a:r>
            <a:r>
              <a:rPr lang="pl-PL" sz="4400" b="1" dirty="0" smtClean="0">
                <a:sym typeface="IPAKiel"/>
              </a:rPr>
              <a:t>H</a:t>
            </a:r>
            <a:r>
              <a:rPr lang="pl-PL" sz="4400" b="1" i="1" dirty="0" smtClean="0">
                <a:sym typeface="IPAKiel"/>
              </a:rPr>
              <a:t>				</a:t>
            </a:r>
            <a:r>
              <a:rPr lang="pl-PL" sz="4400" b="1" dirty="0" smtClean="0">
                <a:sym typeface="IPAKiel"/>
              </a:rPr>
              <a:t>H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824030"/>
          </a:xfrm>
        </p:spPr>
        <p:txBody>
          <a:bodyPr/>
          <a:lstStyle/>
          <a:p>
            <a:pPr marL="393192" lvl="1" indent="0" algn="ctr">
              <a:buNone/>
            </a:pPr>
            <a:r>
              <a:rPr lang="pl-PL" sz="8000" b="1" dirty="0" err="1" smtClean="0"/>
              <a:t>You</a:t>
            </a:r>
            <a:r>
              <a:rPr lang="pl-PL" sz="8000" b="1" smtClean="0"/>
              <a:t>!  </a:t>
            </a:r>
            <a:r>
              <a:rPr lang="pl-PL" b="1">
                <a:sym typeface="IPAKiel"/>
              </a:rPr>
              <a:t>	</a:t>
            </a:r>
            <a:r>
              <a:rPr lang="pl-PL" b="1" smtClean="0">
                <a:sym typeface="IPAKiel"/>
              </a:rPr>
              <a:t> </a:t>
            </a:r>
            <a:r>
              <a:rPr lang="pl-PL" b="1" i="1" dirty="0">
                <a:sym typeface="IPAKiel"/>
              </a:rPr>
              <a:t/>
            </a:r>
            <a:br>
              <a:rPr lang="pl-PL" b="1" i="1" dirty="0">
                <a:sym typeface="IPAKiel"/>
              </a:rPr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40</a:t>
            </a:fld>
            <a:endParaRPr lang="pl-PL" sz="2000" dirty="0"/>
          </a:p>
        </p:txBody>
      </p:sp>
      <p:sp>
        <p:nvSpPr>
          <p:cNvPr id="5" name="Dowolny kształt 4"/>
          <p:cNvSpPr/>
          <p:nvPr/>
        </p:nvSpPr>
        <p:spPr>
          <a:xfrm>
            <a:off x="4359564" y="1579418"/>
            <a:ext cx="1662545" cy="517237"/>
          </a:xfrm>
          <a:custGeom>
            <a:avLst/>
            <a:gdLst>
              <a:gd name="connsiteX0" fmla="*/ 1662545 w 1662545"/>
              <a:gd name="connsiteY0" fmla="*/ 517237 h 517237"/>
              <a:gd name="connsiteX1" fmla="*/ 0 w 1662545"/>
              <a:gd name="connsiteY1" fmla="*/ 0 h 51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62545" h="517237">
                <a:moveTo>
                  <a:pt x="1662545" y="517237"/>
                </a:moveTo>
                <a:lnTo>
                  <a:pt x="0" y="0"/>
                </a:lnTo>
              </a:path>
            </a:pathLst>
          </a:cu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pl-PL" sz="3200" b="1" dirty="0" err="1" smtClean="0"/>
              <a:t>Neutralization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880" y="5157192"/>
            <a:ext cx="2016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__ (S)C</a:t>
            </a:r>
            <a:endParaRPr lang="pl-PL" sz="2600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5</a:t>
            </a:fld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 defTabSz="180000">
              <a:spcBef>
                <a:spcPts val="0"/>
              </a:spcBef>
            </a:pPr>
            <a:r>
              <a:rPr lang="de-DE" dirty="0" smtClean="0"/>
              <a:t>a</a:t>
            </a:r>
            <a:r>
              <a:rPr lang="de-DE" dirty="0"/>
              <a:t>.	</a:t>
            </a:r>
            <a:r>
              <a:rPr lang="de-DE" dirty="0" smtClean="0"/>
              <a:t>[</a:t>
            </a:r>
            <a:r>
              <a:rPr lang="de-DE" b="1" dirty="0" err="1" smtClean="0">
                <a:solidFill>
                  <a:srgbClr val="FF0000"/>
                </a:solidFill>
              </a:rPr>
              <a:t>d</a:t>
            </a:r>
            <a:r>
              <a:rPr lang="de-DE" dirty="0" err="1" smtClean="0">
                <a:sym typeface="IPAKiel"/>
              </a:rPr>
              <a:t></a:t>
            </a:r>
            <a:r>
              <a:rPr lang="de-DE" dirty="0" err="1" smtClean="0"/>
              <a:t>x</a:t>
            </a:r>
            <a:r>
              <a:rPr lang="de-DE" dirty="0" smtClean="0"/>
              <a:t>]</a:t>
            </a:r>
            <a:r>
              <a:rPr lang="pl-PL" dirty="0" smtClean="0"/>
              <a:t>/</a:t>
            </a:r>
            <a:r>
              <a:rPr lang="de-DE" dirty="0"/>
              <a:t>	[</a:t>
            </a:r>
            <a:r>
              <a:rPr lang="de-DE" b="1" dirty="0" err="1">
                <a:solidFill>
                  <a:srgbClr val="FF0000"/>
                </a:solidFill>
              </a:rPr>
              <a:t>tx</a:t>
            </a:r>
            <a:r>
              <a:rPr lang="de-DE" dirty="0" err="1"/>
              <a:t>u</a:t>
            </a:r>
            <a:r>
              <a:rPr lang="de-DE" dirty="0"/>
              <a:t>]	</a:t>
            </a:r>
            <a:r>
              <a:rPr lang="de-DE" sz="2400" i="1" dirty="0" err="1"/>
              <a:t>dech</a:t>
            </a:r>
            <a:r>
              <a:rPr lang="de-DE" sz="2400" dirty="0"/>
              <a:t>/</a:t>
            </a:r>
            <a:r>
              <a:rPr lang="de-DE" sz="2400" i="1" dirty="0" err="1"/>
              <a:t>tchu</a:t>
            </a:r>
            <a:r>
              <a:rPr lang="de-DE" sz="2400" dirty="0"/>
              <a:t> </a:t>
            </a:r>
            <a:r>
              <a:rPr lang="de-DE" sz="2400" dirty="0" smtClean="0"/>
              <a:t>‘</a:t>
            </a:r>
            <a:r>
              <a:rPr lang="de-DE" sz="2400" dirty="0" err="1"/>
              <a:t>breath</a:t>
            </a:r>
            <a:r>
              <a:rPr lang="de-DE" sz="2400" dirty="0"/>
              <a:t>, nom.sg./gen.sg</a:t>
            </a:r>
            <a:r>
              <a:rPr lang="de-DE" sz="2400" dirty="0" smtClean="0"/>
              <a:t>.’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 smtClean="0"/>
          </a:p>
          <a:p>
            <a:pPr marL="0" indent="0" defTabSz="180000">
              <a:spcBef>
                <a:spcPts val="0"/>
              </a:spcBef>
            </a:pPr>
            <a:r>
              <a:rPr lang="en-US" dirty="0"/>
              <a:t>b.	</a:t>
            </a:r>
            <a:r>
              <a:rPr lang="en-US" dirty="0" smtClean="0"/>
              <a:t>[</a:t>
            </a:r>
            <a:r>
              <a:rPr lang="en-US" dirty="0" err="1" smtClean="0"/>
              <a:t>pr</a:t>
            </a:r>
            <a:r>
              <a:rPr lang="en-US" dirty="0" smtClean="0">
                <a:sym typeface="IPAKiel"/>
              </a:rPr>
              <a:t></a:t>
            </a:r>
            <a:r>
              <a:rPr lang="en-US" b="1" dirty="0" smtClean="0">
                <a:solidFill>
                  <a:srgbClr val="FF0000"/>
                </a:solidFill>
                <a:sym typeface="IPAKiel"/>
              </a:rPr>
              <a:t></a:t>
            </a:r>
            <a:r>
              <a:rPr lang="en-US" dirty="0"/>
              <a:t>it</a:t>
            </a:r>
            <a:r>
              <a:rPr lang="en-US" dirty="0">
                <a:sym typeface="IPAKiel"/>
              </a:rPr>
              <a:t></a:t>
            </a:r>
            <a:r>
              <a:rPr lang="en-US" dirty="0" smtClean="0"/>
              <a:t>]</a:t>
            </a:r>
            <a:r>
              <a:rPr lang="pl-PL" dirty="0" smtClean="0"/>
              <a:t>/</a:t>
            </a:r>
            <a:r>
              <a:rPr lang="en-US" dirty="0"/>
              <a:t>	[</a:t>
            </a:r>
            <a:r>
              <a:rPr lang="en-US" dirty="0" err="1"/>
              <a:t>pr</a:t>
            </a:r>
            <a:r>
              <a:rPr lang="en-US" dirty="0">
                <a:sym typeface="IPAKiel"/>
              </a:rPr>
              <a:t></a:t>
            </a:r>
            <a:r>
              <a:rPr lang="en-US" b="1" dirty="0">
                <a:solidFill>
                  <a:srgbClr val="FF0000"/>
                </a:solidFill>
                <a:sym typeface="IPAKiel"/>
              </a:rPr>
              <a:t></a:t>
            </a:r>
            <a:r>
              <a:rPr lang="en-US" b="1" dirty="0" err="1">
                <a:solidFill>
                  <a:srgbClr val="FF0000"/>
                </a:solidFill>
              </a:rPr>
              <a:t>b</a:t>
            </a:r>
            <a:r>
              <a:rPr lang="en-US" dirty="0" err="1"/>
              <a:t>a</a:t>
            </a:r>
            <a:r>
              <a:rPr lang="en-US" dirty="0" smtClean="0"/>
              <a:t>]</a:t>
            </a:r>
            <a:r>
              <a:rPr lang="en-US" dirty="0"/>
              <a:t>	</a:t>
            </a:r>
            <a:r>
              <a:rPr lang="en-US" sz="2400" i="1" dirty="0" err="1" smtClean="0"/>
              <a:t>prosić</a:t>
            </a:r>
            <a:r>
              <a:rPr lang="pl-PL" sz="2400" i="1" dirty="0" smtClean="0"/>
              <a:t> </a:t>
            </a:r>
            <a:r>
              <a:rPr lang="en-US" sz="2400" dirty="0" smtClean="0"/>
              <a:t>/</a:t>
            </a:r>
            <a:r>
              <a:rPr lang="en-US" sz="2400" dirty="0"/>
              <a:t>	</a:t>
            </a:r>
            <a:r>
              <a:rPr lang="en-US" sz="2400" i="1" dirty="0" err="1"/>
              <a:t>prośba</a:t>
            </a:r>
            <a:r>
              <a:rPr lang="en-US" sz="2400" dirty="0"/>
              <a:t> </a:t>
            </a:r>
            <a:r>
              <a:rPr lang="en-US" sz="2400" dirty="0" smtClean="0"/>
              <a:t>‘</a:t>
            </a:r>
            <a:r>
              <a:rPr lang="en-US" sz="2400" dirty="0"/>
              <a:t>to ask/a request</a:t>
            </a:r>
            <a:r>
              <a:rPr lang="en-US" sz="2400" dirty="0" smtClean="0"/>
              <a:t>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</a:pPr>
            <a:r>
              <a:rPr lang="de-DE" dirty="0"/>
              <a:t>c.	</a:t>
            </a:r>
            <a:r>
              <a:rPr lang="de-DE" dirty="0" smtClean="0"/>
              <a:t>[</a:t>
            </a:r>
            <a:r>
              <a:rPr lang="de-DE" dirty="0" err="1"/>
              <a:t>kf</a:t>
            </a:r>
            <a:r>
              <a:rPr lang="de-DE" baseline="30000" dirty="0" err="1"/>
              <a:t>j</a:t>
            </a:r>
            <a:r>
              <a:rPr lang="de-DE" dirty="0" err="1"/>
              <a:t>a</a:t>
            </a:r>
            <a:r>
              <a:rPr lang="de-DE" b="1" dirty="0" err="1">
                <a:solidFill>
                  <a:srgbClr val="FF0000"/>
                </a:solidFill>
              </a:rPr>
              <a:t>d</a:t>
            </a:r>
            <a:r>
              <a:rPr lang="de-DE" dirty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</a:t>
            </a:r>
            <a:r>
              <a:rPr lang="de-DE" dirty="0" err="1" smtClean="0">
                <a:sym typeface="IPAKiel"/>
              </a:rPr>
              <a:t></a:t>
            </a:r>
            <a:r>
              <a:rPr lang="de-DE" dirty="0" err="1" smtClean="0"/>
              <a:t>g</a:t>
            </a:r>
            <a:r>
              <a:rPr lang="de-DE" dirty="0" smtClean="0">
                <a:sym typeface="IPAKiel"/>
              </a:rPr>
              <a:t></a:t>
            </a:r>
            <a:r>
              <a:rPr lang="de-DE" dirty="0" err="1"/>
              <a:t>ji</a:t>
            </a:r>
            <a:r>
              <a:rPr lang="de-DE" dirty="0"/>
              <a:t>]	</a:t>
            </a:r>
            <a:r>
              <a:rPr lang="de-DE" sz="2400" i="1" dirty="0" err="1"/>
              <a:t>kwiat</a:t>
            </a:r>
            <a:r>
              <a:rPr lang="de-DE" sz="2400" i="1" dirty="0"/>
              <a:t> </a:t>
            </a:r>
            <a:r>
              <a:rPr lang="de-DE" sz="2400" i="1" dirty="0" err="1"/>
              <a:t>begonii</a:t>
            </a:r>
            <a:r>
              <a:rPr lang="de-DE" sz="2400" i="1" dirty="0"/>
              <a:t> </a:t>
            </a:r>
            <a:r>
              <a:rPr lang="de-DE" sz="2400" dirty="0" smtClean="0"/>
              <a:t>‘</a:t>
            </a:r>
            <a:r>
              <a:rPr lang="de-DE" sz="2400" dirty="0" err="1"/>
              <a:t>begonia</a:t>
            </a:r>
            <a:r>
              <a:rPr lang="de-DE" sz="2400" dirty="0"/>
              <a:t> </a:t>
            </a:r>
            <a:r>
              <a:rPr lang="de-DE" sz="2400" dirty="0" err="1"/>
              <a:t>flower</a:t>
            </a:r>
            <a:r>
              <a:rPr lang="de-DE" sz="2400" dirty="0" smtClean="0"/>
              <a:t>’</a:t>
            </a:r>
            <a:endParaRPr lang="pl-PL" sz="2400" dirty="0" smtClean="0"/>
          </a:p>
          <a:p>
            <a:pPr marL="0" indent="0" defTabSz="180000">
              <a:spcBef>
                <a:spcPts val="0"/>
              </a:spcBef>
            </a:pPr>
            <a:endParaRPr lang="pl-PL" dirty="0"/>
          </a:p>
          <a:p>
            <a:pPr marL="0" indent="0" defTabSz="180000">
              <a:spcBef>
                <a:spcPts val="0"/>
              </a:spcBef>
            </a:pPr>
            <a:r>
              <a:rPr lang="pl-PL" dirty="0"/>
              <a:t>d</a:t>
            </a:r>
            <a:r>
              <a:rPr lang="pl-PL" dirty="0" smtClean="0"/>
              <a:t>. [</a:t>
            </a:r>
            <a:r>
              <a:rPr lang="pl-PL" dirty="0" err="1" smtClean="0"/>
              <a:t>m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</a:t>
            </a:r>
            <a:r>
              <a:rPr lang="pl-PL" dirty="0" err="1" smtClean="0"/>
              <a:t>n</a:t>
            </a:r>
            <a:r>
              <a:rPr lang="pl-PL" b="1" dirty="0" err="1" smtClean="0">
                <a:solidFill>
                  <a:srgbClr val="FF0000"/>
                </a:solidFill>
              </a:rPr>
              <a:t>dr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Ek</a:t>
            </a:r>
            <a:r>
              <a:rPr lang="pl-PL" dirty="0" smtClean="0"/>
              <a:t>]/[</a:t>
            </a:r>
            <a:r>
              <a:rPr lang="pl-PL" dirty="0" err="1" smtClean="0"/>
              <a:t>m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En</a:t>
            </a:r>
            <a:r>
              <a:rPr lang="pl-PL" b="1" dirty="0" err="1" smtClean="0">
                <a:solidFill>
                  <a:srgbClr val="FF0000"/>
                </a:solidFill>
                <a:latin typeface="IPAKiel" pitchFamily="2" charset="2"/>
                <a:cs typeface="Consolas" panose="020B0609020204030204" pitchFamily="49" charset="0"/>
              </a:rPr>
              <a:t>trk</a:t>
            </a:r>
            <a:r>
              <a:rPr lang="pl-PL" dirty="0" err="1" smtClean="0">
                <a:latin typeface="IPAKiel" pitchFamily="2" charset="2"/>
                <a:cs typeface="Consolas" panose="020B0609020204030204" pitchFamily="49" charset="0"/>
              </a:rPr>
              <a:t>a</a:t>
            </a:r>
            <a:r>
              <a:rPr lang="pl-PL" dirty="0" smtClean="0"/>
              <a:t>] </a:t>
            </a:r>
            <a:r>
              <a:rPr lang="pl-PL" sz="2200" i="1" dirty="0" smtClean="0"/>
              <a:t>mędrek/mędrka </a:t>
            </a:r>
            <a:r>
              <a:rPr lang="de-DE" sz="2200" dirty="0" smtClean="0"/>
              <a:t>‘</a:t>
            </a:r>
            <a:r>
              <a:rPr lang="pl-PL" sz="2200" dirty="0" smtClean="0"/>
              <a:t>smart-</a:t>
            </a:r>
            <a:r>
              <a:rPr lang="pl-PL" sz="2200" dirty="0" err="1" smtClean="0"/>
              <a:t>aleck</a:t>
            </a:r>
            <a:r>
              <a:rPr lang="pl-PL" sz="2200" dirty="0" smtClean="0"/>
              <a:t>,/</a:t>
            </a:r>
            <a:r>
              <a:rPr lang="pl-PL" sz="2200" dirty="0" err="1" smtClean="0"/>
              <a:t>gs</a:t>
            </a:r>
            <a:r>
              <a:rPr lang="pl-PL" sz="2200" dirty="0" smtClean="0"/>
              <a:t>.’</a:t>
            </a:r>
          </a:p>
          <a:p>
            <a:pPr marL="0" indent="0" defTabSz="180000">
              <a:spcBef>
                <a:spcPts val="0"/>
              </a:spcBef>
            </a:pPr>
            <a:endParaRPr lang="pl-PL" sz="2400" dirty="0"/>
          </a:p>
          <a:p>
            <a:pPr marL="0" indent="0" defTabSz="180000">
              <a:spcBef>
                <a:spcPts val="0"/>
              </a:spcBef>
              <a:buNone/>
            </a:pPr>
            <a:endParaRPr lang="pl-PL" sz="2400" dirty="0" smtClean="0"/>
          </a:p>
          <a:p>
            <a:pPr marL="0" indent="0" defTabSz="180000">
              <a:spcBef>
                <a:spcPts val="0"/>
              </a:spcBef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</a:t>
            </a:r>
            <a:r>
              <a:rPr lang="pl-PL" sz="3200" b="1" dirty="0" err="1" smtClean="0"/>
              <a:t>istribution</a:t>
            </a:r>
            <a:r>
              <a:rPr lang="pl-PL" sz="3200" b="1" dirty="0" smtClean="0"/>
              <a:t> of </a:t>
            </a:r>
            <a:r>
              <a:rPr lang="pl-PL" sz="3200" b="1" dirty="0" err="1" smtClean="0"/>
              <a:t>laryngeal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contrast</a:t>
            </a:r>
            <a:r>
              <a:rPr lang="pl-PL" sz="3200" b="1" dirty="0" smtClean="0"/>
              <a:t> in </a:t>
            </a:r>
            <a:r>
              <a:rPr lang="pl-PL" sz="3200" b="1" dirty="0" err="1" smtClean="0"/>
              <a:t>Polish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smtClean="0"/>
              <a:t> </a:t>
            </a: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dirty="0" smtClean="0"/>
              <a:t> 	</a:t>
            </a:r>
            <a:r>
              <a:rPr lang="pl-PL" dirty="0" smtClean="0"/>
              <a:t>	</a:t>
            </a:r>
            <a:r>
              <a:rPr lang="pl-PL" b="1" dirty="0" smtClean="0"/>
              <a:t>	</a:t>
            </a:r>
            <a:r>
              <a:rPr lang="en-US" b="1" dirty="0" smtClean="0"/>
              <a:t>a.							</a:t>
            </a:r>
            <a:r>
              <a:rPr lang="pl-PL" b="1" dirty="0" smtClean="0"/>
              <a:t>				</a:t>
            </a:r>
            <a:r>
              <a:rPr lang="en-US" b="1" dirty="0" smtClean="0"/>
              <a:t>	</a:t>
            </a:r>
            <a:r>
              <a:rPr lang="pl-PL" b="1" dirty="0" smtClean="0"/>
              <a:t>	</a:t>
            </a:r>
            <a:r>
              <a:rPr lang="en-US" b="1" dirty="0" smtClean="0"/>
              <a:t>b.								</a:t>
            </a:r>
            <a:r>
              <a:rPr lang="pl-PL" b="1" dirty="0" smtClean="0"/>
              <a:t>					</a:t>
            </a:r>
            <a:r>
              <a:rPr lang="en-US" b="1" dirty="0" smtClean="0"/>
              <a:t>c.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pl-PL" b="1" dirty="0" smtClean="0"/>
              <a:t>			</a:t>
            </a:r>
            <a:r>
              <a:rPr lang="en-US" b="1" dirty="0" smtClean="0"/>
              <a:t>...	C	(S)	V...		</a:t>
            </a:r>
            <a:r>
              <a:rPr lang="pl-PL" b="1" dirty="0" smtClean="0"/>
              <a:t>		</a:t>
            </a:r>
            <a:r>
              <a:rPr lang="en-US" b="1" dirty="0" smtClean="0"/>
              <a:t>	...	C	(S)	#			</a:t>
            </a:r>
            <a:r>
              <a:rPr lang="pl-PL" b="1" dirty="0" smtClean="0"/>
              <a:t>		</a:t>
            </a:r>
            <a:r>
              <a:rPr lang="en-US" b="1" dirty="0" smtClean="0"/>
              <a:t>	...	C	(S)	C...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en-US" b="1" dirty="0" smtClean="0"/>
              <a:t> </a:t>
            </a:r>
            <a:r>
              <a:rPr lang="pl-PL" b="1" dirty="0" smtClean="0"/>
              <a:t>					 |</a:t>
            </a:r>
            <a:r>
              <a:rPr lang="en-US" b="1" dirty="0" smtClean="0"/>
              <a:t>								</a:t>
            </a:r>
            <a:r>
              <a:rPr lang="pl-PL" b="1" dirty="0" smtClean="0"/>
              <a:t>					</a:t>
            </a:r>
            <a:r>
              <a:rPr lang="en-US" b="1" dirty="0" smtClean="0">
                <a:sym typeface="IPAKiel"/>
              </a:rPr>
              <a:t></a:t>
            </a:r>
            <a:r>
              <a:rPr lang="en-US" b="1" dirty="0" smtClean="0"/>
              <a:t>								</a:t>
            </a:r>
            <a:r>
              <a:rPr lang="pl-PL" b="1" dirty="0" smtClean="0"/>
              <a:t>					</a:t>
            </a:r>
            <a:r>
              <a:rPr lang="en-US" b="1" dirty="0" smtClean="0">
                <a:sym typeface="IPAKiel"/>
              </a:rPr>
              <a:t></a:t>
            </a:r>
            <a:r>
              <a:rPr lang="en-US" b="1" dirty="0" smtClean="0"/>
              <a:t>	 						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r>
              <a:rPr lang="pl-PL" b="1" dirty="0" smtClean="0"/>
              <a:t>				 </a:t>
            </a:r>
            <a:r>
              <a:rPr lang="en-US" b="1" dirty="0" err="1" smtClean="0"/>
              <a:t>Lar</a:t>
            </a:r>
            <a:r>
              <a:rPr lang="pl-PL" b="1" dirty="0" smtClean="0"/>
              <a:t>				</a:t>
            </a:r>
            <a:r>
              <a:rPr lang="en-US" b="1" dirty="0" smtClean="0"/>
              <a:t>							</a:t>
            </a:r>
            <a:r>
              <a:rPr lang="pl-PL" b="1" dirty="0" smtClean="0"/>
              <a:t> </a:t>
            </a:r>
            <a:r>
              <a:rPr lang="en-US" b="1" dirty="0" err="1" smtClean="0"/>
              <a:t>Lar</a:t>
            </a:r>
            <a:r>
              <a:rPr lang="en-US" b="1" dirty="0" smtClean="0"/>
              <a:t>							</a:t>
            </a:r>
            <a:r>
              <a:rPr lang="pl-PL" b="1" dirty="0" smtClean="0"/>
              <a:t>				 </a:t>
            </a:r>
            <a:r>
              <a:rPr lang="en-US" b="1" dirty="0" err="1" smtClean="0"/>
              <a:t>Lar</a:t>
            </a:r>
            <a:endParaRPr lang="pl-PL" b="1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lnSpc>
                <a:spcPct val="7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C </a:t>
            </a:r>
            <a:r>
              <a:rPr lang="pl-PL" sz="2000" dirty="0" smtClean="0"/>
              <a:t>		</a:t>
            </a:r>
            <a:r>
              <a:rPr lang="en-US" sz="2000" dirty="0" smtClean="0"/>
              <a:t>= </a:t>
            </a:r>
            <a:r>
              <a:rPr lang="pl-PL" sz="2000" dirty="0" err="1" smtClean="0"/>
              <a:t>obstruent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(S) </a:t>
            </a:r>
            <a:r>
              <a:rPr lang="pl-PL" sz="2000" dirty="0" smtClean="0"/>
              <a:t>	</a:t>
            </a:r>
            <a:r>
              <a:rPr lang="en-US" sz="2000" dirty="0" smtClean="0"/>
              <a:t>= op</a:t>
            </a:r>
            <a:r>
              <a:rPr lang="pl-PL" sz="2000" dirty="0" err="1" smtClean="0"/>
              <a:t>tional</a:t>
            </a:r>
            <a:r>
              <a:rPr lang="pl-PL" sz="2000" dirty="0" smtClean="0"/>
              <a:t> </a:t>
            </a:r>
            <a:r>
              <a:rPr lang="pl-PL" sz="2000" dirty="0" err="1" smtClean="0"/>
              <a:t>sonorant</a:t>
            </a:r>
            <a:r>
              <a:rPr lang="pl-PL" sz="2000" dirty="0" smtClean="0"/>
              <a:t> </a:t>
            </a:r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Lar </a:t>
            </a:r>
            <a:r>
              <a:rPr lang="pl-PL" sz="2000" dirty="0" smtClean="0"/>
              <a:t>	</a:t>
            </a:r>
            <a:r>
              <a:rPr lang="en-US" sz="2000" dirty="0" smtClean="0"/>
              <a:t>= </a:t>
            </a:r>
            <a:r>
              <a:rPr lang="en-US" sz="2000" dirty="0" err="1" smtClean="0"/>
              <a:t>laryng</a:t>
            </a:r>
            <a:r>
              <a:rPr lang="pl-PL" sz="2000" dirty="0" smtClean="0"/>
              <a:t>e</a:t>
            </a:r>
            <a:r>
              <a:rPr lang="en-US" sz="2000" dirty="0" smtClean="0"/>
              <a:t>al</a:t>
            </a:r>
            <a:r>
              <a:rPr lang="pl-PL" sz="2000" dirty="0" smtClean="0"/>
              <a:t> </a:t>
            </a:r>
            <a:r>
              <a:rPr lang="pl-PL" sz="2000" dirty="0" err="1" smtClean="0"/>
              <a:t>contrast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-180000" defTabSz="180000">
              <a:spcBef>
                <a:spcPts val="0"/>
              </a:spcBef>
              <a:buNone/>
            </a:pPr>
            <a:r>
              <a:rPr lang="en-US" sz="2000" dirty="0" smtClean="0"/>
              <a:t>V </a:t>
            </a:r>
            <a:r>
              <a:rPr lang="pl-PL" sz="2000" dirty="0" smtClean="0"/>
              <a:t>		</a:t>
            </a:r>
            <a:r>
              <a:rPr lang="en-US" sz="2000" dirty="0" smtClean="0"/>
              <a:t>= </a:t>
            </a:r>
            <a:r>
              <a:rPr lang="pl-PL" sz="2000" dirty="0" err="1" smtClean="0"/>
              <a:t>vowel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6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pl-PL" sz="3400" b="1" dirty="0" err="1" smtClean="0"/>
              <a:t>Binary</a:t>
            </a:r>
            <a:r>
              <a:rPr lang="pl-PL" sz="3400" b="1" dirty="0" smtClean="0"/>
              <a:t> </a:t>
            </a:r>
            <a:r>
              <a:rPr lang="pl-PL" sz="3400" b="1" dirty="0" err="1" smtClean="0"/>
              <a:t>representation</a:t>
            </a:r>
            <a:r>
              <a:rPr lang="pl-PL" sz="3400" b="1" dirty="0" smtClean="0"/>
              <a:t> of </a:t>
            </a:r>
            <a:r>
              <a:rPr lang="pl-PL" sz="3400" b="1" dirty="0" err="1" smtClean="0"/>
              <a:t>voice</a:t>
            </a:r>
            <a:r>
              <a:rPr lang="en-US" sz="3400" b="1" dirty="0" smtClean="0"/>
              <a:t> [+</a:t>
            </a:r>
            <a:r>
              <a:rPr lang="pl-PL" sz="3400" b="1" dirty="0" err="1" smtClean="0"/>
              <a:t>voi</a:t>
            </a:r>
            <a:r>
              <a:rPr lang="en-US" sz="3400" b="1" dirty="0" smtClean="0"/>
              <a:t>] / [–</a:t>
            </a:r>
            <a:r>
              <a:rPr lang="pl-PL" sz="3400" b="1" dirty="0" err="1" smtClean="0"/>
              <a:t>voi</a:t>
            </a:r>
            <a:r>
              <a:rPr lang="en-US" sz="3400" b="1" dirty="0" smtClean="0"/>
              <a:t>]</a:t>
            </a:r>
            <a:endParaRPr lang="pl-PL" sz="3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err="1" smtClean="0"/>
              <a:t>Simplified</a:t>
            </a:r>
            <a:r>
              <a:rPr lang="pl-PL" dirty="0" smtClean="0"/>
              <a:t> story</a:t>
            </a:r>
            <a:r>
              <a:rPr lang="en-US" dirty="0" smtClean="0"/>
              <a:t>: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phonetically</a:t>
            </a:r>
            <a:r>
              <a:rPr lang="pl-PL" dirty="0" smtClean="0"/>
              <a:t> </a:t>
            </a:r>
            <a:r>
              <a:rPr lang="pl-PL" dirty="0" err="1" smtClean="0"/>
              <a:t>voiced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en-US" b="1" dirty="0" smtClean="0"/>
              <a:t>[+</a:t>
            </a:r>
            <a:r>
              <a:rPr lang="pl-PL" b="1" dirty="0" err="1" smtClean="0"/>
              <a:t>voi</a:t>
            </a:r>
            <a:r>
              <a:rPr lang="en-US" b="1" dirty="0" smtClean="0"/>
              <a:t>] 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everything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phonetically</a:t>
            </a:r>
            <a:r>
              <a:rPr lang="pl-PL" dirty="0" smtClean="0"/>
              <a:t> </a:t>
            </a:r>
            <a:r>
              <a:rPr lang="pl-PL" dirty="0" err="1" smtClean="0"/>
              <a:t>voiceless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b="1" dirty="0" smtClean="0"/>
              <a:t>[-</a:t>
            </a:r>
            <a:r>
              <a:rPr lang="pl-PL" b="1" dirty="0" err="1" smtClean="0"/>
              <a:t>voi</a:t>
            </a:r>
            <a:r>
              <a:rPr lang="pl-PL" b="1" dirty="0" smtClean="0"/>
              <a:t>]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0" indent="0" defTabSz="180000">
              <a:lnSpc>
                <a:spcPct val="60000"/>
              </a:lnSpc>
              <a:spcBef>
                <a:spcPts val="0"/>
              </a:spcBef>
              <a:buNone/>
            </a:pPr>
            <a:r>
              <a:rPr lang="en-US" dirty="0" smtClean="0"/>
              <a:t>		/a/					/b/			</a:t>
            </a:r>
            <a:r>
              <a:rPr lang="pl-PL" dirty="0" smtClean="0"/>
              <a:t>	</a:t>
            </a:r>
            <a:r>
              <a:rPr lang="en-US" dirty="0" smtClean="0"/>
              <a:t>	/m/						</a:t>
            </a:r>
            <a:r>
              <a:rPr lang="pl-PL" dirty="0" smtClean="0"/>
              <a:t>					</a:t>
            </a:r>
            <a:r>
              <a:rPr lang="en-US" dirty="0" smtClean="0"/>
              <a:t>/p/</a:t>
            </a:r>
            <a:endParaRPr lang="pl-PL" dirty="0" smtClean="0"/>
          </a:p>
          <a:p>
            <a:pPr defTabSz="180000">
              <a:buNone/>
            </a:pPr>
            <a:r>
              <a:rPr lang="en-US" dirty="0" smtClean="0"/>
              <a:t>	 </a:t>
            </a:r>
            <a:r>
              <a:rPr lang="pl-PL" dirty="0" smtClean="0"/>
              <a:t>  </a:t>
            </a:r>
            <a:r>
              <a:rPr lang="en-US" dirty="0" smtClean="0"/>
              <a:t>|		</a:t>
            </a:r>
            <a:r>
              <a:rPr lang="pl-PL" dirty="0" smtClean="0"/>
              <a:t>					</a:t>
            </a:r>
            <a:r>
              <a:rPr lang="en-US" dirty="0" smtClean="0"/>
              <a:t>|	 </a:t>
            </a:r>
            <a:r>
              <a:rPr lang="pl-PL" dirty="0" smtClean="0"/>
              <a:t>						</a:t>
            </a:r>
            <a:r>
              <a:rPr lang="en-US" dirty="0" smtClean="0"/>
              <a:t>|	 </a:t>
            </a:r>
            <a:r>
              <a:rPr lang="pl-PL" dirty="0" smtClean="0"/>
              <a:t>													</a:t>
            </a:r>
            <a:r>
              <a:rPr lang="en-US" dirty="0" smtClean="0"/>
              <a:t>|</a:t>
            </a:r>
            <a:endParaRPr lang="pl-PL" dirty="0" smtClean="0"/>
          </a:p>
          <a:p>
            <a:pPr defTabSz="18000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[+</a:t>
            </a:r>
            <a:r>
              <a:rPr lang="pl-PL" sz="1800" dirty="0" err="1" smtClean="0"/>
              <a:t>voi</a:t>
            </a:r>
            <a:r>
              <a:rPr lang="en-US" sz="1800" dirty="0" smtClean="0"/>
              <a:t>]		</a:t>
            </a:r>
            <a:r>
              <a:rPr lang="pl-PL" sz="1800" dirty="0" smtClean="0"/>
              <a:t>	</a:t>
            </a:r>
            <a:r>
              <a:rPr lang="en-US" sz="1800" dirty="0" smtClean="0"/>
              <a:t>	</a:t>
            </a:r>
            <a:r>
              <a:rPr lang="pl-PL" sz="1800" dirty="0" smtClean="0"/>
              <a:t>	</a:t>
            </a:r>
            <a:r>
              <a:rPr lang="en-US" sz="1800" dirty="0" smtClean="0"/>
              <a:t>[</a:t>
            </a:r>
            <a:r>
              <a:rPr lang="pl-PL" sz="1800" dirty="0" smtClean="0"/>
              <a:t>+</a:t>
            </a:r>
            <a:r>
              <a:rPr lang="pl-PL" sz="1800" dirty="0" err="1" smtClean="0"/>
              <a:t>voi</a:t>
            </a:r>
            <a:r>
              <a:rPr lang="en-US" sz="1800" dirty="0" smtClean="0"/>
              <a:t>] 		</a:t>
            </a:r>
            <a:r>
              <a:rPr lang="pl-PL" sz="1800" dirty="0" smtClean="0"/>
              <a:t>		</a:t>
            </a:r>
            <a:r>
              <a:rPr lang="en-US" sz="1800" dirty="0" smtClean="0"/>
              <a:t>[+</a:t>
            </a:r>
            <a:r>
              <a:rPr lang="pl-PL" sz="1800" dirty="0" err="1" smtClean="0"/>
              <a:t>voi</a:t>
            </a:r>
            <a:r>
              <a:rPr lang="en-US" sz="1800" dirty="0" smtClean="0"/>
              <a:t>]					</a:t>
            </a:r>
            <a:r>
              <a:rPr lang="pl-PL" sz="1800" dirty="0" smtClean="0"/>
              <a:t>						</a:t>
            </a:r>
            <a:r>
              <a:rPr lang="en-US" sz="1800" dirty="0" smtClean="0"/>
              <a:t>[–</a:t>
            </a:r>
            <a:r>
              <a:rPr lang="pl-PL" sz="1800" dirty="0" err="1" smtClean="0"/>
              <a:t>voi</a:t>
            </a:r>
            <a:r>
              <a:rPr lang="en-US" sz="1800" dirty="0" smtClean="0"/>
              <a:t>]</a:t>
            </a:r>
            <a:endParaRPr lang="pl-PL" sz="18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7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Regressive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Assimilation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in [±</a:t>
            </a:r>
            <a:r>
              <a:rPr lang="pl-PL" sz="3200" b="1" dirty="0" err="1" smtClean="0"/>
              <a:t>voi</a:t>
            </a:r>
            <a:r>
              <a:rPr lang="pl-PL" sz="3200" b="1" dirty="0" smtClean="0"/>
              <a:t>] </a:t>
            </a:r>
            <a:r>
              <a:rPr lang="pl-PL" sz="3200" b="1" dirty="0" err="1" smtClean="0"/>
              <a:t>systems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a.		</a:t>
            </a:r>
            <a:r>
              <a:rPr lang="pl-PL" i="1" dirty="0" smtClean="0"/>
              <a:t>liczba</a:t>
            </a:r>
            <a:r>
              <a:rPr lang="pl-PL" dirty="0" smtClean="0"/>
              <a:t>						/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smtClean="0"/>
              <a:t>			i			</a:t>
            </a:r>
            <a:r>
              <a:rPr lang="pl-PL" dirty="0" err="1" smtClean="0">
                <a:solidFill>
                  <a:srgbClr val="FF0000"/>
                </a:solidFill>
              </a:rPr>
              <a:t>t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</a:t>
            </a:r>
            <a:r>
              <a:rPr lang="pl-PL" dirty="0" smtClean="0"/>
              <a:t>				-			b	a/					&gt;					[</a:t>
            </a:r>
            <a:r>
              <a:rPr lang="pl-PL" dirty="0" err="1" smtClean="0"/>
              <a:t>l</a:t>
            </a:r>
            <a:r>
              <a:rPr lang="pl-PL" baseline="30000" dirty="0" err="1" smtClean="0"/>
              <a:t>j</a:t>
            </a:r>
            <a:r>
              <a:rPr lang="pl-PL" dirty="0" err="1" smtClean="0"/>
              <a:t>i</a:t>
            </a:r>
            <a:r>
              <a:rPr lang="pl-PL" dirty="0" err="1" smtClean="0">
                <a:solidFill>
                  <a:srgbClr val="FF0000"/>
                </a:solidFill>
              </a:rPr>
              <a:t>d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b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 ‘</a:t>
            </a:r>
            <a:r>
              <a:rPr lang="en-GB" dirty="0"/>
              <a:t>number’</a:t>
            </a: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</a:t>
            </a:r>
            <a:r>
              <a:rPr lang="pl-PL" sz="1600" dirty="0" smtClean="0"/>
              <a:t>[-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2800" dirty="0" smtClean="0"/>
              <a:t> 		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b.		</a:t>
            </a:r>
            <a:r>
              <a:rPr lang="pl-PL" i="1" dirty="0" smtClean="0"/>
              <a:t>żabka</a:t>
            </a:r>
            <a:r>
              <a:rPr lang="pl-PL" dirty="0" smtClean="0"/>
              <a:t>					/</a:t>
            </a:r>
            <a:r>
              <a:rPr lang="pl-PL" dirty="0" smtClean="0">
                <a:sym typeface="IPAKiel"/>
              </a:rPr>
              <a:t>			a			</a:t>
            </a:r>
            <a:r>
              <a:rPr lang="pl-PL" dirty="0" smtClean="0">
                <a:solidFill>
                  <a:srgbClr val="FF0000"/>
                </a:solidFill>
                <a:sym typeface="IPAKiel"/>
              </a:rPr>
              <a:t>b</a:t>
            </a:r>
            <a:r>
              <a:rPr lang="pl-PL" dirty="0" smtClean="0">
                <a:sym typeface="IPAKiel"/>
              </a:rPr>
              <a:t>					-			k	a</a:t>
            </a:r>
            <a:r>
              <a:rPr lang="pl-PL" dirty="0" smtClean="0"/>
              <a:t>/					&gt;					[</a:t>
            </a:r>
            <a:r>
              <a:rPr lang="pl-PL" dirty="0" err="1" smtClean="0">
                <a:sym typeface="IPAKiel"/>
              </a:rPr>
              <a:t>a</a:t>
            </a:r>
            <a:r>
              <a:rPr lang="pl-PL" dirty="0" err="1" smtClean="0">
                <a:solidFill>
                  <a:srgbClr val="FF0000"/>
                </a:solidFill>
                <a:sym typeface="IPAKiel"/>
              </a:rPr>
              <a:t>pk</a:t>
            </a:r>
            <a:r>
              <a:rPr lang="pl-PL" dirty="0" err="1" smtClean="0">
                <a:sym typeface="IPAKiel"/>
              </a:rPr>
              <a:t>a</a:t>
            </a:r>
            <a:r>
              <a:rPr lang="pl-PL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/>
              <a:t>																																																 ‘</a:t>
            </a:r>
            <a:r>
              <a:rPr lang="pl-PL" dirty="0" err="1"/>
              <a:t>frog</a:t>
            </a:r>
            <a:r>
              <a:rPr lang="pl-PL" dirty="0"/>
              <a:t>, </a:t>
            </a:r>
            <a:r>
              <a:rPr lang="pl-PL" dirty="0" err="1"/>
              <a:t>dim</a:t>
            </a:r>
            <a:r>
              <a:rPr lang="pl-PL" dirty="0"/>
              <a:t>.’</a:t>
            </a: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406350" indent="-51435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	</a:t>
            </a:r>
            <a:r>
              <a:rPr lang="pl-PL" sz="1600" dirty="0" smtClean="0">
                <a:sym typeface="IPAKiel"/>
              </a:rPr>
              <a:t>[-</a:t>
            </a:r>
            <a:r>
              <a:rPr lang="pl-PL" sz="1600" dirty="0" err="1" smtClean="0">
                <a:sym typeface="IPAKiel"/>
              </a:rPr>
              <a:t>voi</a:t>
            </a:r>
            <a:r>
              <a:rPr lang="pl-PL" sz="1600" dirty="0" smtClean="0">
                <a:sym typeface="IPAKiel"/>
              </a:rPr>
              <a:t>]</a:t>
            </a:r>
            <a:endParaRPr lang="pl-PL" sz="1600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 smtClean="0"/>
          </a:p>
          <a:p>
            <a:pPr marL="406350" indent="-514350" defTabSz="108000">
              <a:spcBef>
                <a:spcPts val="0"/>
              </a:spcBef>
              <a:buNone/>
            </a:pP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3347864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347864" y="2420888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427984" y="2348880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347864" y="4437112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347864" y="4437112"/>
            <a:ext cx="1080120" cy="7920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427984" y="4365104"/>
            <a:ext cx="0" cy="8640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8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de-DE" sz="3200" b="1" dirty="0" err="1" smtClean="0"/>
              <a:t>Neutraliza</a:t>
            </a:r>
            <a:r>
              <a:rPr lang="pl-PL" sz="3200" b="1" dirty="0" err="1" smtClean="0"/>
              <a:t>tion</a:t>
            </a:r>
            <a:r>
              <a:rPr lang="pl-PL" sz="3200" b="1" dirty="0" smtClean="0"/>
              <a:t> and</a:t>
            </a:r>
            <a:r>
              <a:rPr lang="de-DE" sz="3200" b="1" dirty="0" smtClean="0"/>
              <a:t> </a:t>
            </a:r>
            <a:r>
              <a:rPr lang="pl-PL" sz="3200" b="1" dirty="0" err="1" smtClean="0"/>
              <a:t>Final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Devoicing</a:t>
            </a:r>
            <a:r>
              <a:rPr lang="pl-PL" sz="3200" b="1" dirty="0" smtClean="0"/>
              <a:t> (FOD)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/>
          <a:lstStyle/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a.</a:t>
            </a:r>
            <a:r>
              <a:rPr lang="pl-PL" i="1" dirty="0" smtClean="0"/>
              <a:t> stóg</a:t>
            </a:r>
            <a:r>
              <a:rPr lang="pl-PL" dirty="0" smtClean="0"/>
              <a:t>			/stu	</a:t>
            </a:r>
            <a:r>
              <a:rPr lang="pl-PL" dirty="0" smtClean="0">
                <a:solidFill>
                  <a:srgbClr val="FF0000"/>
                </a:solidFill>
              </a:rPr>
              <a:t>g</a:t>
            </a:r>
            <a:r>
              <a:rPr lang="pl-PL" dirty="0" smtClean="0"/>
              <a:t>/											&gt;				[stu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	</a:t>
            </a:r>
            <a:r>
              <a:rPr lang="pl-PL" dirty="0"/>
              <a:t> </a:t>
            </a:r>
            <a:r>
              <a:rPr lang="pl-PL" sz="1800" dirty="0" smtClean="0"/>
              <a:t>‘</a:t>
            </a:r>
            <a:r>
              <a:rPr lang="pl-PL" sz="1800" dirty="0" err="1" smtClean="0"/>
              <a:t>haystack</a:t>
            </a:r>
            <a:r>
              <a:rPr lang="pl-PL" sz="18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																		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															</a:t>
            </a:r>
            <a:r>
              <a:rPr lang="pl-PL" sz="1600" dirty="0" smtClean="0"/>
              <a:t>[+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		 [-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  <a:r>
              <a:rPr lang="pl-PL" sz="1600" i="1" dirty="0" err="1" smtClean="0"/>
              <a:t>default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feature</a:t>
            </a:r>
            <a:endParaRPr lang="pl-PL" sz="1600" i="1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dirty="0" smtClean="0"/>
              <a:t>b.</a:t>
            </a:r>
            <a:r>
              <a:rPr lang="pl-PL" i="1" dirty="0" smtClean="0"/>
              <a:t> stuk</a:t>
            </a:r>
            <a:r>
              <a:rPr lang="pl-PL" dirty="0" smtClean="0"/>
              <a:t>			/stu	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/											&gt;				[stu</a:t>
            </a:r>
            <a:r>
              <a:rPr lang="pl-PL" dirty="0" smtClean="0">
                <a:solidFill>
                  <a:srgbClr val="FF0000"/>
                </a:solidFill>
              </a:rPr>
              <a:t>k</a:t>
            </a:r>
            <a:r>
              <a:rPr lang="pl-PL" dirty="0" smtClean="0"/>
              <a:t>]</a:t>
            </a:r>
            <a:r>
              <a:rPr lang="pl-PL" sz="1600" dirty="0" smtClean="0"/>
              <a:t>	</a:t>
            </a:r>
            <a:r>
              <a:rPr lang="pl-PL" sz="1600" dirty="0"/>
              <a:t> </a:t>
            </a:r>
            <a:r>
              <a:rPr lang="pl-PL" sz="1800" dirty="0" smtClean="0"/>
              <a:t>‘</a:t>
            </a:r>
            <a:r>
              <a:rPr lang="pl-PL" sz="1800" dirty="0" err="1" smtClean="0"/>
              <a:t>knock</a:t>
            </a:r>
            <a:r>
              <a:rPr lang="pl-PL" sz="1800" dirty="0" smtClean="0"/>
              <a:t>’</a:t>
            </a:r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endParaRPr lang="pl-PL" sz="1600" dirty="0" smtClean="0"/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[-</a:t>
            </a:r>
            <a:r>
              <a:rPr lang="pl-PL" sz="1600" dirty="0" err="1" smtClean="0"/>
              <a:t>voi</a:t>
            </a:r>
            <a:r>
              <a:rPr lang="pl-PL" sz="1600" dirty="0" smtClean="0"/>
              <a:t>]</a:t>
            </a:r>
          </a:p>
          <a:p>
            <a:pPr marL="108000" indent="-108000" defTabSz="108000">
              <a:spcBef>
                <a:spcPts val="0"/>
              </a:spcBef>
              <a:buNone/>
            </a:pPr>
            <a:r>
              <a:rPr lang="pl-PL" sz="1600" dirty="0" smtClean="0"/>
              <a:t>																			 		[-</a:t>
            </a:r>
            <a:r>
              <a:rPr lang="pl-PL" sz="1600" dirty="0" err="1" smtClean="0"/>
              <a:t>voi</a:t>
            </a:r>
            <a:r>
              <a:rPr lang="pl-PL" sz="1600" dirty="0" smtClean="0"/>
              <a:t>]			</a:t>
            </a:r>
            <a:r>
              <a:rPr lang="pl-PL" sz="1600" i="1" dirty="0" err="1" smtClean="0"/>
              <a:t>default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feature</a:t>
            </a:r>
            <a:endParaRPr lang="pl-PL" sz="1600" i="1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2411760" y="24208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555776" y="2420888"/>
            <a:ext cx="576064" cy="7200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2411760" y="479715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483768" y="4797152"/>
            <a:ext cx="576064" cy="72008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7BA7-CC06-4ADA-A7F4-FB8FCA084B2F}" type="slidenum">
              <a:rPr lang="pl-PL" sz="2000" smtClean="0"/>
              <a:pPr/>
              <a:t>9</a:t>
            </a:fld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2890</TotalTime>
  <Words>963</Words>
  <Application>Microsoft Office PowerPoint</Application>
  <PresentationFormat>Pokaz na ekranie (4:3)</PresentationFormat>
  <Paragraphs>536</Paragraphs>
  <Slides>40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Arial</vt:lpstr>
      <vt:lpstr>Calibri</vt:lpstr>
      <vt:lpstr>Consolas</vt:lpstr>
      <vt:lpstr>Times New Roman</vt:lpstr>
      <vt:lpstr>Constantia</vt:lpstr>
      <vt:lpstr>IPAKiel</vt:lpstr>
      <vt:lpstr>Wingdings 2</vt:lpstr>
      <vt:lpstr>Times</vt:lpstr>
      <vt:lpstr>Przepływ</vt:lpstr>
      <vt:lpstr>Understanding  Polish voicing</vt:lpstr>
      <vt:lpstr>Aim: to understand…</vt:lpstr>
      <vt:lpstr>Two-way voicing contrast in Polish </vt:lpstr>
      <vt:lpstr>Neutralization and Final Obstruent Devoicing</vt:lpstr>
      <vt:lpstr>Neutralization and Regressive Assimilation</vt:lpstr>
      <vt:lpstr>Distribution of laryngeal contrast in Polish</vt:lpstr>
      <vt:lpstr>Binary representation of voice [+voi] / [–voi]</vt:lpstr>
      <vt:lpstr>Neutralization and Regressive Assimilation  in [±voi] systems</vt:lpstr>
      <vt:lpstr>Neutralization and Final Devoicing (FOD)</vt:lpstr>
      <vt:lpstr>Problems with binary representation</vt:lpstr>
      <vt:lpstr>Ways to avoid binarity problems</vt:lpstr>
      <vt:lpstr>Markedness tendencies (puzzle?) </vt:lpstr>
      <vt:lpstr>The key to understanding voicing  is in phonetics</vt:lpstr>
      <vt:lpstr>Prezentacja programu PowerPoint</vt:lpstr>
      <vt:lpstr>Privativity</vt:lpstr>
      <vt:lpstr>Phonetic categories based on VOT(Voice Onset Time)</vt:lpstr>
      <vt:lpstr>Voicing and Aspiration languages</vt:lpstr>
      <vt:lpstr>Privative models: Laryngeal Realism in  Element Theory (GP)  (Honeybone 2002, Gussmann 2007, Harris 2009)</vt:lpstr>
      <vt:lpstr> Neutralization and Regressive Assimilation in Laryngeal Realism</vt:lpstr>
      <vt:lpstr>Neutralization and Final Devoicing in  Laryngeal Realism</vt:lpstr>
      <vt:lpstr>Time for a real puzzle…</vt:lpstr>
      <vt:lpstr>Cracow-Poznań Sandhi Voicing</vt:lpstr>
      <vt:lpstr>Formal analysis in binary feature models</vt:lpstr>
      <vt:lpstr>Binary feature analysis (Rubach 1996)</vt:lpstr>
      <vt:lpstr>How about Laryngeal Realism? Polish is a voicing language (Co vs. CL)</vt:lpstr>
      <vt:lpstr>Variation in laryngeal systems and a hypothesis…</vt:lpstr>
      <vt:lpstr>Laryngeal Relativism</vt:lpstr>
      <vt:lpstr>Final Devoicing in CP is interpretational  not computational</vt:lpstr>
      <vt:lpstr> Neutralization and Regressive Assimilation  in Laryngeal Relativism</vt:lpstr>
      <vt:lpstr>What about  Cracow-Poznań Sandhi voicing?</vt:lpstr>
      <vt:lpstr>Just two more details…</vt:lpstr>
      <vt:lpstr>A reminder of what happens in Warsaw…</vt:lpstr>
      <vt:lpstr>In Cracow-Poznań, on the other hand…</vt:lpstr>
      <vt:lpstr>Because in Cracow-Poznań…</vt:lpstr>
      <vt:lpstr>The main pillars of this analysis</vt:lpstr>
      <vt:lpstr>Advantages of this analysis</vt:lpstr>
      <vt:lpstr>Consequences of this analysis  and Laryngeal Relativism</vt:lpstr>
      <vt:lpstr>Between phonology and phonetics…</vt:lpstr>
      <vt:lpstr>Aim: to understand…</vt:lpstr>
      <vt:lpstr>  C V C V C V   | | |  |    o No  k   |    |   H    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Zagadki dźwięczności w j. polskim</dc:title>
  <dc:creator>asus</dc:creator>
  <cp:lastModifiedBy>EUGEN</cp:lastModifiedBy>
  <cp:revision>209</cp:revision>
  <cp:lastPrinted>2014-12-03T17:30:33Z</cp:lastPrinted>
  <dcterms:created xsi:type="dcterms:W3CDTF">2013-11-16T10:36:04Z</dcterms:created>
  <dcterms:modified xsi:type="dcterms:W3CDTF">2014-12-03T17:34:44Z</dcterms:modified>
</cp:coreProperties>
</file>