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16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66" r:id="rId9"/>
    <p:sldId id="265" r:id="rId10"/>
    <p:sldId id="278" r:id="rId11"/>
    <p:sldId id="275" r:id="rId12"/>
    <p:sldId id="279" r:id="rId13"/>
    <p:sldId id="280" r:id="rId14"/>
    <p:sldId id="264" r:id="rId15"/>
    <p:sldId id="277" r:id="rId16"/>
    <p:sldId id="281" r:id="rId17"/>
    <p:sldId id="282" r:id="rId18"/>
    <p:sldId id="284" r:id="rId19"/>
    <p:sldId id="285" r:id="rId20"/>
    <p:sldId id="283" r:id="rId21"/>
    <p:sldId id="273" r:id="rId22"/>
    <p:sldId id="276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1" r:id="rId38"/>
    <p:sldId id="300" r:id="rId39"/>
  </p:sldIdLst>
  <p:sldSz cx="9144000" cy="6858000" type="screen4x3"/>
  <p:notesSz cx="9144000" cy="6858000"/>
  <p:embeddedFontLst>
    <p:embeddedFont>
      <p:font typeface="Calibri" pitchFamily="34" charset="0"/>
      <p:regular r:id="rId42"/>
      <p:bold r:id="rId43"/>
      <p:italic r:id="rId44"/>
      <p:boldItalic r:id="rId45"/>
    </p:embeddedFont>
    <p:embeddedFont>
      <p:font typeface="Constantia" pitchFamily="18" charset="0"/>
      <p:regular r:id="rId46"/>
      <p:bold r:id="rId47"/>
      <p:italic r:id="rId48"/>
      <p:boldItalic r:id="rId49"/>
    </p:embeddedFont>
    <p:embeddedFont>
      <p:font typeface="Wingdings 2" pitchFamily="18" charset="2"/>
      <p:regular r:id="rId50"/>
    </p:embeddedFont>
    <p:embeddedFont>
      <p:font typeface="IPAKiel" pitchFamily="2" charset="2"/>
      <p:regular r:id="rId51"/>
      <p:bold r:id="rId52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font" Target="fonts/font9.fntdata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4.fntdata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52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font" Target="fonts/font7.fntdata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font" Target="fonts/font10.fntdata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519DF-0809-4153-A939-F84321E5A39F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C1303-4D76-4BCA-BD1C-9DD61D276D5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885A0-2961-40BD-B530-61C30ED59396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292CA-8E25-4094-AA87-00275D2E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9CB4-C571-4C31-8D05-BAED66B6045F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FEE6-5B9F-472F-BD26-0B2E03494E50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BE8BB-680A-46AB-A79E-94CE76957C9B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7E38-6D05-4D91-B5A7-397A44AD32C9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A998-CDBA-4747-91EA-4DEF83F0CE57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61D4D-8CF0-4F96-8673-26482DCC2A78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ACA2-74C3-4F6B-9D03-F83446AE6BF7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27DA-A6CE-4885-BC8D-00721A22F2FA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9BEE-2FA4-45A6-B490-00FF7B1A9AF9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91C-E8E3-43CC-85CB-1068C4A46F28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3F46-928D-414C-BEF6-FDB77AE838AC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C4EE17-01FE-447B-9A29-FAD5E1C1592B}" type="datetime1">
              <a:rPr lang="pl-PL" smtClean="0"/>
              <a:pPr/>
              <a:t>2013-11-21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A07BA7-CC06-4ADA-A7F4-FB8FCA084B2F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Zagadki dźwięczności </a:t>
            </a:r>
            <a:br>
              <a:rPr lang="pl-PL" dirty="0" smtClean="0"/>
            </a:br>
            <a:r>
              <a:rPr lang="pl-PL" dirty="0" smtClean="0"/>
              <a:t>w języku polskim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i="1" dirty="0" smtClean="0"/>
              <a:t>Eugeniusz Cyran</a:t>
            </a:r>
          </a:p>
          <a:p>
            <a:r>
              <a:rPr lang="pl-PL" i="1" dirty="0" smtClean="0"/>
              <a:t>Instytut Filologii Angielskiej KUL</a:t>
            </a:r>
            <a:endParaRPr lang="pl-PL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Problemy z reprezentacją binarną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Jest w stanie opisać wszystko</a:t>
            </a:r>
          </a:p>
          <a:p>
            <a:pPr>
              <a:buNone/>
            </a:pPr>
            <a:r>
              <a:rPr lang="pl-PL" dirty="0" smtClean="0"/>
              <a:t>		</a:t>
            </a:r>
            <a:r>
              <a:rPr lang="pl-PL" sz="2000" dirty="0" smtClean="0"/>
              <a:t>- bez możliwości zrozumienia czegokolwiek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Cecha </a:t>
            </a:r>
            <a:r>
              <a:rPr lang="pl-PL" dirty="0" smtClean="0">
                <a:solidFill>
                  <a:srgbClr val="C00000"/>
                </a:solidFill>
              </a:rPr>
              <a:t>[+</a:t>
            </a:r>
            <a:r>
              <a:rPr lang="pl-PL" dirty="0" err="1" smtClean="0">
                <a:solidFill>
                  <a:srgbClr val="C00000"/>
                </a:solidFill>
              </a:rPr>
              <a:t>dźw</a:t>
            </a:r>
            <a:r>
              <a:rPr lang="pl-PL" dirty="0" smtClean="0">
                <a:solidFill>
                  <a:srgbClr val="C00000"/>
                </a:solidFill>
              </a:rPr>
              <a:t>] zachowuje się inaczej w spółgłoskach sonornych a inaczej w </a:t>
            </a:r>
            <a:r>
              <a:rPr lang="pl-PL" dirty="0" err="1" smtClean="0">
                <a:solidFill>
                  <a:srgbClr val="C00000"/>
                </a:solidFill>
              </a:rPr>
              <a:t>obstruentach</a:t>
            </a:r>
            <a:r>
              <a:rPr lang="pl-PL" dirty="0" smtClean="0">
                <a:solidFill>
                  <a:srgbClr val="C00000"/>
                </a:solidFill>
              </a:rPr>
              <a:t>, np. w:</a:t>
            </a:r>
          </a:p>
          <a:p>
            <a:pPr lvl="1"/>
            <a:r>
              <a:rPr lang="pl-PL" dirty="0" smtClean="0"/>
              <a:t>Upodobnieniach</a:t>
            </a:r>
          </a:p>
          <a:p>
            <a:pPr lvl="1"/>
            <a:r>
              <a:rPr lang="pl-PL" dirty="0" smtClean="0"/>
              <a:t>Ubezdźwięcznieniach</a:t>
            </a:r>
            <a:endParaRPr lang="pl-PL" dirty="0" smtClean="0"/>
          </a:p>
          <a:p>
            <a:r>
              <a:rPr lang="pl-PL" dirty="0" smtClean="0">
                <a:solidFill>
                  <a:srgbClr val="C00000"/>
                </a:solidFill>
              </a:rPr>
              <a:t>Ignoruje uniwersalne efekty </a:t>
            </a:r>
            <a:r>
              <a:rPr lang="pl-PL" dirty="0" err="1" smtClean="0">
                <a:solidFill>
                  <a:srgbClr val="C00000"/>
                </a:solidFill>
              </a:rPr>
              <a:t>nacechowaności</a:t>
            </a:r>
            <a:r>
              <a:rPr lang="pl-PL" dirty="0" smtClean="0">
                <a:solidFill>
                  <a:srgbClr val="C00000"/>
                </a:solidFill>
              </a:rPr>
              <a:t> (</a:t>
            </a:r>
            <a:r>
              <a:rPr lang="pl-PL" dirty="0" err="1" smtClean="0">
                <a:solidFill>
                  <a:srgbClr val="C00000"/>
                </a:solidFill>
              </a:rPr>
              <a:t>markedness</a:t>
            </a:r>
            <a:r>
              <a:rPr lang="pl-PL" dirty="0" smtClean="0">
                <a:solidFill>
                  <a:srgbClr val="C00000"/>
                </a:solidFill>
              </a:rPr>
              <a:t>). Sugeruje symetrię, której nie ma</a:t>
            </a:r>
          </a:p>
          <a:p>
            <a:pPr lvl="1"/>
            <a:r>
              <a:rPr lang="pl-PL" dirty="0" smtClean="0"/>
              <a:t>Implikacje</a:t>
            </a:r>
          </a:p>
          <a:p>
            <a:pPr lvl="1"/>
            <a:r>
              <a:rPr lang="pl-PL" dirty="0" smtClean="0"/>
              <a:t>Dystrybucję (kierunek neutralizacji)</a:t>
            </a:r>
          </a:p>
          <a:p>
            <a:pPr lvl="1"/>
            <a:r>
              <a:rPr lang="pl-PL" dirty="0" smtClean="0"/>
              <a:t>Częstotliwość  występowania</a:t>
            </a:r>
          </a:p>
          <a:p>
            <a:pPr lvl="1"/>
            <a:r>
              <a:rPr lang="pl-PL" dirty="0" smtClean="0"/>
              <a:t>Kolejność pojawiania się w akwizycji języka</a:t>
            </a:r>
            <a:endParaRPr lang="pl-PL" dirty="0" smtClean="0"/>
          </a:p>
          <a:p>
            <a:pPr lvl="1">
              <a:buNone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10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Tendencje </a:t>
            </a:r>
            <a:r>
              <a:rPr lang="pl-PL" sz="3200" b="1" dirty="0" err="1" smtClean="0"/>
              <a:t>nacechowaności</a:t>
            </a:r>
            <a:r>
              <a:rPr lang="pl-PL" sz="3200" b="1" dirty="0" smtClean="0"/>
              <a:t> (zagadka?)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 defTabSz="180000">
              <a:spcBef>
                <a:spcPts val="0"/>
              </a:spcBef>
              <a:buNone/>
            </a:pPr>
            <a:r>
              <a:rPr lang="pl-PL" sz="2000" dirty="0" smtClean="0"/>
              <a:t>																	</a:t>
            </a:r>
            <a:r>
              <a:rPr lang="pl-PL" sz="2400" dirty="0" smtClean="0"/>
              <a:t>nienacechowane				nacechowane 	</a:t>
            </a: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400" dirty="0" smtClean="0"/>
              <a:t>																		(domyślne)			</a:t>
            </a:r>
          </a:p>
          <a:p>
            <a:pPr marL="0" indent="0" defTabSz="180000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400" dirty="0" err="1" smtClean="0"/>
              <a:t>Obstruenty</a:t>
            </a:r>
            <a:r>
              <a:rPr lang="pl-PL" sz="2400" dirty="0" smtClean="0"/>
              <a:t>													[-</a:t>
            </a:r>
            <a:r>
              <a:rPr lang="pl-PL" sz="2400" dirty="0" err="1" smtClean="0"/>
              <a:t>dźw</a:t>
            </a:r>
            <a:r>
              <a:rPr lang="pl-PL" sz="2400" dirty="0" smtClean="0"/>
              <a:t>] 										</a:t>
            </a:r>
          </a:p>
          <a:p>
            <a:pPr marL="0" indent="0" defTabSz="180000">
              <a:spcBef>
                <a:spcPts val="0"/>
              </a:spcBef>
              <a:buNone/>
            </a:pPr>
            <a:endParaRPr lang="pl-PL" sz="24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400" dirty="0" err="1" smtClean="0"/>
              <a:t>Sonoranty</a:t>
            </a:r>
            <a:r>
              <a:rPr lang="pl-PL" sz="2400" dirty="0" smtClean="0"/>
              <a:t> 													[+</a:t>
            </a:r>
            <a:r>
              <a:rPr lang="pl-PL" sz="2400" dirty="0" err="1" smtClean="0"/>
              <a:t>dźw</a:t>
            </a:r>
            <a:r>
              <a:rPr lang="pl-PL" sz="2400" dirty="0" smtClean="0"/>
              <a:t>] 									</a:t>
            </a:r>
          </a:p>
          <a:p>
            <a:pPr marL="0" indent="0" defTabSz="180000">
              <a:spcBef>
                <a:spcPts val="0"/>
              </a:spcBef>
              <a:buNone/>
            </a:pPr>
            <a:endParaRPr lang="pl-PL" sz="2400" dirty="0" smtClean="0"/>
          </a:p>
          <a:p>
            <a:pPr marL="0" indent="0" defTabSz="180000">
              <a:spcBef>
                <a:spcPts val="0"/>
              </a:spcBef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Reguły domyślne w modelach generatywnych </a:t>
            </a:r>
          </a:p>
          <a:p>
            <a:pPr>
              <a:buNone/>
            </a:pPr>
            <a:r>
              <a:rPr lang="pl-PL" sz="2400" dirty="0" smtClean="0"/>
              <a:t>(</a:t>
            </a:r>
            <a:r>
              <a:rPr lang="pl-PL" sz="2400" dirty="0" err="1" smtClean="0"/>
              <a:t>Default</a:t>
            </a:r>
            <a:r>
              <a:rPr lang="pl-PL" sz="2400" dirty="0" smtClean="0"/>
              <a:t> </a:t>
            </a:r>
            <a:r>
              <a:rPr lang="pl-PL" sz="2400" dirty="0" err="1" smtClean="0"/>
              <a:t>rules</a:t>
            </a:r>
            <a:r>
              <a:rPr lang="pl-PL" sz="2400" dirty="0" smtClean="0"/>
              <a:t>, </a:t>
            </a:r>
            <a:r>
              <a:rPr lang="pl-PL" sz="2400" dirty="0" err="1" smtClean="0"/>
              <a:t>Markedness</a:t>
            </a:r>
            <a:r>
              <a:rPr lang="pl-PL" sz="2400" dirty="0" smtClean="0"/>
              <a:t> </a:t>
            </a:r>
            <a:r>
              <a:rPr lang="pl-PL" sz="2400" dirty="0" err="1" smtClean="0"/>
              <a:t>conventions</a:t>
            </a:r>
            <a:r>
              <a:rPr lang="pl-PL" sz="2400" dirty="0" smtClean="0"/>
              <a:t>)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[+sonorant]	→	[+</a:t>
            </a:r>
            <a:r>
              <a:rPr lang="pl-PL" sz="2400" dirty="0" err="1" smtClean="0"/>
              <a:t>dźw</a:t>
            </a:r>
            <a:r>
              <a:rPr lang="pl-PL" sz="2400" dirty="0" smtClean="0"/>
              <a:t>]</a:t>
            </a:r>
          </a:p>
          <a:p>
            <a:pPr>
              <a:buNone/>
            </a:pPr>
            <a:r>
              <a:rPr lang="pl-PL" sz="2400" dirty="0" smtClean="0"/>
              <a:t>[-sonorant]	→	[-</a:t>
            </a:r>
            <a:r>
              <a:rPr lang="pl-PL" sz="2400" dirty="0" err="1" smtClean="0"/>
              <a:t>dźw</a:t>
            </a:r>
            <a:r>
              <a:rPr lang="pl-PL" sz="2400" dirty="0" smtClean="0"/>
              <a:t>]</a:t>
            </a:r>
          </a:p>
          <a:p>
            <a:pPr marL="0" indent="0" defTabSz="180000">
              <a:spcBef>
                <a:spcPts val="0"/>
              </a:spcBef>
              <a:buNone/>
            </a:pPr>
            <a:endParaRPr lang="pl-PL" sz="200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11</a:t>
            </a:fld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715140" y="2640923"/>
            <a:ext cx="1143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[+</a:t>
            </a:r>
            <a:r>
              <a:rPr lang="pl-PL" sz="2200" dirty="0" err="1" smtClean="0"/>
              <a:t>dźw</a:t>
            </a:r>
            <a:r>
              <a:rPr lang="pl-PL" sz="2200" dirty="0" smtClean="0"/>
              <a:t>]</a:t>
            </a:r>
            <a:endParaRPr lang="pl-PL" sz="2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715140" y="3283865"/>
            <a:ext cx="1143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[-</a:t>
            </a:r>
            <a:r>
              <a:rPr lang="pl-PL" sz="2200" dirty="0" err="1" smtClean="0"/>
              <a:t>dźw</a:t>
            </a:r>
            <a:r>
              <a:rPr lang="pl-PL" sz="2200" dirty="0" smtClean="0"/>
              <a:t>]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Sposoby ominięcia problemu binarności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Szczegółowa specyfikacja i uszeregowanie reguł fonologicznych, np.:</a:t>
            </a:r>
          </a:p>
          <a:p>
            <a:pPr lvl="1"/>
            <a:r>
              <a:rPr lang="pl-PL" dirty="0" smtClean="0"/>
              <a:t>[+</a:t>
            </a:r>
            <a:r>
              <a:rPr lang="pl-PL" dirty="0" err="1" smtClean="0"/>
              <a:t>dźw</a:t>
            </a:r>
            <a:r>
              <a:rPr lang="pl-PL" dirty="0" smtClean="0"/>
              <a:t>] przesuwa się tylko z </a:t>
            </a:r>
            <a:r>
              <a:rPr lang="pl-PL" dirty="0" err="1" smtClean="0"/>
              <a:t>obstruentów</a:t>
            </a:r>
            <a:r>
              <a:rPr lang="pl-PL" dirty="0" smtClean="0"/>
              <a:t> i tylko na </a:t>
            </a:r>
            <a:r>
              <a:rPr lang="pl-PL" dirty="0" err="1" smtClean="0"/>
              <a:t>obstruenty</a:t>
            </a:r>
            <a:endParaRPr lang="pl-PL" dirty="0" smtClean="0"/>
          </a:p>
          <a:p>
            <a:pPr lvl="1"/>
            <a:r>
              <a:rPr lang="pl-PL" dirty="0" smtClean="0"/>
              <a:t>[+</a:t>
            </a:r>
            <a:r>
              <a:rPr lang="pl-PL" dirty="0" err="1" smtClean="0"/>
              <a:t>dźw</a:t>
            </a:r>
            <a:r>
              <a:rPr lang="pl-PL" dirty="0" smtClean="0"/>
              <a:t>] przesuwa się w ‘odpowiednim’ momencie</a:t>
            </a:r>
          </a:p>
          <a:p>
            <a:pPr lvl="1">
              <a:buNone/>
            </a:pPr>
            <a:endParaRPr lang="pl-PL" dirty="0" smtClean="0"/>
          </a:p>
          <a:p>
            <a:r>
              <a:rPr lang="pl-PL" dirty="0" smtClean="0"/>
              <a:t>Nieoznaczanie sonornych jako [+</a:t>
            </a:r>
            <a:r>
              <a:rPr lang="pl-PL" dirty="0" err="1" smtClean="0"/>
              <a:t>dźw</a:t>
            </a:r>
            <a:r>
              <a:rPr lang="pl-PL" dirty="0" smtClean="0"/>
              <a:t>] w strukturze głębokiej </a:t>
            </a:r>
            <a:r>
              <a:rPr lang="pl-PL" sz="2400" dirty="0" smtClean="0"/>
              <a:t>(</a:t>
            </a:r>
            <a:r>
              <a:rPr lang="pl-PL" sz="2400" dirty="0" err="1" smtClean="0"/>
              <a:t>nacechowaność</a:t>
            </a:r>
            <a:r>
              <a:rPr lang="pl-PL" sz="2400" dirty="0" smtClean="0"/>
              <a:t> tylko w strukturze głębokiej)</a:t>
            </a:r>
          </a:p>
          <a:p>
            <a:pPr lvl="1"/>
            <a:r>
              <a:rPr lang="pl-PL" dirty="0" smtClean="0"/>
              <a:t>Cecha ta jest dodana w późniejszej derywacji</a:t>
            </a:r>
          </a:p>
          <a:p>
            <a:pPr lvl="1"/>
            <a:r>
              <a:rPr lang="pl-PL" dirty="0" smtClean="0"/>
              <a:t>Zwłaszcza, że czasem jest przydatna…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12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1059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Zrozumienie mechanizmu dźwięczności</a:t>
            </a:r>
            <a:br>
              <a:rPr lang="pl-PL" sz="3200" b="1" dirty="0" smtClean="0"/>
            </a:br>
            <a:r>
              <a:rPr lang="pl-PL" sz="3200" b="1" dirty="0" smtClean="0"/>
              <a:t> </a:t>
            </a:r>
            <a:br>
              <a:rPr lang="pl-PL" sz="3200" b="1" dirty="0" smtClean="0"/>
            </a:br>
            <a:r>
              <a:rPr lang="pl-PL" sz="3200" b="1" dirty="0" smtClean="0"/>
              <a:t>kluczem do właściwej </a:t>
            </a:r>
            <a:br>
              <a:rPr lang="pl-PL" sz="3200" b="1" dirty="0" smtClean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reprezentacji fonologicznej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96703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13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59830" y="1484784"/>
            <a:ext cx="3312368" cy="460647"/>
          </a:xfrm>
        </p:spPr>
        <p:txBody>
          <a:bodyPr>
            <a:normAutofit/>
          </a:bodyPr>
          <a:lstStyle/>
          <a:p>
            <a:pPr lvl="3">
              <a:buNone/>
            </a:pPr>
            <a:r>
              <a:rPr lang="pl-PL" sz="1800" i="1" dirty="0" smtClean="0"/>
              <a:t>jama ustna</a:t>
            </a:r>
            <a:endParaRPr lang="pl-PL" sz="1800" i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431465" y="2852936"/>
            <a:ext cx="1997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l-PL" i="1" dirty="0" smtClean="0"/>
              <a:t>krtań i struny</a:t>
            </a:r>
            <a:endParaRPr lang="pl-PL" i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71472" y="404664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sz="2400" b="1" dirty="0" smtClean="0"/>
              <a:t>Efekt </a:t>
            </a:r>
            <a:r>
              <a:rPr lang="pl-PL" sz="2400" b="1" dirty="0" err="1" smtClean="0"/>
              <a:t>Bernoulliego</a:t>
            </a:r>
            <a:r>
              <a:rPr lang="pl-PL" sz="2400" b="1" dirty="0" smtClean="0"/>
              <a:t> a wibracja strun głosowych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 flipV="1">
            <a:off x="5868144" y="3356992"/>
            <a:ext cx="0" cy="72008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V="1">
            <a:off x="5868144" y="2285992"/>
            <a:ext cx="0" cy="43204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084168" y="34917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P1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6156176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P2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6804248" y="3068960"/>
            <a:ext cx="93610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P1 &gt; P2</a:t>
            </a:r>
            <a:endParaRPr lang="pl-PL" dirty="0"/>
          </a:p>
        </p:txBody>
      </p:sp>
      <p:sp>
        <p:nvSpPr>
          <p:cNvPr id="18" name="Elipsa 17"/>
          <p:cNvSpPr/>
          <p:nvPr/>
        </p:nvSpPr>
        <p:spPr>
          <a:xfrm>
            <a:off x="5652120" y="2852936"/>
            <a:ext cx="43204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5791200" y="2854036"/>
            <a:ext cx="148952" cy="443346"/>
          </a:xfrm>
          <a:custGeom>
            <a:avLst/>
            <a:gdLst>
              <a:gd name="connsiteX0" fmla="*/ 0 w 138545"/>
              <a:gd name="connsiteY0" fmla="*/ 401782 h 443346"/>
              <a:gd name="connsiteX1" fmla="*/ 69273 w 138545"/>
              <a:gd name="connsiteY1" fmla="*/ 0 h 443346"/>
              <a:gd name="connsiteX2" fmla="*/ 138545 w 138545"/>
              <a:gd name="connsiteY2" fmla="*/ 443346 h 44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545" h="443346">
                <a:moveTo>
                  <a:pt x="0" y="401782"/>
                </a:moveTo>
                <a:lnTo>
                  <a:pt x="69273" y="0"/>
                </a:lnTo>
                <a:lnTo>
                  <a:pt x="138545" y="443346"/>
                </a:lnTo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4184073" y="1951182"/>
            <a:ext cx="1533237" cy="999836"/>
          </a:xfrm>
          <a:custGeom>
            <a:avLst/>
            <a:gdLst>
              <a:gd name="connsiteX0" fmla="*/ 1482436 w 1533237"/>
              <a:gd name="connsiteY0" fmla="*/ 999836 h 999836"/>
              <a:gd name="connsiteX1" fmla="*/ 1468582 w 1533237"/>
              <a:gd name="connsiteY1" fmla="*/ 348673 h 999836"/>
              <a:gd name="connsiteX2" fmla="*/ 1094509 w 1533237"/>
              <a:gd name="connsiteY2" fmla="*/ 57727 h 999836"/>
              <a:gd name="connsiteX3" fmla="*/ 0 w 1533237"/>
              <a:gd name="connsiteY3" fmla="*/ 2309 h 99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3237" h="999836">
                <a:moveTo>
                  <a:pt x="1482436" y="999836"/>
                </a:moveTo>
                <a:cubicBezTo>
                  <a:pt x="1507836" y="752763"/>
                  <a:pt x="1533237" y="505691"/>
                  <a:pt x="1468582" y="348673"/>
                </a:cubicBezTo>
                <a:cubicBezTo>
                  <a:pt x="1403928" y="191655"/>
                  <a:pt x="1339273" y="115454"/>
                  <a:pt x="1094509" y="57727"/>
                </a:cubicBezTo>
                <a:cubicBezTo>
                  <a:pt x="849745" y="0"/>
                  <a:pt x="424872" y="1154"/>
                  <a:pt x="0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851564" y="1385455"/>
            <a:ext cx="2249054" cy="1593272"/>
          </a:xfrm>
          <a:custGeom>
            <a:avLst/>
            <a:gdLst>
              <a:gd name="connsiteX0" fmla="*/ 2230581 w 2249054"/>
              <a:gd name="connsiteY0" fmla="*/ 1593272 h 1593272"/>
              <a:gd name="connsiteX1" fmla="*/ 2161309 w 2249054"/>
              <a:gd name="connsiteY1" fmla="*/ 498763 h 1593272"/>
              <a:gd name="connsiteX2" fmla="*/ 1704109 w 2249054"/>
              <a:gd name="connsiteY2" fmla="*/ 277090 h 1593272"/>
              <a:gd name="connsiteX3" fmla="*/ 0 w 2249054"/>
              <a:gd name="connsiteY3" fmla="*/ 0 h 159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9054" h="1593272">
                <a:moveTo>
                  <a:pt x="2230581" y="1593272"/>
                </a:moveTo>
                <a:cubicBezTo>
                  <a:pt x="2239817" y="1155699"/>
                  <a:pt x="2249054" y="718127"/>
                  <a:pt x="2161309" y="498763"/>
                </a:cubicBezTo>
                <a:cubicBezTo>
                  <a:pt x="2073564" y="279399"/>
                  <a:pt x="2064327" y="360217"/>
                  <a:pt x="1704109" y="277090"/>
                </a:cubicBezTo>
                <a:cubicBezTo>
                  <a:pt x="1343891" y="193963"/>
                  <a:pt x="671945" y="96981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5624945" y="3158836"/>
            <a:ext cx="41564" cy="1565564"/>
          </a:xfrm>
          <a:custGeom>
            <a:avLst/>
            <a:gdLst>
              <a:gd name="connsiteX0" fmla="*/ 41564 w 41564"/>
              <a:gd name="connsiteY0" fmla="*/ 0 h 1565564"/>
              <a:gd name="connsiteX1" fmla="*/ 0 w 41564"/>
              <a:gd name="connsiteY1" fmla="*/ 1565564 h 156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564" h="1565564">
                <a:moveTo>
                  <a:pt x="41564" y="0"/>
                </a:moveTo>
                <a:lnTo>
                  <a:pt x="0" y="156556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026727" y="3144982"/>
            <a:ext cx="41564" cy="1496291"/>
          </a:xfrm>
          <a:custGeom>
            <a:avLst/>
            <a:gdLst>
              <a:gd name="connsiteX0" fmla="*/ 41564 w 41564"/>
              <a:gd name="connsiteY0" fmla="*/ 0 h 1496291"/>
              <a:gd name="connsiteX1" fmla="*/ 0 w 41564"/>
              <a:gd name="connsiteY1" fmla="*/ 1496291 h 1496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564" h="1496291">
                <a:moveTo>
                  <a:pt x="41564" y="0"/>
                </a:moveTo>
                <a:lnTo>
                  <a:pt x="0" y="149629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4786745" y="4350327"/>
            <a:ext cx="949037" cy="1694873"/>
          </a:xfrm>
          <a:custGeom>
            <a:avLst/>
            <a:gdLst>
              <a:gd name="connsiteX0" fmla="*/ 838200 w 949037"/>
              <a:gd name="connsiteY0" fmla="*/ 0 h 1694873"/>
              <a:gd name="connsiteX1" fmla="*/ 367146 w 949037"/>
              <a:gd name="connsiteY1" fmla="*/ 193964 h 1694873"/>
              <a:gd name="connsiteX2" fmla="*/ 242455 w 949037"/>
              <a:gd name="connsiteY2" fmla="*/ 720437 h 1694873"/>
              <a:gd name="connsiteX3" fmla="*/ 117764 w 949037"/>
              <a:gd name="connsiteY3" fmla="*/ 1607128 h 1694873"/>
              <a:gd name="connsiteX4" fmla="*/ 949037 w 949037"/>
              <a:gd name="connsiteY4" fmla="*/ 1246909 h 1694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9037" h="1694873">
                <a:moveTo>
                  <a:pt x="838200" y="0"/>
                </a:moveTo>
                <a:cubicBezTo>
                  <a:pt x="652318" y="36945"/>
                  <a:pt x="466437" y="73891"/>
                  <a:pt x="367146" y="193964"/>
                </a:cubicBezTo>
                <a:cubicBezTo>
                  <a:pt x="267855" y="314037"/>
                  <a:pt x="284019" y="484910"/>
                  <a:pt x="242455" y="720437"/>
                </a:cubicBezTo>
                <a:cubicBezTo>
                  <a:pt x="200891" y="955964"/>
                  <a:pt x="0" y="1519383"/>
                  <a:pt x="117764" y="1607128"/>
                </a:cubicBezTo>
                <a:cubicBezTo>
                  <a:pt x="235528" y="1694873"/>
                  <a:pt x="592282" y="1470891"/>
                  <a:pt x="949037" y="12469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 flipH="1">
            <a:off x="5940152" y="4365104"/>
            <a:ext cx="995179" cy="1694873"/>
          </a:xfrm>
          <a:custGeom>
            <a:avLst/>
            <a:gdLst>
              <a:gd name="connsiteX0" fmla="*/ 838200 w 949037"/>
              <a:gd name="connsiteY0" fmla="*/ 0 h 1694873"/>
              <a:gd name="connsiteX1" fmla="*/ 367146 w 949037"/>
              <a:gd name="connsiteY1" fmla="*/ 193964 h 1694873"/>
              <a:gd name="connsiteX2" fmla="*/ 242455 w 949037"/>
              <a:gd name="connsiteY2" fmla="*/ 720437 h 1694873"/>
              <a:gd name="connsiteX3" fmla="*/ 117764 w 949037"/>
              <a:gd name="connsiteY3" fmla="*/ 1607128 h 1694873"/>
              <a:gd name="connsiteX4" fmla="*/ 949037 w 949037"/>
              <a:gd name="connsiteY4" fmla="*/ 1246909 h 1694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9037" h="1694873">
                <a:moveTo>
                  <a:pt x="838200" y="0"/>
                </a:moveTo>
                <a:cubicBezTo>
                  <a:pt x="652318" y="36945"/>
                  <a:pt x="466437" y="73891"/>
                  <a:pt x="367146" y="193964"/>
                </a:cubicBezTo>
                <a:cubicBezTo>
                  <a:pt x="267855" y="314037"/>
                  <a:pt x="284019" y="484910"/>
                  <a:pt x="242455" y="720437"/>
                </a:cubicBezTo>
                <a:cubicBezTo>
                  <a:pt x="200891" y="955964"/>
                  <a:pt x="0" y="1519383"/>
                  <a:pt x="117764" y="1607128"/>
                </a:cubicBezTo>
                <a:cubicBezTo>
                  <a:pt x="235528" y="1694873"/>
                  <a:pt x="592282" y="1470891"/>
                  <a:pt x="949037" y="12469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/>
          <p:cNvSpPr txBox="1"/>
          <p:nvPr/>
        </p:nvSpPr>
        <p:spPr>
          <a:xfrm>
            <a:off x="5652120" y="3933056"/>
            <a:ext cx="360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……………</a:t>
            </a:r>
            <a:endParaRPr lang="pl-PL" dirty="0"/>
          </a:p>
        </p:txBody>
      </p:sp>
      <p:sp>
        <p:nvSpPr>
          <p:cNvPr id="28" name="Dowolny kształt 27"/>
          <p:cNvSpPr/>
          <p:nvPr/>
        </p:nvSpPr>
        <p:spPr>
          <a:xfrm>
            <a:off x="5076056" y="4779818"/>
            <a:ext cx="568036" cy="337128"/>
          </a:xfrm>
          <a:custGeom>
            <a:avLst/>
            <a:gdLst>
              <a:gd name="connsiteX0" fmla="*/ 0 w 568036"/>
              <a:gd name="connsiteY0" fmla="*/ 277091 h 337128"/>
              <a:gd name="connsiteX1" fmla="*/ 457200 w 568036"/>
              <a:gd name="connsiteY1" fmla="*/ 290946 h 337128"/>
              <a:gd name="connsiteX2" fmla="*/ 568036 w 568036"/>
              <a:gd name="connsiteY2" fmla="*/ 0 h 337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337128">
                <a:moveTo>
                  <a:pt x="0" y="277091"/>
                </a:moveTo>
                <a:cubicBezTo>
                  <a:pt x="181263" y="307109"/>
                  <a:pt x="362527" y="337128"/>
                  <a:pt x="457200" y="290946"/>
                </a:cubicBezTo>
                <a:cubicBezTo>
                  <a:pt x="551873" y="244764"/>
                  <a:pt x="559954" y="122382"/>
                  <a:pt x="568036" y="0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5148064" y="5013176"/>
            <a:ext cx="568036" cy="337128"/>
          </a:xfrm>
          <a:custGeom>
            <a:avLst/>
            <a:gdLst>
              <a:gd name="connsiteX0" fmla="*/ 0 w 568036"/>
              <a:gd name="connsiteY0" fmla="*/ 277091 h 337128"/>
              <a:gd name="connsiteX1" fmla="*/ 457200 w 568036"/>
              <a:gd name="connsiteY1" fmla="*/ 290946 h 337128"/>
              <a:gd name="connsiteX2" fmla="*/ 568036 w 568036"/>
              <a:gd name="connsiteY2" fmla="*/ 0 h 337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337128">
                <a:moveTo>
                  <a:pt x="0" y="277091"/>
                </a:moveTo>
                <a:cubicBezTo>
                  <a:pt x="181263" y="307109"/>
                  <a:pt x="362527" y="337128"/>
                  <a:pt x="457200" y="290946"/>
                </a:cubicBezTo>
                <a:cubicBezTo>
                  <a:pt x="551873" y="244764"/>
                  <a:pt x="559954" y="122382"/>
                  <a:pt x="568036" y="0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5148064" y="5252112"/>
            <a:ext cx="568036" cy="337128"/>
          </a:xfrm>
          <a:custGeom>
            <a:avLst/>
            <a:gdLst>
              <a:gd name="connsiteX0" fmla="*/ 0 w 568036"/>
              <a:gd name="connsiteY0" fmla="*/ 277091 h 337128"/>
              <a:gd name="connsiteX1" fmla="*/ 457200 w 568036"/>
              <a:gd name="connsiteY1" fmla="*/ 290946 h 337128"/>
              <a:gd name="connsiteX2" fmla="*/ 568036 w 568036"/>
              <a:gd name="connsiteY2" fmla="*/ 0 h 337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337128">
                <a:moveTo>
                  <a:pt x="0" y="277091"/>
                </a:moveTo>
                <a:cubicBezTo>
                  <a:pt x="181263" y="307109"/>
                  <a:pt x="362527" y="337128"/>
                  <a:pt x="457200" y="290946"/>
                </a:cubicBezTo>
                <a:cubicBezTo>
                  <a:pt x="551873" y="244764"/>
                  <a:pt x="559954" y="122382"/>
                  <a:pt x="568036" y="0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 flipH="1">
            <a:off x="6012160" y="4797152"/>
            <a:ext cx="567680" cy="224408"/>
          </a:xfrm>
          <a:custGeom>
            <a:avLst/>
            <a:gdLst>
              <a:gd name="connsiteX0" fmla="*/ 0 w 568036"/>
              <a:gd name="connsiteY0" fmla="*/ 277091 h 337128"/>
              <a:gd name="connsiteX1" fmla="*/ 457200 w 568036"/>
              <a:gd name="connsiteY1" fmla="*/ 290946 h 337128"/>
              <a:gd name="connsiteX2" fmla="*/ 568036 w 568036"/>
              <a:gd name="connsiteY2" fmla="*/ 0 h 337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337128">
                <a:moveTo>
                  <a:pt x="0" y="277091"/>
                </a:moveTo>
                <a:cubicBezTo>
                  <a:pt x="181263" y="307109"/>
                  <a:pt x="362527" y="337128"/>
                  <a:pt x="457200" y="290946"/>
                </a:cubicBezTo>
                <a:cubicBezTo>
                  <a:pt x="551873" y="244764"/>
                  <a:pt x="559954" y="122382"/>
                  <a:pt x="568036" y="0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 flipH="1">
            <a:off x="6020544" y="5085184"/>
            <a:ext cx="567680" cy="224408"/>
          </a:xfrm>
          <a:custGeom>
            <a:avLst/>
            <a:gdLst>
              <a:gd name="connsiteX0" fmla="*/ 0 w 568036"/>
              <a:gd name="connsiteY0" fmla="*/ 277091 h 337128"/>
              <a:gd name="connsiteX1" fmla="*/ 457200 w 568036"/>
              <a:gd name="connsiteY1" fmla="*/ 290946 h 337128"/>
              <a:gd name="connsiteX2" fmla="*/ 568036 w 568036"/>
              <a:gd name="connsiteY2" fmla="*/ 0 h 337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337128">
                <a:moveTo>
                  <a:pt x="0" y="277091"/>
                </a:moveTo>
                <a:cubicBezTo>
                  <a:pt x="181263" y="307109"/>
                  <a:pt x="362527" y="337128"/>
                  <a:pt x="457200" y="290946"/>
                </a:cubicBezTo>
                <a:cubicBezTo>
                  <a:pt x="551873" y="244764"/>
                  <a:pt x="559954" y="122382"/>
                  <a:pt x="568036" y="0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 flipH="1">
            <a:off x="6012160" y="5301208"/>
            <a:ext cx="567680" cy="224408"/>
          </a:xfrm>
          <a:custGeom>
            <a:avLst/>
            <a:gdLst>
              <a:gd name="connsiteX0" fmla="*/ 0 w 568036"/>
              <a:gd name="connsiteY0" fmla="*/ 277091 h 337128"/>
              <a:gd name="connsiteX1" fmla="*/ 457200 w 568036"/>
              <a:gd name="connsiteY1" fmla="*/ 290946 h 337128"/>
              <a:gd name="connsiteX2" fmla="*/ 568036 w 568036"/>
              <a:gd name="connsiteY2" fmla="*/ 0 h 337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337128">
                <a:moveTo>
                  <a:pt x="0" y="277091"/>
                </a:moveTo>
                <a:cubicBezTo>
                  <a:pt x="181263" y="307109"/>
                  <a:pt x="362527" y="337128"/>
                  <a:pt x="457200" y="290946"/>
                </a:cubicBezTo>
                <a:cubicBezTo>
                  <a:pt x="551873" y="244764"/>
                  <a:pt x="559954" y="122382"/>
                  <a:pt x="568036" y="0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428596" y="385762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sonoranty</a:t>
            </a:r>
            <a:endParaRPr lang="pl-PL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428596" y="450057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obstruenty</a:t>
            </a:r>
            <a:endParaRPr lang="pl-PL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1857356" y="3857629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P1 &gt; P2</a:t>
            </a:r>
            <a:endParaRPr lang="pl-PL" sz="2000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1857356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P1 = P2</a:t>
            </a:r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0" y="5274246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Konkluzja:</a:t>
            </a:r>
            <a:endParaRPr lang="pl-PL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0" y="5631436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Dźwięczność sonornych jest spontaniczna</a:t>
            </a:r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-32" y="607220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Dźwięczność </a:t>
            </a:r>
            <a:r>
              <a:rPr lang="pl-PL" dirty="0" err="1" smtClean="0"/>
              <a:t>obstruentów</a:t>
            </a:r>
            <a:r>
              <a:rPr lang="pl-PL" dirty="0" smtClean="0"/>
              <a:t> wymaga dodatkowych aktywnych </a:t>
            </a:r>
            <a:r>
              <a:rPr lang="pl-PL" dirty="0" smtClean="0"/>
              <a:t>gestów…</a:t>
            </a:r>
            <a:endParaRPr lang="pl-PL" dirty="0"/>
          </a:p>
        </p:txBody>
      </p:sp>
      <p:sp>
        <p:nvSpPr>
          <p:cNvPr id="40" name="Symbol zastępczy numeru slajdu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14</a:t>
            </a:fld>
            <a:endParaRPr lang="pl-PL" sz="2000" dirty="0"/>
          </a:p>
        </p:txBody>
      </p:sp>
      <p:sp>
        <p:nvSpPr>
          <p:cNvPr id="41" name="pole tekstowe 40"/>
          <p:cNvSpPr txBox="1"/>
          <p:nvPr/>
        </p:nvSpPr>
        <p:spPr>
          <a:xfrm>
            <a:off x="7358082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P1 </a:t>
            </a:r>
            <a:r>
              <a:rPr lang="pl-PL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↑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7143768" y="52863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Krtań </a:t>
            </a:r>
            <a:r>
              <a:rPr lang="pl-PL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↓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43" name="pole tekstowe 42"/>
          <p:cNvSpPr txBox="1"/>
          <p:nvPr/>
        </p:nvSpPr>
        <p:spPr>
          <a:xfrm>
            <a:off x="6858016" y="464344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Krótkie zwarcie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44" name="pole tekstowe 43"/>
          <p:cNvSpPr txBox="1"/>
          <p:nvPr/>
        </p:nvSpPr>
        <p:spPr>
          <a:xfrm>
            <a:off x="6429356" y="407194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Poluzowanie policzków</a:t>
            </a:r>
            <a:endParaRPr lang="pl-PL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mph" presetSubtype="0" repeatCount="3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A535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 animBg="1"/>
      <p:bldP spid="19" grpId="3" animBg="1"/>
      <p:bldP spid="26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5327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 smtClean="0"/>
              <a:t>Modele </a:t>
            </a:r>
            <a:r>
              <a:rPr lang="pl-PL" sz="3200" b="1" dirty="0" err="1" smtClean="0"/>
              <a:t>prywatywne</a:t>
            </a:r>
            <a:r>
              <a:rPr lang="pl-PL" sz="3200" b="1" dirty="0" smtClean="0"/>
              <a:t>: Realizm krtaniowy w wydaniu Teorii Rządu</a:t>
            </a:r>
            <a:r>
              <a:rPr lang="pl-PL" sz="3200" dirty="0" smtClean="0"/>
              <a:t> </a:t>
            </a:r>
            <a:br>
              <a:rPr lang="pl-PL" sz="3200" dirty="0" smtClean="0"/>
            </a:br>
            <a:r>
              <a:rPr lang="pl-PL" sz="1800" dirty="0" smtClean="0"/>
              <a:t>(Honeybone 2002, Gussmann 2007, Harris 2009)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922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3 typy dźwięczności:</a:t>
            </a:r>
          </a:p>
          <a:p>
            <a:pPr>
              <a:buNone/>
            </a:pPr>
            <a:endParaRPr lang="pl-PL" dirty="0" smtClean="0"/>
          </a:p>
          <a:p>
            <a:pPr lvl="1"/>
            <a:r>
              <a:rPr lang="pl-PL" u="sng" dirty="0" smtClean="0"/>
              <a:t>Spontaniczna</a:t>
            </a:r>
            <a:r>
              <a:rPr lang="pl-PL" dirty="0" smtClean="0"/>
              <a:t> (fonetyka uniwersalna)	</a:t>
            </a:r>
            <a:r>
              <a:rPr lang="pl-PL" dirty="0" err="1" smtClean="0"/>
              <a:t>sonoranty</a:t>
            </a:r>
            <a:r>
              <a:rPr lang="pl-PL" dirty="0" smtClean="0"/>
              <a:t> </a:t>
            </a:r>
            <a:r>
              <a:rPr lang="pl-PL" dirty="0" err="1" smtClean="0"/>
              <a:t>V</a:t>
            </a:r>
            <a:r>
              <a:rPr lang="pl-PL" baseline="30000" dirty="0" err="1" smtClean="0"/>
              <a:t>o</a:t>
            </a:r>
            <a:r>
              <a:rPr lang="pl-PL" dirty="0" smtClean="0"/>
              <a:t>, S</a:t>
            </a:r>
            <a:r>
              <a:rPr lang="pl-PL" baseline="30000" dirty="0" smtClean="0"/>
              <a:t>o</a:t>
            </a:r>
          </a:p>
          <a:p>
            <a:pPr lvl="2"/>
            <a:r>
              <a:rPr lang="pl-PL" dirty="0" smtClean="0"/>
              <a:t>Brak nacechowania</a:t>
            </a:r>
          </a:p>
          <a:p>
            <a:pPr lvl="2"/>
            <a:endParaRPr lang="pl-PL" dirty="0" smtClean="0"/>
          </a:p>
          <a:p>
            <a:pPr lvl="1"/>
            <a:r>
              <a:rPr lang="pl-PL" u="sng" dirty="0" smtClean="0"/>
              <a:t>Aktywna</a:t>
            </a:r>
            <a:r>
              <a:rPr lang="pl-PL" dirty="0" smtClean="0"/>
              <a:t>	 				</a:t>
            </a:r>
            <a:r>
              <a:rPr lang="pl-PL" dirty="0" err="1" smtClean="0"/>
              <a:t>obstruenty</a:t>
            </a:r>
            <a:r>
              <a:rPr lang="pl-PL" dirty="0" smtClean="0"/>
              <a:t> C</a:t>
            </a:r>
            <a:r>
              <a:rPr lang="pl-PL" baseline="30000" dirty="0" smtClean="0"/>
              <a:t>L</a:t>
            </a:r>
            <a:endParaRPr lang="pl-PL" dirty="0" smtClean="0"/>
          </a:p>
          <a:p>
            <a:pPr lvl="2"/>
            <a:r>
              <a:rPr lang="pl-PL" dirty="0" smtClean="0"/>
              <a:t>Nacechowana </a:t>
            </a:r>
          </a:p>
          <a:p>
            <a:pPr lvl="2">
              <a:buNone/>
            </a:pPr>
            <a:endParaRPr lang="pl-PL" dirty="0" smtClean="0"/>
          </a:p>
          <a:p>
            <a:pPr lvl="1"/>
            <a:r>
              <a:rPr lang="pl-PL" u="sng" dirty="0" smtClean="0"/>
              <a:t>Pasywna</a:t>
            </a:r>
            <a:r>
              <a:rPr lang="pl-PL" dirty="0" smtClean="0"/>
              <a:t>					</a:t>
            </a:r>
            <a:r>
              <a:rPr lang="pl-PL" dirty="0" err="1" smtClean="0"/>
              <a:t>obstruenty</a:t>
            </a:r>
            <a:r>
              <a:rPr lang="pl-PL" dirty="0" smtClean="0"/>
              <a:t> C</a:t>
            </a:r>
            <a:r>
              <a:rPr lang="pl-PL" baseline="30000" dirty="0" smtClean="0"/>
              <a:t>o</a:t>
            </a:r>
            <a:endParaRPr lang="pl-PL" u="sng" dirty="0" smtClean="0"/>
          </a:p>
          <a:p>
            <a:pPr lvl="2"/>
            <a:r>
              <a:rPr lang="pl-PL" dirty="0" smtClean="0"/>
              <a:t>Brak nacechowania (</a:t>
            </a:r>
            <a:r>
              <a:rPr lang="pl-PL" dirty="0" err="1" smtClean="0"/>
              <a:t>dźw</a:t>
            </a:r>
            <a:r>
              <a:rPr lang="pl-PL" dirty="0" smtClean="0"/>
              <a:t>. zależna od systemu)	</a:t>
            </a:r>
          </a:p>
          <a:p>
            <a:pPr lvl="1">
              <a:buNone/>
            </a:pPr>
            <a:endParaRPr lang="pl-PL" dirty="0" smtClean="0"/>
          </a:p>
          <a:p>
            <a:pPr lvl="1">
              <a:buNone/>
            </a:pPr>
            <a:r>
              <a:rPr lang="pl-PL" dirty="0" smtClean="0">
                <a:solidFill>
                  <a:srgbClr val="FF0000"/>
                </a:solidFill>
              </a:rPr>
              <a:t>W obrębie jednego systemu dźwięczność spółgłosek właściwych (</a:t>
            </a:r>
            <a:r>
              <a:rPr lang="pl-PL" dirty="0" err="1" smtClean="0">
                <a:solidFill>
                  <a:srgbClr val="FF0000"/>
                </a:solidFill>
              </a:rPr>
              <a:t>obstruentów</a:t>
            </a:r>
            <a:r>
              <a:rPr lang="pl-PL" dirty="0" smtClean="0">
                <a:solidFill>
                  <a:srgbClr val="FF0000"/>
                </a:solidFill>
              </a:rPr>
              <a:t>) jest albo pasywna albo aktywna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15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Realizm krtaniowy </a:t>
            </a:r>
            <a:r>
              <a:rPr lang="pl-PL" sz="3200" b="1" dirty="0" err="1" smtClean="0"/>
              <a:t>cd</a:t>
            </a:r>
            <a:r>
              <a:rPr lang="pl-PL" sz="3200" b="1" dirty="0" smtClean="0"/>
              <a:t>…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Reprezentacje fonologiczne są restrykcyjnie </a:t>
            </a:r>
            <a:r>
              <a:rPr lang="pl-PL" dirty="0" err="1" smtClean="0"/>
              <a:t>prywatywne</a:t>
            </a:r>
            <a:endParaRPr lang="pl-PL" dirty="0" smtClean="0"/>
          </a:p>
          <a:p>
            <a:pPr lvl="1"/>
            <a:r>
              <a:rPr lang="pl-PL" dirty="0" smtClean="0"/>
              <a:t>Jeżeli w polskim [b] = /C</a:t>
            </a:r>
            <a:r>
              <a:rPr lang="pl-PL" baseline="30000" dirty="0" smtClean="0"/>
              <a:t>L</a:t>
            </a:r>
            <a:r>
              <a:rPr lang="pl-PL" dirty="0" smtClean="0"/>
              <a:t>/ to [p] = /C</a:t>
            </a:r>
            <a:r>
              <a:rPr lang="pl-PL" baseline="30000" dirty="0" smtClean="0"/>
              <a:t>o</a:t>
            </a:r>
            <a:r>
              <a:rPr lang="pl-PL" dirty="0" smtClean="0"/>
              <a:t>/</a:t>
            </a:r>
          </a:p>
          <a:p>
            <a:pPr lvl="1"/>
            <a:r>
              <a:rPr lang="pl-PL" dirty="0" smtClean="0"/>
              <a:t>Segmenty nienacechowane podlegają automatycznej interpretacji fonetycznej (brak reguł domyślnych)</a:t>
            </a:r>
          </a:p>
          <a:p>
            <a:r>
              <a:rPr lang="pl-PL" dirty="0" smtClean="0"/>
              <a:t>Dźwięczność spontaniczna nie ma fonologicznej reprezentacji: /</a:t>
            </a:r>
            <a:r>
              <a:rPr lang="pl-PL" dirty="0" err="1" smtClean="0"/>
              <a:t>m</a:t>
            </a:r>
            <a:r>
              <a:rPr lang="pl-PL" baseline="30000" dirty="0" err="1" smtClean="0"/>
              <a:t>o</a:t>
            </a:r>
            <a:r>
              <a:rPr lang="pl-PL" dirty="0" smtClean="0"/>
              <a:t>, j</a:t>
            </a:r>
            <a:r>
              <a:rPr lang="pl-PL" baseline="30000" dirty="0" smtClean="0"/>
              <a:t>o</a:t>
            </a:r>
            <a:r>
              <a:rPr lang="pl-PL" dirty="0" smtClean="0"/>
              <a:t>, </a:t>
            </a:r>
            <a:r>
              <a:rPr lang="pl-PL" dirty="0" err="1" smtClean="0"/>
              <a:t>l</a:t>
            </a:r>
            <a:r>
              <a:rPr lang="pl-PL" baseline="30000" dirty="0" err="1" smtClean="0"/>
              <a:t>o</a:t>
            </a:r>
            <a:r>
              <a:rPr lang="pl-PL" dirty="0" smtClean="0"/>
              <a:t>, </a:t>
            </a:r>
            <a:r>
              <a:rPr lang="pl-PL" dirty="0" err="1" smtClean="0"/>
              <a:t>u</a:t>
            </a:r>
            <a:r>
              <a:rPr lang="pl-PL" baseline="30000" dirty="0" err="1" smtClean="0"/>
              <a:t>o</a:t>
            </a:r>
            <a:r>
              <a:rPr lang="pl-PL" dirty="0" smtClean="0"/>
              <a:t>, </a:t>
            </a:r>
            <a:r>
              <a:rPr lang="pl-PL" dirty="0" err="1" smtClean="0"/>
              <a:t>i</a:t>
            </a:r>
            <a:r>
              <a:rPr lang="pl-PL" baseline="30000" dirty="0" err="1" smtClean="0"/>
              <a:t>o</a:t>
            </a:r>
            <a:r>
              <a:rPr lang="pl-PL" dirty="0" smtClean="0"/>
              <a:t>, </a:t>
            </a:r>
            <a:r>
              <a:rPr lang="pl-PL" dirty="0" err="1" smtClean="0"/>
              <a:t>a</a:t>
            </a:r>
            <a:r>
              <a:rPr lang="pl-PL" baseline="30000" dirty="0" err="1" smtClean="0"/>
              <a:t>o</a:t>
            </a:r>
            <a:r>
              <a:rPr lang="pl-PL" dirty="0" smtClean="0"/>
              <a:t>/</a:t>
            </a:r>
          </a:p>
          <a:p>
            <a:r>
              <a:rPr lang="pl-PL" dirty="0" smtClean="0"/>
              <a:t>3 podstawowe fonetyczne kontrasty laryngalne: </a:t>
            </a:r>
            <a:r>
              <a:rPr lang="pl-PL" dirty="0" err="1" smtClean="0"/>
              <a:t>d-t-t</a:t>
            </a:r>
            <a:r>
              <a:rPr lang="pl-PL" baseline="30000" dirty="0" err="1" smtClean="0"/>
              <a:t>h</a:t>
            </a:r>
            <a:endParaRPr lang="pl-PL" baseline="30000" dirty="0" smtClean="0"/>
          </a:p>
          <a:p>
            <a:r>
              <a:rPr lang="pl-PL" dirty="0" smtClean="0"/>
              <a:t>2 typy języków z dwubiegunowym kontrastem laryngalnym</a:t>
            </a:r>
          </a:p>
          <a:p>
            <a:pPr lvl="1"/>
            <a:r>
              <a:rPr lang="pl-PL" dirty="0" smtClean="0"/>
              <a:t>Oparte na ‘dźwięczności’ 	&gt; </a:t>
            </a:r>
            <a:r>
              <a:rPr lang="pl-PL" dirty="0" err="1" smtClean="0"/>
              <a:t>dźwięcznościowe</a:t>
            </a:r>
            <a:endParaRPr lang="pl-PL" dirty="0" smtClean="0"/>
          </a:p>
          <a:p>
            <a:pPr lvl="1"/>
            <a:r>
              <a:rPr lang="pl-PL" dirty="0" smtClean="0"/>
              <a:t>Oparte na ‘aspiracji’ 		&gt; aspiracyjne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16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chemeClr val="tx1"/>
                </a:solidFill>
              </a:rPr>
              <a:t>Języki </a:t>
            </a:r>
            <a:r>
              <a:rPr lang="pl-PL" sz="3200" b="1" dirty="0" err="1" smtClean="0">
                <a:solidFill>
                  <a:schemeClr val="tx1"/>
                </a:solidFill>
              </a:rPr>
              <a:t>dźwięcznościowe</a:t>
            </a:r>
            <a:r>
              <a:rPr lang="pl-PL" sz="3200" b="1" dirty="0" smtClean="0">
                <a:solidFill>
                  <a:schemeClr val="tx1"/>
                </a:solidFill>
              </a:rPr>
              <a:t> i aspiracyjne</a:t>
            </a:r>
            <a:endParaRPr lang="pl-PL" sz="32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pPr marL="0" indent="0" defTabSz="180000">
              <a:spcBef>
                <a:spcPts val="0"/>
              </a:spcBef>
              <a:buNone/>
            </a:pPr>
            <a:r>
              <a:rPr lang="pl-PL" dirty="0" smtClean="0"/>
              <a:t>										</a:t>
            </a:r>
            <a:r>
              <a:rPr lang="pl-PL" b="1" dirty="0" smtClean="0">
                <a:solidFill>
                  <a:srgbClr val="0070C0"/>
                </a:solidFill>
              </a:rPr>
              <a:t>	‘</a:t>
            </a:r>
            <a:r>
              <a:rPr lang="pl-PL" b="1" dirty="0" err="1" smtClean="0">
                <a:solidFill>
                  <a:srgbClr val="0070C0"/>
                </a:solidFill>
              </a:rPr>
              <a:t>dźw</a:t>
            </a:r>
            <a:r>
              <a:rPr lang="pl-PL" b="1" dirty="0" smtClean="0">
                <a:solidFill>
                  <a:srgbClr val="0070C0"/>
                </a:solidFill>
              </a:rPr>
              <a:t>’	</a:t>
            </a:r>
            <a:r>
              <a:rPr lang="pl-PL" dirty="0" smtClean="0"/>
              <a:t>												</a:t>
            </a:r>
            <a:r>
              <a:rPr lang="pl-PL" b="1" dirty="0" err="1" smtClean="0">
                <a:solidFill>
                  <a:srgbClr val="0070C0"/>
                </a:solidFill>
              </a:rPr>
              <a:t>‘</a:t>
            </a:r>
            <a:r>
              <a:rPr lang="pl-PL" b="1" dirty="0" err="1" smtClean="0">
                <a:solidFill>
                  <a:srgbClr val="0070C0"/>
                </a:solidFill>
              </a:rPr>
              <a:t>as</a:t>
            </a:r>
            <a:r>
              <a:rPr lang="pl-PL" b="1" dirty="0" smtClean="0">
                <a:solidFill>
                  <a:srgbClr val="0070C0"/>
                </a:solidFill>
              </a:rPr>
              <a:t>p’</a:t>
            </a: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dirty="0" smtClean="0"/>
              <a:t>	</a:t>
            </a:r>
            <a:r>
              <a:rPr lang="pl-PL" sz="1800" dirty="0" smtClean="0"/>
              <a:t>									</a:t>
            </a:r>
            <a:r>
              <a:rPr lang="pl-PL" sz="1800" dirty="0" smtClean="0">
                <a:solidFill>
                  <a:srgbClr val="C00000"/>
                </a:solidFill>
              </a:rPr>
              <a:t>romańskie												germańskie</a:t>
            </a: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1800" dirty="0" smtClean="0">
                <a:solidFill>
                  <a:srgbClr val="C00000"/>
                </a:solidFill>
              </a:rPr>
              <a:t>										i słowiańskie</a:t>
            </a:r>
          </a:p>
          <a:p>
            <a:pPr marL="0" indent="0" defTabSz="180000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000" dirty="0" smtClean="0"/>
              <a:t>									dźwięczne				bezdźwięczne 					</a:t>
            </a:r>
            <a:r>
              <a:rPr lang="pl-PL" sz="2000" dirty="0" err="1" smtClean="0"/>
              <a:t>bezdźwięczne</a:t>
            </a:r>
            <a:endParaRPr lang="pl-PL" sz="20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000" dirty="0" smtClean="0"/>
              <a:t>																			</a:t>
            </a:r>
            <a:r>
              <a:rPr lang="pl-PL" sz="2000" dirty="0" err="1" smtClean="0"/>
              <a:t>nieaspirowane</a:t>
            </a:r>
            <a:r>
              <a:rPr lang="pl-PL" sz="2000" dirty="0" smtClean="0"/>
              <a:t>					</a:t>
            </a:r>
            <a:r>
              <a:rPr lang="pl-PL" sz="2000" dirty="0" err="1" smtClean="0"/>
              <a:t>aspirowane</a:t>
            </a:r>
            <a:endParaRPr lang="pl-PL" sz="2000" dirty="0" smtClean="0"/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000" dirty="0" smtClean="0"/>
              <a:t>											 [d]									 [t]									 	[</a:t>
            </a:r>
            <a:r>
              <a:rPr lang="pl-PL" sz="2000" dirty="0" err="1" smtClean="0"/>
              <a:t>t</a:t>
            </a:r>
            <a:r>
              <a:rPr lang="pl-PL" sz="2000" baseline="30000" dirty="0" err="1" smtClean="0"/>
              <a:t>h</a:t>
            </a:r>
            <a:r>
              <a:rPr lang="pl-PL" sz="2000" dirty="0" smtClean="0"/>
              <a:t>]</a:t>
            </a: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000" dirty="0" smtClean="0"/>
              <a:t>											/C</a:t>
            </a:r>
            <a:r>
              <a:rPr lang="pl-PL" sz="2000" baseline="30000" dirty="0" smtClean="0"/>
              <a:t>L</a:t>
            </a:r>
            <a:r>
              <a:rPr lang="pl-PL" sz="2000" dirty="0" smtClean="0"/>
              <a:t>/									/C</a:t>
            </a:r>
            <a:r>
              <a:rPr lang="pl-PL" sz="2000" baseline="30000" dirty="0" smtClean="0"/>
              <a:t>o</a:t>
            </a:r>
            <a:r>
              <a:rPr lang="pl-PL" sz="2000" dirty="0" smtClean="0"/>
              <a:t>/									/C</a:t>
            </a:r>
            <a:r>
              <a:rPr lang="pl-PL" sz="2000" baseline="30000" dirty="0" smtClean="0"/>
              <a:t>H</a:t>
            </a:r>
            <a:r>
              <a:rPr lang="pl-PL" sz="2000" dirty="0" smtClean="0"/>
              <a:t>/</a:t>
            </a: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000" dirty="0" smtClean="0"/>
              <a:t>		</a:t>
            </a: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400" dirty="0" err="1" smtClean="0"/>
              <a:t>h</a:t>
            </a:r>
            <a:r>
              <a:rPr lang="en-US" sz="2400" dirty="0" err="1" smtClean="0"/>
              <a:t>awa</a:t>
            </a:r>
            <a:r>
              <a:rPr lang="pl-PL" sz="2400" dirty="0" err="1" smtClean="0"/>
              <a:t>jski</a:t>
            </a:r>
            <a:r>
              <a:rPr lang="en-US" sz="2400" dirty="0" smtClean="0"/>
              <a:t>			</a:t>
            </a:r>
            <a:r>
              <a:rPr lang="pl-PL" sz="2400" dirty="0" smtClean="0"/>
              <a:t>													</a:t>
            </a:r>
            <a:r>
              <a:rPr lang="en-US" sz="2400" dirty="0" smtClean="0"/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/</a:t>
            </a:r>
            <a:endParaRPr lang="pl-PL" sz="24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400" b="1" u="sng" dirty="0" smtClean="0"/>
              <a:t>polski</a:t>
            </a:r>
            <a:r>
              <a:rPr lang="en-US" sz="2400" b="1" dirty="0" smtClean="0"/>
              <a:t>		 		</a:t>
            </a:r>
            <a:r>
              <a:rPr lang="pl-PL" sz="2400" b="1" dirty="0" smtClean="0"/>
              <a:t>			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d</a:t>
            </a:r>
            <a:r>
              <a:rPr lang="en-US" sz="2400" b="1" baseline="30000" dirty="0" err="1" smtClean="0"/>
              <a:t>L</a:t>
            </a:r>
            <a:r>
              <a:rPr lang="en-US" sz="2400" b="1" dirty="0" smtClean="0"/>
              <a:t>/ 		</a:t>
            </a:r>
            <a:r>
              <a:rPr lang="pl-PL" sz="2400" b="1" dirty="0" smtClean="0"/>
              <a:t>						</a:t>
            </a:r>
            <a:r>
              <a:rPr lang="en-US" sz="2400" b="1" dirty="0" smtClean="0"/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/>
              <a:t>/		</a:t>
            </a:r>
            <a:endParaRPr lang="pl-PL" sz="24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400" b="1" u="sng" dirty="0" smtClean="0"/>
              <a:t>islandzki</a:t>
            </a:r>
            <a:r>
              <a:rPr lang="en-US" sz="2400" b="1" dirty="0" smtClean="0"/>
              <a:t>			</a:t>
            </a:r>
            <a:r>
              <a:rPr lang="pl-PL" sz="2400" b="1" dirty="0" smtClean="0"/>
              <a:t>												</a:t>
            </a:r>
            <a:r>
              <a:rPr lang="en-US" sz="2400" b="1" dirty="0" smtClean="0"/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/>
              <a:t>/ 		</a:t>
            </a:r>
            <a:r>
              <a:rPr lang="pl-PL" sz="2400" b="1" dirty="0" smtClean="0"/>
              <a:t>						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t</a:t>
            </a:r>
            <a:r>
              <a:rPr lang="en-US" sz="2400" b="1" baseline="30000" dirty="0" err="1" smtClean="0"/>
              <a:t>H</a:t>
            </a:r>
            <a:r>
              <a:rPr lang="en-US" sz="2400" b="1" dirty="0" smtClean="0"/>
              <a:t>/ 		</a:t>
            </a:r>
            <a:endParaRPr lang="pl-PL" sz="24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400" dirty="0" smtClean="0"/>
              <a:t>tajski		</a:t>
            </a:r>
            <a:r>
              <a:rPr lang="en-US" sz="2400" dirty="0" smtClean="0"/>
              <a:t>					</a:t>
            </a:r>
            <a:r>
              <a:rPr lang="pl-PL" sz="2400" dirty="0" smtClean="0"/>
              <a:t>	</a:t>
            </a:r>
            <a:r>
              <a:rPr lang="en-US" sz="2400" dirty="0" smtClean="0"/>
              <a:t>/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L</a:t>
            </a:r>
            <a:r>
              <a:rPr lang="en-US" sz="2400" dirty="0" smtClean="0"/>
              <a:t>/ 		</a:t>
            </a:r>
            <a:r>
              <a:rPr lang="pl-PL" sz="2400" dirty="0" smtClean="0"/>
              <a:t>						</a:t>
            </a:r>
            <a:r>
              <a:rPr lang="en-US" sz="2400" dirty="0" smtClean="0"/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/		 	</a:t>
            </a:r>
            <a:r>
              <a:rPr lang="pl-PL" sz="2400" dirty="0" smtClean="0"/>
              <a:t>						</a:t>
            </a:r>
            <a:r>
              <a:rPr lang="en-US" sz="2400" dirty="0" smtClean="0"/>
              <a:t>/</a:t>
            </a:r>
            <a:r>
              <a:rPr lang="en-US" sz="2400" dirty="0" err="1" smtClean="0"/>
              <a:t>t</a:t>
            </a:r>
            <a:r>
              <a:rPr lang="en-US" sz="2400" baseline="30000" dirty="0" err="1" smtClean="0"/>
              <a:t>H</a:t>
            </a:r>
            <a:r>
              <a:rPr lang="en-US" sz="2400" dirty="0" smtClean="0"/>
              <a:t>/ 	</a:t>
            </a:r>
            <a:endParaRPr lang="pl-PL" sz="2400" dirty="0" smtClean="0"/>
          </a:p>
          <a:p>
            <a:pPr marL="0" indent="0" defTabSz="180000">
              <a:spcBef>
                <a:spcPts val="0"/>
              </a:spcBef>
              <a:buNone/>
            </a:pPr>
            <a:r>
              <a:rPr lang="en-US" sz="2400" dirty="0" smtClean="0"/>
              <a:t>Hindi		 			</a:t>
            </a:r>
            <a:r>
              <a:rPr lang="pl-PL" sz="2400" dirty="0" smtClean="0"/>
              <a:t>		</a:t>
            </a:r>
            <a:r>
              <a:rPr lang="en-US" sz="2400" dirty="0" smtClean="0"/>
              <a:t>/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L</a:t>
            </a:r>
            <a:r>
              <a:rPr lang="en-US" sz="2400" dirty="0" smtClean="0"/>
              <a:t>/ 		</a:t>
            </a:r>
            <a:r>
              <a:rPr lang="pl-PL" sz="2400" dirty="0" smtClean="0"/>
              <a:t>						</a:t>
            </a:r>
            <a:r>
              <a:rPr lang="en-US" sz="2400" dirty="0" smtClean="0"/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/		 	</a:t>
            </a:r>
            <a:r>
              <a:rPr lang="pl-PL" sz="2400" dirty="0" smtClean="0"/>
              <a:t>						</a:t>
            </a:r>
            <a:r>
              <a:rPr lang="en-US" sz="2400" dirty="0" smtClean="0"/>
              <a:t>/</a:t>
            </a:r>
            <a:r>
              <a:rPr lang="en-US" sz="2400" dirty="0" err="1" smtClean="0"/>
              <a:t>t</a:t>
            </a:r>
            <a:r>
              <a:rPr lang="en-US" sz="2400" baseline="30000" dirty="0" err="1" smtClean="0"/>
              <a:t>H</a:t>
            </a:r>
            <a:r>
              <a:rPr lang="en-US" sz="2400" dirty="0" smtClean="0"/>
              <a:t>/ 		 </a:t>
            </a:r>
            <a:endParaRPr lang="pl-PL" sz="2400" dirty="0" smtClean="0"/>
          </a:p>
          <a:p>
            <a:pPr marL="0" indent="0" algn="r" defTabSz="180000">
              <a:spcBef>
                <a:spcPts val="0"/>
              </a:spcBef>
              <a:buNone/>
            </a:pPr>
            <a:r>
              <a:rPr lang="en-US" sz="2400" dirty="0" smtClean="0"/>
              <a:t>[d</a:t>
            </a:r>
            <a:r>
              <a:rPr lang="en-US" sz="2400" baseline="30000" dirty="0" smtClean="0">
                <a:sym typeface="IPAKiel"/>
              </a:rPr>
              <a:t></a:t>
            </a:r>
            <a:r>
              <a:rPr lang="en-US" sz="2400" dirty="0" smtClean="0"/>
              <a:t>] = /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L+H</a:t>
            </a:r>
            <a:r>
              <a:rPr lang="en-US" sz="2400" dirty="0" smtClean="0"/>
              <a:t>/</a:t>
            </a:r>
            <a:endParaRPr lang="pl-PL" sz="2400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Nawias klamrowy otwierający 3"/>
          <p:cNvSpPr/>
          <p:nvPr/>
        </p:nvSpPr>
        <p:spPr>
          <a:xfrm rot="16200000" flipH="1" flipV="1">
            <a:off x="3571868" y="500042"/>
            <a:ext cx="500066" cy="364333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Nawias klamrowy otwierający 4"/>
          <p:cNvSpPr/>
          <p:nvPr/>
        </p:nvSpPr>
        <p:spPr>
          <a:xfrm rot="16200000" flipH="1" flipV="1">
            <a:off x="5715008" y="-24"/>
            <a:ext cx="428628" cy="4000528"/>
          </a:xfrm>
          <a:prstGeom prst="leftBrace">
            <a:avLst>
              <a:gd name="adj1" fmla="val 833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17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 </a:t>
            </a:r>
            <a:r>
              <a:rPr lang="de-DE" sz="3200" b="1" dirty="0" err="1" smtClean="0"/>
              <a:t>Neutralizacja</a:t>
            </a:r>
            <a:r>
              <a:rPr lang="de-DE" sz="3200" b="1" dirty="0" smtClean="0"/>
              <a:t> i</a:t>
            </a:r>
            <a:r>
              <a:rPr lang="pl-PL" sz="3200" b="1" dirty="0" smtClean="0"/>
              <a:t> upodobnienie wsteczne </a:t>
            </a:r>
            <a:br>
              <a:rPr lang="pl-PL" sz="3200" b="1" dirty="0" smtClean="0"/>
            </a:br>
            <a:r>
              <a:rPr lang="pl-PL" sz="3200" b="1" dirty="0" smtClean="0"/>
              <a:t>a Realizm Krtaniowy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a.		</a:t>
            </a:r>
            <a:r>
              <a:rPr lang="pl-PL" i="1" dirty="0" smtClean="0"/>
              <a:t>liczba</a:t>
            </a:r>
            <a:r>
              <a:rPr lang="pl-PL" dirty="0" smtClean="0"/>
              <a:t>						/</a:t>
            </a:r>
            <a:r>
              <a:rPr lang="pl-PL" dirty="0" err="1" smtClean="0"/>
              <a:t>l</a:t>
            </a:r>
            <a:r>
              <a:rPr lang="pl-PL" baseline="30000" dirty="0" err="1" smtClean="0"/>
              <a:t>j</a:t>
            </a:r>
            <a:r>
              <a:rPr lang="pl-PL" dirty="0" smtClean="0"/>
              <a:t>			i			</a:t>
            </a:r>
            <a:r>
              <a:rPr lang="pl-PL" dirty="0" err="1" smtClean="0"/>
              <a:t>t</a:t>
            </a:r>
            <a:r>
              <a:rPr lang="pl-PL" dirty="0" err="1" smtClean="0">
                <a:sym typeface="IPAKiel"/>
              </a:rPr>
              <a:t></a:t>
            </a:r>
            <a:r>
              <a:rPr lang="pl-PL" baseline="30000" dirty="0" err="1" smtClean="0">
                <a:sym typeface="IPAKiel"/>
              </a:rPr>
              <a:t>o</a:t>
            </a:r>
            <a:r>
              <a:rPr lang="pl-PL" dirty="0" smtClean="0"/>
              <a:t>				-			b	a/					&gt;					[</a:t>
            </a:r>
            <a:r>
              <a:rPr lang="pl-PL" dirty="0" err="1" smtClean="0"/>
              <a:t>l</a:t>
            </a:r>
            <a:r>
              <a:rPr lang="pl-PL" baseline="30000" dirty="0" err="1" smtClean="0"/>
              <a:t>j</a:t>
            </a:r>
            <a:r>
              <a:rPr lang="pl-PL" dirty="0" err="1" smtClean="0"/>
              <a:t>id</a:t>
            </a:r>
            <a:r>
              <a:rPr lang="pl-PL" dirty="0" err="1" smtClean="0">
                <a:sym typeface="IPAKiel"/>
              </a:rPr>
              <a:t>ba</a:t>
            </a:r>
            <a:r>
              <a:rPr lang="pl-PL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</a:t>
            </a:r>
            <a:endParaRPr lang="pl-PL" sz="1600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</a:t>
            </a:r>
            <a:r>
              <a:rPr lang="pl-PL" sz="2800" dirty="0" smtClean="0"/>
              <a:t> 																		</a:t>
            </a:r>
            <a:r>
              <a:rPr lang="pl-PL" sz="1600" dirty="0" smtClean="0"/>
              <a:t>/L/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b.		</a:t>
            </a:r>
            <a:r>
              <a:rPr lang="pl-PL" i="1" dirty="0" smtClean="0"/>
              <a:t>żabka</a:t>
            </a:r>
            <a:r>
              <a:rPr lang="pl-PL" dirty="0" smtClean="0"/>
              <a:t>					/</a:t>
            </a:r>
            <a:r>
              <a:rPr lang="pl-PL" dirty="0" smtClean="0">
                <a:sym typeface="IPAKiel"/>
              </a:rPr>
              <a:t>			a			b					-			k</a:t>
            </a:r>
            <a:r>
              <a:rPr lang="pl-PL" baseline="30000" dirty="0" smtClean="0">
                <a:sym typeface="IPAKiel"/>
              </a:rPr>
              <a:t>o</a:t>
            </a:r>
            <a:r>
              <a:rPr lang="pl-PL" dirty="0" smtClean="0">
                <a:sym typeface="IPAKiel"/>
              </a:rPr>
              <a:t>	a</a:t>
            </a:r>
            <a:r>
              <a:rPr lang="pl-PL" dirty="0" smtClean="0"/>
              <a:t>/					&gt;					[</a:t>
            </a:r>
            <a:r>
              <a:rPr lang="pl-PL" dirty="0" err="1" smtClean="0">
                <a:sym typeface="IPAKiel"/>
              </a:rPr>
              <a:t>apka</a:t>
            </a:r>
            <a:r>
              <a:rPr lang="pl-PL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</a:t>
            </a:r>
            <a:r>
              <a:rPr lang="pl-PL" sz="1600" dirty="0" smtClean="0"/>
              <a:t>		/L/</a:t>
            </a:r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										</a:t>
            </a:r>
            <a:endParaRPr lang="pl-PL" sz="1600" dirty="0" smtClean="0"/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/>
          </a:p>
        </p:txBody>
      </p:sp>
      <p:cxnSp>
        <p:nvCxnSpPr>
          <p:cNvPr id="7" name="Łącznik prosty 6"/>
          <p:cNvCxnSpPr/>
          <p:nvPr/>
        </p:nvCxnSpPr>
        <p:spPr>
          <a:xfrm>
            <a:off x="3420442" y="2420888"/>
            <a:ext cx="1080120" cy="7920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500562" y="2348880"/>
            <a:ext cx="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3347864" y="4437112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pole tekstowe 9"/>
          <p:cNvSpPr txBox="1"/>
          <p:nvPr/>
        </p:nvSpPr>
        <p:spPr>
          <a:xfrm>
            <a:off x="3214678" y="3929066"/>
            <a:ext cx="500066" cy="492443"/>
          </a:xfrm>
          <a:prstGeom prst="rect">
            <a:avLst/>
          </a:prstGeom>
        </p:spPr>
        <p:txBody>
          <a:bodyPr wrap="square" lIns="36000" rtlCol="0">
            <a:spAutoFit/>
          </a:bodyPr>
          <a:lstStyle/>
          <a:p>
            <a:r>
              <a:rPr lang="pl-PL" sz="2600" dirty="0" smtClean="0"/>
              <a:t>b</a:t>
            </a:r>
            <a:r>
              <a:rPr lang="pl-PL" sz="2600" baseline="30000" dirty="0" smtClean="0"/>
              <a:t>o</a:t>
            </a:r>
            <a:endParaRPr lang="pl-PL" sz="2600" baseline="30000" dirty="0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18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</a:bodyPr>
          <a:lstStyle/>
          <a:p>
            <a:r>
              <a:rPr lang="de-DE" sz="3200" b="1" dirty="0" err="1" smtClean="0"/>
              <a:t>Neutralizacja</a:t>
            </a:r>
            <a:r>
              <a:rPr lang="de-DE" sz="3200" b="1" dirty="0" smtClean="0"/>
              <a:t> i </a:t>
            </a:r>
            <a:r>
              <a:rPr lang="de-DE" sz="3200" b="1" dirty="0" err="1" smtClean="0"/>
              <a:t>ubezdźwięcznienie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końcowe</a:t>
            </a:r>
            <a:r>
              <a:rPr lang="pl-PL" sz="3200" b="1" dirty="0" smtClean="0"/>
              <a:t> </a:t>
            </a:r>
            <a:br>
              <a:rPr lang="pl-PL" sz="3200" b="1" dirty="0" smtClean="0"/>
            </a:br>
            <a:r>
              <a:rPr lang="pl-PL" sz="3200" b="1" dirty="0" smtClean="0"/>
              <a:t>a Realizm Krtaniowy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45848"/>
          </a:xfrm>
        </p:spPr>
        <p:txBody>
          <a:bodyPr/>
          <a:lstStyle/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a.</a:t>
            </a:r>
            <a:r>
              <a:rPr lang="pl-PL" i="1" dirty="0" smtClean="0"/>
              <a:t> stóg</a:t>
            </a:r>
            <a:r>
              <a:rPr lang="pl-PL" dirty="0" smtClean="0"/>
              <a:t>			/stu	g/											&gt;				[stuk]	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														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															</a:t>
            </a:r>
            <a:r>
              <a:rPr lang="pl-PL" sz="1600" dirty="0" smtClean="0"/>
              <a:t>	/L/			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sz="1600" dirty="0" smtClean="0"/>
              <a:t>																					</a:t>
            </a:r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b.</a:t>
            </a:r>
            <a:r>
              <a:rPr lang="pl-PL" i="1" dirty="0" smtClean="0"/>
              <a:t> stuk</a:t>
            </a:r>
            <a:r>
              <a:rPr lang="pl-PL" dirty="0" smtClean="0"/>
              <a:t>			/stu	k</a:t>
            </a:r>
            <a:r>
              <a:rPr lang="pl-PL" baseline="30000" dirty="0" smtClean="0"/>
              <a:t>o</a:t>
            </a:r>
            <a:r>
              <a:rPr lang="pl-PL" dirty="0" smtClean="0"/>
              <a:t>/											&gt;				[stuk]</a:t>
            </a:r>
            <a:r>
              <a:rPr lang="pl-PL" sz="1600" dirty="0" smtClean="0"/>
              <a:t>	</a:t>
            </a:r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sz="1600" dirty="0" smtClean="0"/>
              <a:t>															</a:t>
            </a:r>
            <a:endParaRPr lang="pl-PL" sz="1600" dirty="0"/>
          </a:p>
        </p:txBody>
      </p:sp>
      <p:cxnSp>
        <p:nvCxnSpPr>
          <p:cNvPr id="7" name="Łącznik prosty 6"/>
          <p:cNvCxnSpPr/>
          <p:nvPr/>
        </p:nvCxnSpPr>
        <p:spPr>
          <a:xfrm>
            <a:off x="2411760" y="2420888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pole tekstowe 8"/>
          <p:cNvSpPr txBox="1"/>
          <p:nvPr/>
        </p:nvSpPr>
        <p:spPr>
          <a:xfrm>
            <a:off x="2285984" y="1928802"/>
            <a:ext cx="714380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l-PL" sz="2600" dirty="0" smtClean="0"/>
              <a:t>g</a:t>
            </a:r>
            <a:r>
              <a:rPr lang="pl-PL" sz="2600" baseline="30000" dirty="0" smtClean="0"/>
              <a:t>o</a:t>
            </a:r>
            <a:r>
              <a:rPr lang="pl-PL" sz="2600" dirty="0" smtClean="0"/>
              <a:t>/</a:t>
            </a:r>
            <a:endParaRPr lang="pl-PL" sz="26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19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Cel</a:t>
            </a:r>
            <a:r>
              <a:rPr lang="en-GB" b="1" dirty="0" smtClean="0"/>
              <a:t>:</a:t>
            </a:r>
            <a:r>
              <a:rPr lang="pl-PL" b="1" dirty="0" smtClean="0"/>
              <a:t> zrozumieć…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fonetyczne właściwości dźwięczności</a:t>
            </a:r>
          </a:p>
          <a:p>
            <a:pPr lvl="0"/>
            <a:r>
              <a:rPr lang="pl-PL" dirty="0" smtClean="0"/>
              <a:t>fonologiczne  właściwości dźwięczności: reprezentacja kontrastu dźwięczna / bezdźwięczna, np. b/p</a:t>
            </a:r>
          </a:p>
          <a:p>
            <a:pPr lvl="0"/>
            <a:r>
              <a:rPr lang="pl-PL" dirty="0" smtClean="0"/>
              <a:t>procesy związane z dźwięcznością: </a:t>
            </a:r>
          </a:p>
          <a:p>
            <a:pPr lvl="1"/>
            <a:r>
              <a:rPr lang="pl-PL" dirty="0" smtClean="0"/>
              <a:t>neutralizacja kontrastu</a:t>
            </a:r>
          </a:p>
          <a:p>
            <a:pPr lvl="1"/>
            <a:r>
              <a:rPr lang="pl-PL" dirty="0" smtClean="0"/>
              <a:t>ubezdźwięcznienie końcowe </a:t>
            </a:r>
          </a:p>
          <a:p>
            <a:pPr lvl="1"/>
            <a:r>
              <a:rPr lang="pl-PL" dirty="0" smtClean="0"/>
              <a:t>upodobnienie wsteczne </a:t>
            </a:r>
          </a:p>
          <a:p>
            <a:pPr lvl="1"/>
            <a:r>
              <a:rPr lang="pl-PL" dirty="0" smtClean="0"/>
              <a:t>upodobnienie postępowe  </a:t>
            </a:r>
          </a:p>
          <a:p>
            <a:pPr lvl="0"/>
            <a:r>
              <a:rPr lang="pl-PL" dirty="0" smtClean="0"/>
              <a:t>rolę </a:t>
            </a:r>
            <a:r>
              <a:rPr lang="pl-PL" dirty="0" smtClean="0"/>
              <a:t>dźwięków sonornych jako cel, źródło </a:t>
            </a:r>
          </a:p>
          <a:p>
            <a:pPr>
              <a:buNone/>
            </a:pPr>
            <a:r>
              <a:rPr lang="pl-PL" dirty="0" smtClean="0"/>
              <a:t>	lub przeszkoda w upodobnieniach</a:t>
            </a:r>
          </a:p>
          <a:p>
            <a:pPr lvl="0"/>
            <a:r>
              <a:rPr lang="pl-PL" dirty="0" smtClean="0"/>
              <a:t>relację </a:t>
            </a:r>
            <a:r>
              <a:rPr lang="pl-PL" dirty="0" smtClean="0"/>
              <a:t>między fonetyką a fonologią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Czas na prawdziwą zagadkę…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20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de-DE" sz="3200" b="1" dirty="0" err="1" smtClean="0"/>
              <a:t>Zagadka</a:t>
            </a:r>
            <a:r>
              <a:rPr lang="de-DE" sz="3200" b="1" dirty="0" smtClean="0"/>
              <a:t> na </a:t>
            </a:r>
            <a:r>
              <a:rPr lang="de-DE" sz="3200" b="1" dirty="0" err="1" smtClean="0"/>
              <a:t>dziś</a:t>
            </a:r>
            <a:r>
              <a:rPr lang="de-DE" sz="3200" b="1" dirty="0" smtClean="0"/>
              <a:t>: </a:t>
            </a:r>
            <a:r>
              <a:rPr lang="de-DE" sz="3200" b="1" dirty="0" err="1" smtClean="0"/>
              <a:t>tzw</a:t>
            </a:r>
            <a:r>
              <a:rPr lang="de-DE" sz="3200" b="1" dirty="0" smtClean="0"/>
              <a:t>. </a:t>
            </a:r>
            <a:r>
              <a:rPr lang="de-DE" sz="3200" b="1" dirty="0" err="1" smtClean="0"/>
              <a:t>fonetyka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międzywyrazowa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Wymowa</a:t>
            </a:r>
            <a:r>
              <a:rPr lang="en-US" dirty="0" smtClean="0"/>
              <a:t> </a:t>
            </a:r>
            <a:r>
              <a:rPr lang="en-US" dirty="0" err="1" smtClean="0"/>
              <a:t>warszawska</a:t>
            </a:r>
            <a:r>
              <a:rPr lang="pl-PL" dirty="0" smtClean="0"/>
              <a:t> (W)</a:t>
            </a:r>
            <a:r>
              <a:rPr lang="en-US" dirty="0" smtClean="0"/>
              <a:t> a </a:t>
            </a:r>
            <a:r>
              <a:rPr lang="en-US" dirty="0" err="1" smtClean="0"/>
              <a:t>krakowska</a:t>
            </a:r>
            <a:r>
              <a:rPr lang="pl-PL" dirty="0" smtClean="0"/>
              <a:t> (K)</a:t>
            </a:r>
          </a:p>
          <a:p>
            <a:pPr>
              <a:lnSpc>
                <a:spcPct val="110000"/>
              </a:lnSpc>
              <a:buNone/>
            </a:pPr>
            <a:r>
              <a:rPr lang="en-US" dirty="0" smtClean="0"/>
              <a:t> </a:t>
            </a:r>
            <a:r>
              <a:rPr lang="pl-PL" sz="1100" dirty="0" smtClean="0"/>
              <a:t>					</a:t>
            </a: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/>
              <a:t>									</a:t>
            </a:r>
            <a:r>
              <a:rPr lang="en-US" sz="2000" i="1" dirty="0" smtClean="0"/>
              <a:t>	</a:t>
            </a:r>
            <a:r>
              <a:rPr lang="pl-PL" sz="2000" i="1" dirty="0" smtClean="0"/>
              <a:t>				</a:t>
            </a:r>
            <a:r>
              <a:rPr lang="en-US" sz="2000" b="1" i="1" dirty="0" smtClean="0"/>
              <a:t>W				</a:t>
            </a:r>
            <a:r>
              <a:rPr lang="pl-PL" sz="2000" b="1" i="1" dirty="0" smtClean="0"/>
              <a:t>		 K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 smtClean="0"/>
              <a:t>a.</a:t>
            </a:r>
            <a:r>
              <a:rPr lang="en-GB" sz="2000" i="1" dirty="0" smtClean="0"/>
              <a:t>	</a:t>
            </a:r>
            <a:r>
              <a:rPr lang="pl-PL" sz="2000" i="1" dirty="0" smtClean="0"/>
              <a:t>	</a:t>
            </a:r>
            <a:r>
              <a:rPr lang="en-GB" sz="2000" i="1" dirty="0" err="1" smtClean="0"/>
              <a:t>jak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oni</a:t>
            </a:r>
            <a:r>
              <a:rPr lang="en-GB" sz="2000" dirty="0" smtClean="0"/>
              <a:t>							k-o				</a:t>
            </a:r>
            <a:r>
              <a:rPr lang="pl-PL" sz="2000" dirty="0" smtClean="0"/>
              <a:t>	</a:t>
            </a:r>
            <a:r>
              <a:rPr lang="en-GB" sz="2000" dirty="0" smtClean="0"/>
              <a:t>g-o		</a:t>
            </a:r>
            <a:r>
              <a:rPr lang="pl-PL" sz="2000" dirty="0" smtClean="0"/>
              <a:t>						</a:t>
            </a:r>
            <a:r>
              <a:rPr lang="en-GB" sz="2000" dirty="0" smtClean="0"/>
              <a:t>__V</a:t>
            </a:r>
            <a:r>
              <a:rPr lang="pl-PL" sz="2000" baseline="30000" dirty="0" smtClean="0"/>
              <a:t>[</a:t>
            </a:r>
            <a:r>
              <a:rPr lang="en-GB" sz="2000" baseline="30000" dirty="0" smtClean="0"/>
              <a:t>+</a:t>
            </a:r>
            <a:r>
              <a:rPr lang="pl-PL" sz="2000" baseline="30000" dirty="0" err="1" smtClean="0"/>
              <a:t>dźw</a:t>
            </a:r>
            <a:r>
              <a:rPr lang="pl-PL" sz="2000" baseline="30000" dirty="0" smtClean="0"/>
              <a:t>]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i="1" dirty="0" smtClean="0"/>
              <a:t>			</a:t>
            </a:r>
            <a:r>
              <a:rPr lang="en-GB" sz="2000" i="1" dirty="0" err="1" smtClean="0"/>
              <a:t>wkład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odrębny</a:t>
            </a:r>
            <a:r>
              <a:rPr lang="en-GB" sz="2000" dirty="0" smtClean="0"/>
              <a:t>		</a:t>
            </a:r>
            <a:r>
              <a:rPr lang="pl-PL" sz="2000" dirty="0" smtClean="0"/>
              <a:t>	</a:t>
            </a:r>
            <a:r>
              <a:rPr lang="en-GB" sz="2000" dirty="0" smtClean="0"/>
              <a:t>t-o				</a:t>
            </a:r>
            <a:r>
              <a:rPr lang="pl-PL" sz="2000" dirty="0" smtClean="0"/>
              <a:t>		</a:t>
            </a:r>
            <a:r>
              <a:rPr lang="en-GB" sz="2000" dirty="0" smtClean="0"/>
              <a:t>d-o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 smtClean="0"/>
              <a:t>b.</a:t>
            </a:r>
            <a:r>
              <a:rPr lang="en-GB" sz="2000" i="1" dirty="0" smtClean="0"/>
              <a:t>	</a:t>
            </a:r>
            <a:r>
              <a:rPr lang="pl-PL" sz="2000" i="1" dirty="0" smtClean="0"/>
              <a:t>	</a:t>
            </a:r>
            <a:r>
              <a:rPr lang="en-GB" sz="2000" i="1" dirty="0" err="1" smtClean="0"/>
              <a:t>jak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możesz</a:t>
            </a:r>
            <a:r>
              <a:rPr lang="en-GB" sz="2000" dirty="0" smtClean="0"/>
              <a:t>					k-m				</a:t>
            </a:r>
            <a:r>
              <a:rPr lang="pl-PL" sz="2000" dirty="0" smtClean="0"/>
              <a:t>	</a:t>
            </a:r>
            <a:r>
              <a:rPr lang="en-GB" sz="2000" dirty="0" smtClean="0"/>
              <a:t>g-m		</a:t>
            </a:r>
            <a:r>
              <a:rPr lang="pl-PL" sz="2000" dirty="0" smtClean="0"/>
              <a:t>					</a:t>
            </a:r>
            <a:r>
              <a:rPr lang="en-GB" sz="2000" dirty="0" smtClean="0"/>
              <a:t>__S</a:t>
            </a:r>
            <a:r>
              <a:rPr lang="pl-PL" sz="2000" baseline="30000" dirty="0" smtClean="0"/>
              <a:t>[</a:t>
            </a:r>
            <a:r>
              <a:rPr lang="en-GB" sz="2000" baseline="30000" dirty="0" smtClean="0"/>
              <a:t>+</a:t>
            </a:r>
            <a:r>
              <a:rPr lang="pl-PL" sz="2000" baseline="30000" dirty="0" err="1" smtClean="0"/>
              <a:t>dźw</a:t>
            </a:r>
            <a:r>
              <a:rPr lang="pl-PL" sz="2000" baseline="30000" dirty="0" smtClean="0"/>
              <a:t>]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i="1" dirty="0" smtClean="0"/>
              <a:t>			</a:t>
            </a:r>
            <a:r>
              <a:rPr lang="en-GB" sz="2000" i="1" dirty="0" err="1" smtClean="0"/>
              <a:t>wkład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mój</a:t>
            </a:r>
            <a:r>
              <a:rPr lang="en-GB" sz="2000" dirty="0" smtClean="0"/>
              <a:t>					t-m				</a:t>
            </a:r>
            <a:r>
              <a:rPr lang="pl-PL" sz="2000" dirty="0" smtClean="0"/>
              <a:t>	</a:t>
            </a:r>
            <a:r>
              <a:rPr lang="en-GB" sz="2000" dirty="0" smtClean="0"/>
              <a:t>d-m	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 smtClean="0"/>
              <a:t>c.</a:t>
            </a:r>
            <a:r>
              <a:rPr lang="en-GB" sz="2000" i="1" dirty="0" smtClean="0"/>
              <a:t>	</a:t>
            </a:r>
            <a:r>
              <a:rPr lang="pl-PL" sz="2000" i="1" dirty="0" smtClean="0"/>
              <a:t>	</a:t>
            </a:r>
            <a:r>
              <a:rPr lang="en-GB" sz="2000" i="1" dirty="0" err="1" smtClean="0"/>
              <a:t>jak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dobrze</a:t>
            </a:r>
            <a:r>
              <a:rPr lang="en-GB" sz="2000" dirty="0" smtClean="0"/>
              <a:t>					g-d				</a:t>
            </a:r>
            <a:r>
              <a:rPr lang="pl-PL" sz="2000" dirty="0" smtClean="0"/>
              <a:t>	</a:t>
            </a:r>
            <a:r>
              <a:rPr lang="en-GB" sz="2000" dirty="0" smtClean="0"/>
              <a:t>g-d		</a:t>
            </a:r>
            <a:r>
              <a:rPr lang="pl-PL" sz="2000" dirty="0" smtClean="0"/>
              <a:t>					</a:t>
            </a:r>
            <a:r>
              <a:rPr lang="en-GB" sz="2000" dirty="0" smtClean="0"/>
              <a:t>__C</a:t>
            </a:r>
            <a:r>
              <a:rPr lang="pl-PL" sz="2000" baseline="30000" dirty="0" smtClean="0"/>
              <a:t>[</a:t>
            </a:r>
            <a:r>
              <a:rPr lang="en-GB" sz="2000" baseline="30000" dirty="0" smtClean="0"/>
              <a:t>+</a:t>
            </a:r>
            <a:r>
              <a:rPr lang="pl-PL" sz="2000" baseline="30000" dirty="0" err="1" smtClean="0"/>
              <a:t>dźw</a:t>
            </a:r>
            <a:r>
              <a:rPr lang="pl-PL" sz="2000" baseline="30000" dirty="0" smtClean="0"/>
              <a:t>]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i="1" dirty="0" smtClean="0"/>
              <a:t>			</a:t>
            </a:r>
            <a:r>
              <a:rPr lang="en-GB" sz="2000" i="1" dirty="0" err="1" smtClean="0"/>
              <a:t>wkład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własny</a:t>
            </a:r>
            <a:r>
              <a:rPr lang="en-GB" sz="2000" dirty="0" smtClean="0"/>
              <a:t>				d-v				</a:t>
            </a:r>
            <a:r>
              <a:rPr lang="pl-PL" sz="2000" dirty="0" smtClean="0"/>
              <a:t>		</a:t>
            </a:r>
            <a:r>
              <a:rPr lang="en-GB" sz="2000" dirty="0" smtClean="0"/>
              <a:t>d-v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 smtClean="0"/>
              <a:t> </a:t>
            </a:r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 smtClean="0"/>
              <a:t>d.</a:t>
            </a:r>
            <a:r>
              <a:rPr lang="en-GB" sz="2000" i="1" dirty="0" smtClean="0"/>
              <a:t>	</a:t>
            </a:r>
            <a:r>
              <a:rPr lang="pl-PL" sz="2000" i="1" dirty="0" smtClean="0"/>
              <a:t>	</a:t>
            </a:r>
            <a:r>
              <a:rPr lang="en-GB" sz="2000" i="1" dirty="0" err="1" smtClean="0"/>
              <a:t>jak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trudno</a:t>
            </a:r>
            <a:r>
              <a:rPr lang="en-GB" sz="2000" dirty="0" smtClean="0"/>
              <a:t>					k-t				</a:t>
            </a:r>
            <a:r>
              <a:rPr lang="pl-PL" sz="2000" dirty="0" smtClean="0"/>
              <a:t>		</a:t>
            </a:r>
            <a:r>
              <a:rPr lang="en-GB" sz="2000" dirty="0" smtClean="0"/>
              <a:t>k-t		</a:t>
            </a:r>
            <a:r>
              <a:rPr lang="pl-PL" sz="2000" dirty="0" smtClean="0"/>
              <a:t>						</a:t>
            </a:r>
            <a:r>
              <a:rPr lang="en-GB" sz="2000" dirty="0" smtClean="0"/>
              <a:t>__C</a:t>
            </a:r>
            <a:r>
              <a:rPr lang="pl-PL" sz="2000" baseline="30000" dirty="0" smtClean="0"/>
              <a:t>[</a:t>
            </a:r>
            <a:r>
              <a:rPr lang="en-GB" sz="2000" baseline="30000" dirty="0" smtClean="0"/>
              <a:t>–</a:t>
            </a:r>
            <a:r>
              <a:rPr lang="pl-PL" sz="2000" baseline="30000" dirty="0" err="1" smtClean="0"/>
              <a:t>dźw</a:t>
            </a:r>
            <a:r>
              <a:rPr lang="pl-PL" sz="2000" baseline="30000" dirty="0" smtClean="0"/>
              <a:t>]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i="1" dirty="0" smtClean="0"/>
              <a:t>			</a:t>
            </a:r>
            <a:r>
              <a:rPr lang="en-GB" sz="2000" i="1" dirty="0" err="1" smtClean="0"/>
              <a:t>wkład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stały</a:t>
            </a:r>
            <a:r>
              <a:rPr lang="en-GB" sz="2000" dirty="0" smtClean="0"/>
              <a:t>					t-s					</a:t>
            </a:r>
            <a:r>
              <a:rPr lang="pl-PL" sz="2000" dirty="0" smtClean="0"/>
              <a:t>	</a:t>
            </a:r>
            <a:r>
              <a:rPr lang="en-GB" sz="2000" dirty="0" smtClean="0"/>
              <a:t>t-s</a:t>
            </a:r>
            <a:endParaRPr lang="pl-PL" sz="2000" dirty="0" smtClean="0"/>
          </a:p>
          <a:p>
            <a:pPr marL="0" indent="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928926" y="4786322"/>
            <a:ext cx="642942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214810" y="3214686"/>
            <a:ext cx="642942" cy="21431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143372" y="3214686"/>
            <a:ext cx="785818" cy="3071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Nawias klamrowy otwierający 6"/>
          <p:cNvSpPr/>
          <p:nvPr/>
        </p:nvSpPr>
        <p:spPr>
          <a:xfrm>
            <a:off x="5715008" y="4786322"/>
            <a:ext cx="214314" cy="50006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357818" y="48456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</a:t>
            </a:r>
            <a:endParaRPr lang="pl-PL" dirty="0"/>
          </a:p>
        </p:txBody>
      </p:sp>
      <p:sp>
        <p:nvSpPr>
          <p:cNvPr id="9" name="Nawias klamrowy otwierający 8"/>
          <p:cNvSpPr/>
          <p:nvPr/>
        </p:nvSpPr>
        <p:spPr>
          <a:xfrm flipH="1">
            <a:off x="7000892" y="3214686"/>
            <a:ext cx="357190" cy="178595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7429520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</a:t>
            </a:r>
            <a:endParaRPr lang="pl-PL" dirty="0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21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Analiza formalna w modelach binarnych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Przesunięcie [+</a:t>
            </a:r>
            <a:r>
              <a:rPr lang="pl-PL" sz="2400" dirty="0" err="1" smtClean="0"/>
              <a:t>dźw</a:t>
            </a:r>
            <a:r>
              <a:rPr lang="pl-PL" sz="2400" dirty="0" smtClean="0"/>
              <a:t>] podobne jak w asymilacji wstecznej</a:t>
            </a:r>
          </a:p>
          <a:p>
            <a:r>
              <a:rPr lang="pl-PL" sz="2400" dirty="0" smtClean="0"/>
              <a:t>Asymilowana spółgłoska musi być zneutralizowana</a:t>
            </a:r>
          </a:p>
          <a:p>
            <a:r>
              <a:rPr lang="pl-PL" sz="2400" dirty="0" smtClean="0"/>
              <a:t>Różnica między odmianami warszawską i krakowską leży w zasięgu reguły dotyczącej źródła upodobnienia</a:t>
            </a:r>
          </a:p>
          <a:p>
            <a:r>
              <a:rPr lang="pl-PL" sz="2400" b="1" dirty="0" smtClean="0"/>
              <a:t>Warszawa</a:t>
            </a:r>
            <a:r>
              <a:rPr lang="pl-PL" sz="2400" dirty="0" smtClean="0"/>
              <a:t>: przesunięcie [+</a:t>
            </a:r>
            <a:r>
              <a:rPr lang="pl-PL" sz="2400" dirty="0" err="1" smtClean="0"/>
              <a:t>dźw</a:t>
            </a:r>
            <a:r>
              <a:rPr lang="pl-PL" sz="2400" dirty="0" smtClean="0"/>
              <a:t>] tylko z </a:t>
            </a:r>
            <a:r>
              <a:rPr lang="pl-PL" sz="2400" dirty="0" err="1" smtClean="0"/>
              <a:t>obstruentów</a:t>
            </a:r>
            <a:endParaRPr lang="pl-PL" sz="2400" dirty="0" smtClean="0"/>
          </a:p>
          <a:p>
            <a:r>
              <a:rPr lang="pl-PL" sz="2400" b="1" dirty="0" smtClean="0"/>
              <a:t>Kraków</a:t>
            </a:r>
            <a:r>
              <a:rPr lang="pl-PL" sz="2400" dirty="0" smtClean="0"/>
              <a:t>: przesunięcie [+</a:t>
            </a:r>
            <a:r>
              <a:rPr lang="pl-PL" sz="2400" dirty="0" err="1" smtClean="0"/>
              <a:t>dźw</a:t>
            </a:r>
            <a:r>
              <a:rPr lang="pl-PL" sz="2400" dirty="0" smtClean="0"/>
              <a:t>] z każdego dźwięku który ją posiada (również z samogłosek)</a:t>
            </a:r>
          </a:p>
          <a:p>
            <a:endParaRPr lang="pl-PL" sz="2400" dirty="0" smtClean="0"/>
          </a:p>
          <a:p>
            <a:r>
              <a:rPr lang="pl-PL" sz="2400" dirty="0" smtClean="0">
                <a:solidFill>
                  <a:srgbClr val="FF0000"/>
                </a:solidFill>
              </a:rPr>
              <a:t>Problem w tym że sonorne głoski nie udźwięczniają spółgłosek poza kontekstem sandhi…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22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Co na to Realizm krtaniowy?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Wymowa warszawska działa wzorowo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</a:t>
            </a:r>
            <a:r>
              <a:rPr lang="pl-PL" sz="2000" i="1" dirty="0" smtClean="0"/>
              <a:t>fonologia													interpretacja fonetyczna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</a:t>
            </a:r>
            <a:r>
              <a:rPr lang="pl-PL" b="1" baseline="30000" dirty="0" smtClean="0"/>
              <a:t>o</a:t>
            </a:r>
            <a:r>
              <a:rPr lang="pl-PL" b="1" dirty="0" smtClean="0"/>
              <a:t> 	#		</a:t>
            </a:r>
            <a:r>
              <a:rPr lang="pl-PL" b="1" dirty="0" err="1" smtClean="0"/>
              <a:t>o</a:t>
            </a:r>
            <a:r>
              <a:rPr lang="pl-PL" b="1" baseline="30000" dirty="0" err="1" smtClean="0"/>
              <a:t>o</a:t>
            </a:r>
            <a:r>
              <a:rPr lang="pl-PL" dirty="0" smtClean="0"/>
              <a:t>	</a:t>
            </a:r>
            <a:r>
              <a:rPr lang="pl-PL" dirty="0" smtClean="0">
                <a:sym typeface="IPAKiel"/>
              </a:rPr>
              <a:t>		</a:t>
            </a:r>
            <a:r>
              <a:rPr lang="pl-PL" dirty="0" smtClean="0"/>
              <a:t>i/					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</a:t>
            </a:r>
            <a:r>
              <a:rPr lang="pl-PL" b="1" baseline="30000" dirty="0" smtClean="0"/>
              <a:t>o</a:t>
            </a:r>
            <a:r>
              <a:rPr lang="pl-PL" b="1" dirty="0" smtClean="0"/>
              <a:t>		#		</a:t>
            </a:r>
            <a:r>
              <a:rPr lang="pl-PL" b="1" dirty="0" err="1" smtClean="0"/>
              <a:t>m</a:t>
            </a:r>
            <a:r>
              <a:rPr lang="pl-PL" b="1" baseline="30000" dirty="0" err="1" smtClean="0"/>
              <a:t>o</a:t>
            </a:r>
            <a:r>
              <a:rPr lang="pl-PL" dirty="0" smtClean="0"/>
              <a:t>	o		</a:t>
            </a:r>
            <a:r>
              <a:rPr lang="pl-PL" dirty="0" smtClean="0">
                <a:sym typeface="IPAKiel"/>
              </a:rPr>
              <a:t></a:t>
            </a:r>
            <a:r>
              <a:rPr lang="pl-PL" dirty="0" smtClean="0"/>
              <a:t>	e		</a:t>
            </a:r>
            <a:r>
              <a:rPr lang="pl-PL" dirty="0" smtClean="0">
                <a:sym typeface="IPAKiel"/>
              </a:rPr>
              <a:t></a:t>
            </a:r>
            <a:r>
              <a:rPr lang="pl-PL" dirty="0" smtClean="0"/>
              <a:t>/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</a:t>
            </a:r>
            <a:r>
              <a:rPr lang="pl-PL" b="1" baseline="30000" dirty="0" smtClean="0"/>
              <a:t>o</a:t>
            </a:r>
            <a:r>
              <a:rPr lang="pl-PL" b="1" dirty="0" smtClean="0"/>
              <a:t>		#		d</a:t>
            </a:r>
            <a:r>
              <a:rPr lang="pl-PL" dirty="0" smtClean="0"/>
              <a:t>	o		b	</a:t>
            </a:r>
            <a:r>
              <a:rPr lang="pl-PL" dirty="0" smtClean="0">
                <a:sym typeface="IPAKiel"/>
              </a:rPr>
              <a:t>		</a:t>
            </a:r>
            <a:r>
              <a:rPr lang="pl-PL" dirty="0" smtClean="0"/>
              <a:t>e/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						L</a:t>
            </a: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Wymowa krakowska nie działa i działać nie może!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23</a:t>
            </a:fld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 rot="5400000">
            <a:off x="2251059" y="5178437"/>
            <a:ext cx="35719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1357290" y="5000636"/>
            <a:ext cx="1071570" cy="36750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4500562" y="228599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[jak </a:t>
            </a:r>
            <a:r>
              <a:rPr lang="pl-PL" sz="2400" dirty="0" err="1" smtClean="0"/>
              <a:t>o</a:t>
            </a:r>
            <a:r>
              <a:rPr lang="pl-PL" sz="2400" dirty="0" err="1" smtClean="0">
                <a:sym typeface="IPAKiel"/>
              </a:rPr>
              <a:t>i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500562" y="342900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[jak </a:t>
            </a:r>
            <a:r>
              <a:rPr lang="pl-PL" sz="2400" dirty="0" err="1" smtClean="0"/>
              <a:t>mo</a:t>
            </a:r>
            <a:r>
              <a:rPr lang="pl-PL" sz="2400" dirty="0" err="1" smtClean="0">
                <a:sym typeface="IPAKiel"/>
              </a:rPr>
              <a:t>e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572000" y="464344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[jag </a:t>
            </a:r>
            <a:r>
              <a:rPr lang="pl-PL" sz="2400" dirty="0" err="1" smtClean="0"/>
              <a:t>dob</a:t>
            </a:r>
            <a:r>
              <a:rPr lang="pl-PL" sz="2400" dirty="0" err="1" smtClean="0">
                <a:sym typeface="IPAKiel"/>
              </a:rPr>
              <a:t>e</a:t>
            </a:r>
            <a:r>
              <a:rPr lang="pl-PL" sz="2400" dirty="0" smtClean="0"/>
              <a:t>]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pl-PL" sz="3200" b="1" dirty="0" err="1" smtClean="0"/>
              <a:t>Wariantywność</a:t>
            </a:r>
            <a:r>
              <a:rPr lang="pl-PL" sz="3200" b="1" dirty="0" smtClean="0"/>
              <a:t> systemów laryngalnych i… hipoteza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24</a:t>
            </a:fld>
            <a:endParaRPr lang="pl-PL" sz="2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						</a:t>
            </a:r>
            <a:r>
              <a:rPr lang="pl-PL" i="1" dirty="0" smtClean="0"/>
              <a:t>								kategorie fonetyczne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								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err="1" smtClean="0"/>
              <a:t>słowiaśkie</a:t>
            </a:r>
            <a:endParaRPr lang="pl-PL" sz="18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i romańskie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sz="36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islandzki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sz="36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angielski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sz="36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niderlandzki???</a:t>
            </a:r>
            <a:endParaRPr lang="pl-PL" sz="18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285984" y="2143116"/>
          <a:ext cx="5976957" cy="414340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92319"/>
                <a:gridCol w="1992319"/>
                <a:gridCol w="1992319"/>
              </a:tblGrid>
              <a:tr h="414340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[b]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[p]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[</a:t>
                      </a:r>
                      <a:r>
                        <a:rPr lang="pl-PL" dirty="0" err="1" smtClean="0"/>
                        <a:t>p</a:t>
                      </a:r>
                      <a:r>
                        <a:rPr lang="pl-PL" baseline="30000" dirty="0" err="1" smtClean="0"/>
                        <a:t>h</a:t>
                      </a:r>
                      <a:r>
                        <a:rPr lang="pl-PL" dirty="0" smtClean="0"/>
                        <a:t>]</a:t>
                      </a:r>
                      <a:endParaRPr lang="pl-PL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1" name="Grupa 20"/>
          <p:cNvGrpSpPr/>
          <p:nvPr/>
        </p:nvGrpSpPr>
        <p:grpSpPr>
          <a:xfrm>
            <a:off x="3143240" y="2786058"/>
            <a:ext cx="2214578" cy="285752"/>
            <a:chOff x="3143240" y="2786058"/>
            <a:chExt cx="2214578" cy="285752"/>
          </a:xfrm>
        </p:grpSpPr>
        <p:sp>
          <p:nvSpPr>
            <p:cNvPr id="8" name="Elipsa 7"/>
            <p:cNvSpPr/>
            <p:nvPr/>
          </p:nvSpPr>
          <p:spPr>
            <a:xfrm>
              <a:off x="3143240" y="2786058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Elipsa 14"/>
            <p:cNvSpPr/>
            <p:nvPr/>
          </p:nvSpPr>
          <p:spPr>
            <a:xfrm>
              <a:off x="5072066" y="2786058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7" name="Łącznik prosty 16"/>
            <p:cNvCxnSpPr>
              <a:stCxn id="8" idx="6"/>
              <a:endCxn id="15" idx="2"/>
            </p:cNvCxnSpPr>
            <p:nvPr/>
          </p:nvCxnSpPr>
          <p:spPr>
            <a:xfrm>
              <a:off x="3428992" y="2928934"/>
              <a:ext cx="1643074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a 21"/>
          <p:cNvGrpSpPr/>
          <p:nvPr/>
        </p:nvGrpSpPr>
        <p:grpSpPr>
          <a:xfrm>
            <a:off x="5072066" y="3786190"/>
            <a:ext cx="2286016" cy="285752"/>
            <a:chOff x="5072066" y="3714752"/>
            <a:chExt cx="2286016" cy="285752"/>
          </a:xfrm>
        </p:grpSpPr>
        <p:sp>
          <p:nvSpPr>
            <p:cNvPr id="10" name="Elipsa 9"/>
            <p:cNvSpPr/>
            <p:nvPr/>
          </p:nvSpPr>
          <p:spPr>
            <a:xfrm>
              <a:off x="7072330" y="3714752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" name="Elipsa 11"/>
            <p:cNvSpPr/>
            <p:nvPr/>
          </p:nvSpPr>
          <p:spPr>
            <a:xfrm>
              <a:off x="5072066" y="3714752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5429256" y="3857628"/>
              <a:ext cx="1643074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a 22"/>
          <p:cNvGrpSpPr/>
          <p:nvPr/>
        </p:nvGrpSpPr>
        <p:grpSpPr>
          <a:xfrm>
            <a:off x="4143372" y="4714884"/>
            <a:ext cx="2286016" cy="285752"/>
            <a:chOff x="5072066" y="3714752"/>
            <a:chExt cx="2286016" cy="285752"/>
          </a:xfrm>
        </p:grpSpPr>
        <p:sp>
          <p:nvSpPr>
            <p:cNvPr id="24" name="Elipsa 23"/>
            <p:cNvSpPr/>
            <p:nvPr/>
          </p:nvSpPr>
          <p:spPr>
            <a:xfrm>
              <a:off x="7072330" y="3714752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Elipsa 24"/>
            <p:cNvSpPr/>
            <p:nvPr/>
          </p:nvSpPr>
          <p:spPr>
            <a:xfrm>
              <a:off x="5072066" y="3714752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6" name="Łącznik prosty 25"/>
            <p:cNvCxnSpPr/>
            <p:nvPr/>
          </p:nvCxnSpPr>
          <p:spPr>
            <a:xfrm>
              <a:off x="5429256" y="3857628"/>
              <a:ext cx="1643074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a 26"/>
          <p:cNvGrpSpPr/>
          <p:nvPr/>
        </p:nvGrpSpPr>
        <p:grpSpPr>
          <a:xfrm>
            <a:off x="3143240" y="5500702"/>
            <a:ext cx="2286016" cy="285752"/>
            <a:chOff x="5072066" y="3714752"/>
            <a:chExt cx="2286016" cy="285752"/>
          </a:xfrm>
        </p:grpSpPr>
        <p:sp>
          <p:nvSpPr>
            <p:cNvPr id="28" name="Elipsa 27"/>
            <p:cNvSpPr/>
            <p:nvPr/>
          </p:nvSpPr>
          <p:spPr>
            <a:xfrm>
              <a:off x="7072330" y="3714752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9" name="Elipsa 28"/>
            <p:cNvSpPr/>
            <p:nvPr/>
          </p:nvSpPr>
          <p:spPr>
            <a:xfrm>
              <a:off x="5072066" y="3714752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30" name="Łącznik prosty 29"/>
            <p:cNvCxnSpPr/>
            <p:nvPr/>
          </p:nvCxnSpPr>
          <p:spPr>
            <a:xfrm>
              <a:off x="5429256" y="3857628"/>
              <a:ext cx="1643074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Łącznik prosty 31"/>
          <p:cNvCxnSpPr/>
          <p:nvPr/>
        </p:nvCxnSpPr>
        <p:spPr>
          <a:xfrm rot="10800000" flipV="1">
            <a:off x="6429388" y="4143380"/>
            <a:ext cx="642942" cy="500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/>
          <p:nvPr/>
        </p:nvCxnSpPr>
        <p:spPr>
          <a:xfrm rot="10800000" flipV="1">
            <a:off x="4357686" y="4143380"/>
            <a:ext cx="642942" cy="500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33"/>
          <p:cNvCxnSpPr/>
          <p:nvPr/>
        </p:nvCxnSpPr>
        <p:spPr>
          <a:xfrm rot="10800000" flipV="1">
            <a:off x="3428992" y="5000636"/>
            <a:ext cx="642942" cy="500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34"/>
          <p:cNvCxnSpPr/>
          <p:nvPr/>
        </p:nvCxnSpPr>
        <p:spPr>
          <a:xfrm rot="10800000" flipV="1">
            <a:off x="5429256" y="5000636"/>
            <a:ext cx="642942" cy="500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/>
          <p:cNvCxnSpPr>
            <a:stCxn id="8" idx="4"/>
            <a:endCxn id="29" idx="0"/>
          </p:cNvCxnSpPr>
          <p:nvPr/>
        </p:nvCxnSpPr>
        <p:spPr>
          <a:xfrm rot="5400000">
            <a:off x="2071670" y="4286256"/>
            <a:ext cx="2428892" cy="1588"/>
          </a:xfrm>
          <a:prstGeom prst="line">
            <a:avLst/>
          </a:prstGeom>
          <a:ln w="63500" cmpd="dbl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36"/>
          <p:cNvCxnSpPr/>
          <p:nvPr/>
        </p:nvCxnSpPr>
        <p:spPr>
          <a:xfrm rot="5400000">
            <a:off x="4001290" y="4285462"/>
            <a:ext cx="2428892" cy="1588"/>
          </a:xfrm>
          <a:prstGeom prst="line">
            <a:avLst/>
          </a:prstGeom>
          <a:ln w="63500" cmpd="dbl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ole tekstowe 37"/>
          <p:cNvSpPr txBox="1"/>
          <p:nvPr/>
        </p:nvSpPr>
        <p:spPr>
          <a:xfrm>
            <a:off x="314324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L</a:t>
            </a:r>
            <a:endParaRPr lang="pl-PL" b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7000892" y="37147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H</a:t>
            </a:r>
            <a:endParaRPr lang="pl-PL" b="1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5072066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H</a:t>
            </a:r>
            <a:endParaRPr lang="pl-PL" b="1" dirty="0"/>
          </a:p>
        </p:txBody>
      </p:sp>
      <p:sp>
        <p:nvSpPr>
          <p:cNvPr id="41" name="pole tekstowe 40"/>
          <p:cNvSpPr txBox="1"/>
          <p:nvPr/>
        </p:nvSpPr>
        <p:spPr>
          <a:xfrm>
            <a:off x="6072198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H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39" grpId="1"/>
      <p:bldP spid="40" grpId="0"/>
      <p:bldP spid="40" grpId="1"/>
      <p:bldP spid="41" grpId="0"/>
      <p:bldP spid="4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Relatywizm krtaniowy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25</a:t>
            </a:fld>
            <a:endParaRPr lang="pl-PL" sz="2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						</a:t>
            </a:r>
            <a:r>
              <a:rPr lang="pl-PL" i="1" dirty="0" smtClean="0"/>
              <a:t>								kategorie fonetyczne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								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wymowa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warszawska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sz="36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wymowa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1800" dirty="0" smtClean="0"/>
              <a:t>krakowska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sz="18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Dźwięczność spółgłosek właściwych w dialekcie krakowskim jest </a:t>
            </a:r>
            <a:r>
              <a:rPr lang="pl-PL" sz="2400" u="sng" dirty="0" smtClean="0">
                <a:solidFill>
                  <a:srgbClr val="FF0000"/>
                </a:solidFill>
              </a:rPr>
              <a:t>pasywna</a:t>
            </a:r>
            <a:r>
              <a:rPr lang="pl-PL" sz="2400" dirty="0" smtClean="0">
                <a:solidFill>
                  <a:srgbClr val="FF0000"/>
                </a:solidFill>
              </a:rPr>
              <a:t> a bezdźwięczność </a:t>
            </a:r>
            <a:r>
              <a:rPr lang="pl-PL" sz="2400" u="sng" dirty="0" smtClean="0">
                <a:solidFill>
                  <a:srgbClr val="FF0000"/>
                </a:solidFill>
              </a:rPr>
              <a:t>aktywna</a:t>
            </a:r>
            <a:endParaRPr lang="pl-PL" sz="2400" u="sng" dirty="0">
              <a:solidFill>
                <a:srgbClr val="FF000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285984" y="2143116"/>
          <a:ext cx="5976957" cy="29289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92319"/>
                <a:gridCol w="1992319"/>
                <a:gridCol w="1992319"/>
              </a:tblGrid>
              <a:tr h="2928958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[b]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[p]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[</a:t>
                      </a:r>
                      <a:r>
                        <a:rPr lang="pl-PL" dirty="0" err="1" smtClean="0"/>
                        <a:t>p</a:t>
                      </a:r>
                      <a:r>
                        <a:rPr lang="pl-PL" baseline="30000" dirty="0" err="1" smtClean="0"/>
                        <a:t>h</a:t>
                      </a:r>
                      <a:r>
                        <a:rPr lang="pl-PL" dirty="0" smtClean="0"/>
                        <a:t>]</a:t>
                      </a:r>
                      <a:endParaRPr lang="pl-PL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upa 20"/>
          <p:cNvGrpSpPr/>
          <p:nvPr/>
        </p:nvGrpSpPr>
        <p:grpSpPr>
          <a:xfrm>
            <a:off x="3143240" y="2786058"/>
            <a:ext cx="2214578" cy="285752"/>
            <a:chOff x="3143240" y="2786058"/>
            <a:chExt cx="2214578" cy="285752"/>
          </a:xfrm>
        </p:grpSpPr>
        <p:sp>
          <p:nvSpPr>
            <p:cNvPr id="8" name="Elipsa 7"/>
            <p:cNvSpPr/>
            <p:nvPr/>
          </p:nvSpPr>
          <p:spPr>
            <a:xfrm>
              <a:off x="3143240" y="2786058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Elipsa 14"/>
            <p:cNvSpPr/>
            <p:nvPr/>
          </p:nvSpPr>
          <p:spPr>
            <a:xfrm>
              <a:off x="5072066" y="2786058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7" name="Łącznik prosty 16"/>
            <p:cNvCxnSpPr>
              <a:stCxn id="8" idx="6"/>
              <a:endCxn id="15" idx="2"/>
            </p:cNvCxnSpPr>
            <p:nvPr/>
          </p:nvCxnSpPr>
          <p:spPr>
            <a:xfrm>
              <a:off x="3428992" y="2928934"/>
              <a:ext cx="1643074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a 26"/>
          <p:cNvGrpSpPr/>
          <p:nvPr/>
        </p:nvGrpSpPr>
        <p:grpSpPr>
          <a:xfrm>
            <a:off x="3143240" y="4071942"/>
            <a:ext cx="2286016" cy="285752"/>
            <a:chOff x="5072066" y="3714752"/>
            <a:chExt cx="2286016" cy="285752"/>
          </a:xfrm>
        </p:grpSpPr>
        <p:sp>
          <p:nvSpPr>
            <p:cNvPr id="28" name="Elipsa 27"/>
            <p:cNvSpPr/>
            <p:nvPr/>
          </p:nvSpPr>
          <p:spPr>
            <a:xfrm>
              <a:off x="7072330" y="3714752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9" name="Elipsa 28"/>
            <p:cNvSpPr/>
            <p:nvPr/>
          </p:nvSpPr>
          <p:spPr>
            <a:xfrm>
              <a:off x="5072066" y="3714752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30" name="Łącznik prosty 29"/>
            <p:cNvCxnSpPr/>
            <p:nvPr/>
          </p:nvCxnSpPr>
          <p:spPr>
            <a:xfrm>
              <a:off x="5429256" y="3857628"/>
              <a:ext cx="1643074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Łącznik prosty 34"/>
          <p:cNvCxnSpPr/>
          <p:nvPr/>
        </p:nvCxnSpPr>
        <p:spPr>
          <a:xfrm rot="5400000">
            <a:off x="4787108" y="3571082"/>
            <a:ext cx="85725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 rot="5400000">
            <a:off x="2786844" y="3571082"/>
            <a:ext cx="85725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3143240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L</a:t>
            </a:r>
            <a:endParaRPr lang="pl-PL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5072066" y="400050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H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Ten sam kontrast </a:t>
            </a:r>
            <a:r>
              <a:rPr lang="pl-PL" sz="3200" b="1" dirty="0" smtClean="0"/>
              <a:t>jest oddany </a:t>
            </a:r>
            <a:r>
              <a:rPr lang="pl-PL" sz="3200" b="1" dirty="0" smtClean="0"/>
              <a:t>przez </a:t>
            </a:r>
            <a:r>
              <a:rPr lang="pl-PL" sz="3200" b="1" dirty="0" smtClean="0"/>
              <a:t>przeciwstawne reprezentacje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52922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en-GB" dirty="0" smtClean="0"/>
              <a:t>WP</a:t>
            </a:r>
            <a:r>
              <a:rPr lang="pl-PL" dirty="0" smtClean="0"/>
              <a:t>	</a:t>
            </a:r>
            <a:r>
              <a:rPr lang="en-GB" dirty="0" smtClean="0"/>
              <a:t>#</a:t>
            </a:r>
            <a:r>
              <a:rPr lang="en-GB" dirty="0" err="1" smtClean="0"/>
              <a:t>C</a:t>
            </a:r>
            <a:r>
              <a:rPr lang="en-GB" baseline="30000" dirty="0" err="1" smtClean="0"/>
              <a:t>o</a:t>
            </a:r>
            <a:r>
              <a:rPr lang="en-GB" dirty="0" err="1" smtClean="0"/>
              <a:t>V</a:t>
            </a:r>
            <a:r>
              <a:rPr lang="pl-PL" dirty="0" smtClean="0"/>
              <a:t>		</a:t>
            </a:r>
            <a:r>
              <a:rPr lang="en-GB" dirty="0" smtClean="0"/>
              <a:t>/</a:t>
            </a:r>
            <a:r>
              <a:rPr lang="en-GB" dirty="0" err="1" smtClean="0"/>
              <a:t>p</a:t>
            </a:r>
            <a:r>
              <a:rPr lang="en-GB" baseline="30000" dirty="0" err="1" smtClean="0"/>
              <a:t>jo</a:t>
            </a:r>
            <a:r>
              <a:rPr lang="en-GB" dirty="0" err="1" smtClean="0"/>
              <a:t>it</a:t>
            </a:r>
            <a:r>
              <a:rPr lang="en-GB" dirty="0" smtClean="0">
                <a:sym typeface="IPAKiel"/>
              </a:rPr>
              <a:t></a:t>
            </a:r>
            <a:r>
              <a:rPr lang="en-GB" dirty="0" smtClean="0"/>
              <a:t>/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K</a:t>
            </a:r>
            <a:r>
              <a:rPr lang="en-GB" dirty="0" smtClean="0"/>
              <a:t>P</a:t>
            </a:r>
            <a:r>
              <a:rPr lang="pl-PL" dirty="0" smtClean="0"/>
              <a:t>	</a:t>
            </a:r>
            <a:r>
              <a:rPr lang="en-GB" dirty="0" smtClean="0"/>
              <a:t>#C</a:t>
            </a:r>
            <a:r>
              <a:rPr lang="en-GB" baseline="30000" dirty="0" smtClean="0"/>
              <a:t>H</a:t>
            </a:r>
            <a:r>
              <a:rPr lang="en-GB" dirty="0" smtClean="0"/>
              <a:t>V</a:t>
            </a:r>
            <a:r>
              <a:rPr lang="pl-PL" dirty="0" smtClean="0"/>
              <a:t>		</a:t>
            </a:r>
            <a:r>
              <a:rPr lang="en-GB" dirty="0" smtClean="0"/>
              <a:t>/</a:t>
            </a:r>
            <a:r>
              <a:rPr lang="en-GB" dirty="0" err="1" smtClean="0"/>
              <a:t>p</a:t>
            </a:r>
            <a:r>
              <a:rPr lang="en-GB" baseline="30000" dirty="0" err="1" smtClean="0"/>
              <a:t>jH</a:t>
            </a:r>
            <a:r>
              <a:rPr lang="en-GB" dirty="0" err="1" smtClean="0"/>
              <a:t>it</a:t>
            </a:r>
            <a:r>
              <a:rPr lang="en-GB" dirty="0" smtClean="0">
                <a:sym typeface="IPAKiel"/>
              </a:rPr>
              <a:t></a:t>
            </a:r>
            <a:r>
              <a:rPr lang="en-GB" dirty="0" smtClean="0"/>
              <a:t>/ </a:t>
            </a:r>
            <a:r>
              <a:rPr lang="pl-PL" dirty="0" smtClean="0"/>
              <a:t>	</a:t>
            </a:r>
            <a:r>
              <a:rPr lang="en-GB" dirty="0" smtClean="0"/>
              <a:t>[</a:t>
            </a:r>
            <a:r>
              <a:rPr lang="en-GB" dirty="0" err="1" smtClean="0"/>
              <a:t>p</a:t>
            </a:r>
            <a:r>
              <a:rPr lang="en-GB" baseline="30000" dirty="0" err="1" smtClean="0"/>
              <a:t>j</a:t>
            </a:r>
            <a:r>
              <a:rPr lang="en-GB" dirty="0" err="1" smtClean="0"/>
              <a:t>it</a:t>
            </a:r>
            <a:r>
              <a:rPr lang="en-GB" dirty="0" smtClean="0">
                <a:sym typeface="IPAKiel"/>
              </a:rPr>
              <a:t></a:t>
            </a:r>
            <a:r>
              <a:rPr lang="en-GB" dirty="0" smtClean="0"/>
              <a:t>]</a:t>
            </a:r>
            <a:r>
              <a:rPr lang="pl-PL" dirty="0" smtClean="0"/>
              <a:t>		</a:t>
            </a:r>
            <a:r>
              <a:rPr lang="pl-PL" i="1" dirty="0" smtClean="0"/>
              <a:t>pić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en-GB" dirty="0" smtClean="0"/>
              <a:t>WP</a:t>
            </a:r>
            <a:r>
              <a:rPr lang="pl-PL" dirty="0" smtClean="0"/>
              <a:t>	</a:t>
            </a:r>
            <a:r>
              <a:rPr lang="en-GB" dirty="0" smtClean="0"/>
              <a:t>#C</a:t>
            </a:r>
            <a:r>
              <a:rPr lang="en-GB" baseline="30000" dirty="0" smtClean="0"/>
              <a:t>L</a:t>
            </a:r>
            <a:r>
              <a:rPr lang="en-GB" dirty="0" smtClean="0"/>
              <a:t>V</a:t>
            </a:r>
            <a:r>
              <a:rPr lang="pl-PL" dirty="0" smtClean="0"/>
              <a:t>		</a:t>
            </a:r>
            <a:r>
              <a:rPr lang="en-GB" dirty="0" smtClean="0"/>
              <a:t>/</a:t>
            </a:r>
            <a:r>
              <a:rPr lang="en-GB" dirty="0" err="1" smtClean="0"/>
              <a:t>b</a:t>
            </a:r>
            <a:r>
              <a:rPr lang="en-GB" baseline="30000" dirty="0" err="1" smtClean="0"/>
              <a:t>jL</a:t>
            </a:r>
            <a:r>
              <a:rPr lang="en-GB" dirty="0" err="1" smtClean="0"/>
              <a:t>it</a:t>
            </a:r>
            <a:r>
              <a:rPr lang="en-GB" dirty="0" smtClean="0">
                <a:sym typeface="IPAKiel"/>
              </a:rPr>
              <a:t></a:t>
            </a:r>
            <a:r>
              <a:rPr lang="en-GB" dirty="0" smtClean="0"/>
              <a:t>/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K</a:t>
            </a:r>
            <a:r>
              <a:rPr lang="en-GB" dirty="0" smtClean="0"/>
              <a:t>P</a:t>
            </a:r>
            <a:r>
              <a:rPr lang="pl-PL" dirty="0" smtClean="0"/>
              <a:t>	</a:t>
            </a:r>
            <a:r>
              <a:rPr lang="en-GB" dirty="0" smtClean="0"/>
              <a:t>#</a:t>
            </a:r>
            <a:r>
              <a:rPr lang="en-GB" dirty="0" err="1" smtClean="0"/>
              <a:t>C</a:t>
            </a:r>
            <a:r>
              <a:rPr lang="en-GB" baseline="30000" dirty="0" err="1" smtClean="0"/>
              <a:t>o</a:t>
            </a:r>
            <a:r>
              <a:rPr lang="en-GB" dirty="0" err="1" smtClean="0"/>
              <a:t>V</a:t>
            </a:r>
            <a:r>
              <a:rPr lang="pl-PL" dirty="0" smtClean="0"/>
              <a:t>		</a:t>
            </a:r>
            <a:r>
              <a:rPr lang="en-GB" dirty="0" smtClean="0"/>
              <a:t>/</a:t>
            </a:r>
            <a:r>
              <a:rPr lang="en-GB" dirty="0" err="1" smtClean="0"/>
              <a:t>b</a:t>
            </a:r>
            <a:r>
              <a:rPr lang="en-GB" baseline="30000" dirty="0" err="1" smtClean="0"/>
              <a:t>jo</a:t>
            </a:r>
            <a:r>
              <a:rPr lang="en-GB" dirty="0" err="1" smtClean="0"/>
              <a:t>it</a:t>
            </a:r>
            <a:r>
              <a:rPr lang="en-GB" dirty="0" smtClean="0">
                <a:sym typeface="IPAKiel"/>
              </a:rPr>
              <a:t></a:t>
            </a:r>
            <a:r>
              <a:rPr lang="en-GB" dirty="0" smtClean="0"/>
              <a:t>/</a:t>
            </a:r>
            <a:r>
              <a:rPr lang="pl-PL" dirty="0" smtClean="0"/>
              <a:t>	</a:t>
            </a:r>
            <a:r>
              <a:rPr lang="en-GB" dirty="0" smtClean="0"/>
              <a:t> [</a:t>
            </a:r>
            <a:r>
              <a:rPr lang="en-GB" dirty="0" err="1" smtClean="0"/>
              <a:t>b</a:t>
            </a:r>
            <a:r>
              <a:rPr lang="en-GB" baseline="30000" dirty="0" err="1" smtClean="0"/>
              <a:t>j</a:t>
            </a:r>
            <a:r>
              <a:rPr lang="en-GB" dirty="0" err="1" smtClean="0"/>
              <a:t>it</a:t>
            </a:r>
            <a:r>
              <a:rPr lang="en-GB" dirty="0" smtClean="0">
                <a:sym typeface="IPAKiel"/>
              </a:rPr>
              <a:t></a:t>
            </a:r>
            <a:r>
              <a:rPr lang="en-GB" dirty="0" smtClean="0"/>
              <a:t>]</a:t>
            </a:r>
            <a:r>
              <a:rPr lang="pl-PL" dirty="0" smtClean="0"/>
              <a:t>		</a:t>
            </a:r>
            <a:r>
              <a:rPr lang="pl-PL" i="1" dirty="0" smtClean="0"/>
              <a:t>bić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26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Ubezdźwięcznienie końcowe w krakowskim ma charakter interpretacyjny nie </a:t>
            </a:r>
            <a:r>
              <a:rPr lang="pl-PL" sz="3200" b="1" dirty="0" err="1" smtClean="0"/>
              <a:t>komputacyjny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/</a:t>
            </a:r>
            <a:r>
              <a:rPr lang="en-GB" dirty="0" smtClean="0">
                <a:sym typeface="IPAKiel"/>
              </a:rPr>
              <a:t></a:t>
            </a:r>
            <a:r>
              <a:rPr lang="en-GB" baseline="30000" dirty="0" err="1" smtClean="0"/>
              <a:t>o</a:t>
            </a:r>
            <a:r>
              <a:rPr lang="en-GB" dirty="0" err="1" smtClean="0"/>
              <a:t>ab</a:t>
            </a:r>
            <a:r>
              <a:rPr lang="en-GB" baseline="30000" dirty="0" err="1" smtClean="0"/>
              <a:t>o</a:t>
            </a:r>
            <a:r>
              <a:rPr lang="en-GB" dirty="0" smtClean="0"/>
              <a:t>/</a:t>
            </a:r>
            <a:r>
              <a:rPr lang="pl-PL" dirty="0" smtClean="0"/>
              <a:t>	</a:t>
            </a:r>
            <a:r>
              <a:rPr lang="en-GB" dirty="0" smtClean="0"/>
              <a:t>&gt;	[</a:t>
            </a:r>
            <a:r>
              <a:rPr lang="en-GB" dirty="0" smtClean="0">
                <a:sym typeface="IPAKiel"/>
              </a:rPr>
              <a:t></a:t>
            </a:r>
            <a:r>
              <a:rPr lang="en-GB" dirty="0" err="1" smtClean="0"/>
              <a:t>ap</a:t>
            </a:r>
            <a:r>
              <a:rPr lang="en-GB" dirty="0" smtClean="0"/>
              <a:t>]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000" dirty="0" smtClean="0"/>
              <a:t>Ubezdźwięcznienie końcowe jest raczej brakiem udźwięcznienia pasywnego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000" dirty="0" smtClean="0"/>
              <a:t>Neutralizacja zachodzi w ‘bezdźwięcznych’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en-GB" dirty="0" smtClean="0"/>
              <a:t>/</a:t>
            </a:r>
            <a:r>
              <a:rPr lang="en-GB" dirty="0" err="1" smtClean="0"/>
              <a:t>map</a:t>
            </a:r>
            <a:r>
              <a:rPr lang="en-GB" baseline="30000" dirty="0" err="1" smtClean="0"/>
              <a:t>H</a:t>
            </a:r>
            <a:r>
              <a:rPr lang="en-GB" dirty="0" smtClean="0"/>
              <a:t>/	→	/</a:t>
            </a:r>
            <a:r>
              <a:rPr lang="en-GB" dirty="0" err="1" smtClean="0"/>
              <a:t>map</a:t>
            </a:r>
            <a:r>
              <a:rPr lang="en-GB" baseline="30000" dirty="0" err="1" smtClean="0"/>
              <a:t>o</a:t>
            </a:r>
            <a:r>
              <a:rPr lang="en-GB" dirty="0" smtClean="0"/>
              <a:t>/	&gt;	[map]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27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 </a:t>
            </a:r>
            <a:r>
              <a:rPr lang="de-DE" sz="3600" b="1" dirty="0" err="1" smtClean="0"/>
              <a:t>Neutralizacja</a:t>
            </a:r>
            <a:r>
              <a:rPr lang="de-DE" sz="3600" b="1" dirty="0" smtClean="0"/>
              <a:t> i</a:t>
            </a:r>
            <a:r>
              <a:rPr lang="pl-PL" sz="3600" b="1" dirty="0" smtClean="0"/>
              <a:t> upodobnienie wsteczne </a:t>
            </a:r>
            <a:br>
              <a:rPr lang="pl-PL" sz="3600" b="1" dirty="0" smtClean="0"/>
            </a:br>
            <a:r>
              <a:rPr lang="pl-PL" sz="3600" b="1" dirty="0" smtClean="0"/>
              <a:t>a Relatywizm Krtaniowy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a.		</a:t>
            </a:r>
            <a:r>
              <a:rPr lang="pl-PL" i="1" dirty="0" smtClean="0"/>
              <a:t>liczba</a:t>
            </a:r>
            <a:r>
              <a:rPr lang="pl-PL" dirty="0" smtClean="0"/>
              <a:t>						/</a:t>
            </a:r>
            <a:r>
              <a:rPr lang="pl-PL" dirty="0" err="1" smtClean="0"/>
              <a:t>l</a:t>
            </a:r>
            <a:r>
              <a:rPr lang="pl-PL" baseline="30000" dirty="0" err="1" smtClean="0"/>
              <a:t>j</a:t>
            </a:r>
            <a:r>
              <a:rPr lang="pl-PL" dirty="0" smtClean="0"/>
              <a:t>			i			</a:t>
            </a:r>
            <a:r>
              <a:rPr lang="pl-PL" dirty="0" err="1" smtClean="0"/>
              <a:t>t</a:t>
            </a:r>
            <a:r>
              <a:rPr lang="pl-PL" dirty="0" err="1" smtClean="0">
                <a:sym typeface="IPAKiel"/>
              </a:rPr>
              <a:t></a:t>
            </a:r>
            <a:r>
              <a:rPr lang="pl-PL" dirty="0" smtClean="0"/>
              <a:t>				-			b</a:t>
            </a:r>
            <a:r>
              <a:rPr lang="pl-PL" baseline="30000" dirty="0" smtClean="0"/>
              <a:t>o</a:t>
            </a:r>
            <a:r>
              <a:rPr lang="pl-PL" dirty="0" smtClean="0"/>
              <a:t>	a/					&gt;					[</a:t>
            </a:r>
            <a:r>
              <a:rPr lang="pl-PL" dirty="0" err="1" smtClean="0"/>
              <a:t>l</a:t>
            </a:r>
            <a:r>
              <a:rPr lang="pl-PL" baseline="30000" dirty="0" err="1" smtClean="0"/>
              <a:t>j</a:t>
            </a:r>
            <a:r>
              <a:rPr lang="pl-PL" dirty="0" err="1" smtClean="0"/>
              <a:t>id</a:t>
            </a:r>
            <a:r>
              <a:rPr lang="pl-PL" dirty="0" err="1" smtClean="0">
                <a:sym typeface="IPAKiel"/>
              </a:rPr>
              <a:t>ba</a:t>
            </a:r>
            <a:r>
              <a:rPr lang="pl-PL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</a:t>
            </a:r>
            <a:endParaRPr lang="pl-PL" sz="1600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</a:t>
            </a:r>
            <a:r>
              <a:rPr lang="pl-PL" sz="2800" dirty="0" smtClean="0"/>
              <a:t> 								</a:t>
            </a:r>
            <a:r>
              <a:rPr lang="pl-PL" sz="1600" dirty="0" smtClean="0"/>
              <a:t>/H/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b.		</a:t>
            </a:r>
            <a:r>
              <a:rPr lang="pl-PL" i="1" dirty="0" smtClean="0"/>
              <a:t>żabka</a:t>
            </a:r>
            <a:r>
              <a:rPr lang="pl-PL" dirty="0" smtClean="0"/>
              <a:t>					/</a:t>
            </a:r>
            <a:r>
              <a:rPr lang="pl-PL" dirty="0" smtClean="0">
                <a:sym typeface="IPAKiel"/>
              </a:rPr>
              <a:t>			a			b					-			k	a</a:t>
            </a:r>
            <a:r>
              <a:rPr lang="pl-PL" dirty="0" smtClean="0"/>
              <a:t>/					&gt;					[</a:t>
            </a:r>
            <a:r>
              <a:rPr lang="pl-PL" dirty="0" err="1" smtClean="0">
                <a:sym typeface="IPAKiel"/>
              </a:rPr>
              <a:t>apka</a:t>
            </a:r>
            <a:r>
              <a:rPr lang="pl-PL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</a:t>
            </a:r>
            <a:r>
              <a:rPr lang="pl-PL" sz="1600" dirty="0" smtClean="0"/>
              <a:t>												/H/</a:t>
            </a:r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										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/>
          </a:p>
        </p:txBody>
      </p:sp>
      <p:cxnSp>
        <p:nvCxnSpPr>
          <p:cNvPr id="7" name="Łącznik prosty 6"/>
          <p:cNvCxnSpPr/>
          <p:nvPr/>
        </p:nvCxnSpPr>
        <p:spPr>
          <a:xfrm>
            <a:off x="3357554" y="4429132"/>
            <a:ext cx="1080120" cy="7920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429124" y="4357694"/>
            <a:ext cx="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3000364" y="2857496"/>
            <a:ext cx="71438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pole tekstowe 9"/>
          <p:cNvSpPr txBox="1"/>
          <p:nvPr/>
        </p:nvSpPr>
        <p:spPr>
          <a:xfrm>
            <a:off x="3214678" y="3929066"/>
            <a:ext cx="500066" cy="492443"/>
          </a:xfrm>
          <a:prstGeom prst="rect">
            <a:avLst/>
          </a:prstGeom>
        </p:spPr>
        <p:txBody>
          <a:bodyPr wrap="square" lIns="36000" rtlCol="0">
            <a:spAutoFit/>
          </a:bodyPr>
          <a:lstStyle/>
          <a:p>
            <a:r>
              <a:rPr lang="pl-PL" sz="2600" dirty="0" smtClean="0"/>
              <a:t>b</a:t>
            </a:r>
            <a:r>
              <a:rPr lang="pl-PL" sz="2600" baseline="30000" dirty="0" smtClean="0"/>
              <a:t>o</a:t>
            </a:r>
            <a:endParaRPr lang="pl-PL" sz="2600" baseline="30000" dirty="0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28</a:t>
            </a:fld>
            <a:endParaRPr lang="pl-PL" sz="20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3143240" y="1928802"/>
            <a:ext cx="64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 err="1" smtClean="0"/>
              <a:t>t</a:t>
            </a:r>
            <a:r>
              <a:rPr lang="pl-PL" sz="2600" dirty="0" err="1" smtClean="0">
                <a:sym typeface="IPAKiel"/>
              </a:rPr>
              <a:t></a:t>
            </a:r>
            <a:r>
              <a:rPr lang="pl-PL" sz="2600" baseline="30000" dirty="0" err="1" smtClean="0">
                <a:sym typeface="IPAKiel"/>
              </a:rPr>
              <a:t>o</a:t>
            </a:r>
            <a:endParaRPr lang="pl-PL" sz="2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82036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Rozwiązanie zagadki </a:t>
            </a:r>
            <a:br>
              <a:rPr lang="pl-PL" sz="3200" b="1" dirty="0" smtClean="0"/>
            </a:br>
            <a:r>
              <a:rPr lang="pl-PL" sz="3200" b="1" dirty="0" smtClean="0"/>
              <a:t>tzw.</a:t>
            </a:r>
            <a:br>
              <a:rPr lang="pl-PL" sz="3200" b="1" dirty="0" smtClean="0"/>
            </a:br>
            <a:r>
              <a:rPr lang="pl-PL" sz="3200" b="1" dirty="0" smtClean="0"/>
              <a:t>fonetyki międzywyrazowej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96703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29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Kontrast </a:t>
            </a:r>
            <a:r>
              <a:rPr lang="de-DE" sz="3200" b="1" dirty="0" err="1" smtClean="0"/>
              <a:t>dźwięczności</a:t>
            </a:r>
            <a:r>
              <a:rPr lang="de-DE" sz="3200" b="1" dirty="0" smtClean="0"/>
              <a:t> w </a:t>
            </a:r>
            <a:r>
              <a:rPr lang="de-DE" sz="3200" b="1" dirty="0" err="1" smtClean="0"/>
              <a:t>języku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polskim</a:t>
            </a:r>
            <a:r>
              <a:rPr lang="de-DE" sz="3200" b="1" i="1" dirty="0" smtClean="0"/>
              <a:t> </a:t>
            </a:r>
            <a:endParaRPr lang="pl-PL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6640986" cy="23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ole tekstowe 4"/>
          <p:cNvSpPr txBox="1"/>
          <p:nvPr/>
        </p:nvSpPr>
        <p:spPr>
          <a:xfrm>
            <a:off x="7215206" y="342900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__ V, __ SV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Jeszcze dwa szczegóły…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rgbClr val="C00000"/>
                </a:solidFill>
              </a:rPr>
              <a:t>Cel (target) upodobnień międzywyrazowych = /C</a:t>
            </a:r>
            <a:r>
              <a:rPr lang="pl-PL" b="1" baseline="30000" dirty="0" smtClean="0">
                <a:solidFill>
                  <a:srgbClr val="C00000"/>
                </a:solidFill>
              </a:rPr>
              <a:t>o</a:t>
            </a:r>
            <a:r>
              <a:rPr lang="pl-PL" b="1" dirty="0" smtClean="0">
                <a:solidFill>
                  <a:srgbClr val="C00000"/>
                </a:solidFill>
              </a:rPr>
              <a:t>/</a:t>
            </a:r>
          </a:p>
          <a:p>
            <a:pPr>
              <a:buNone/>
            </a:pPr>
            <a:r>
              <a:rPr lang="pl-PL" dirty="0" smtClean="0"/>
              <a:t>	- albo leksykalnie neutralna</a:t>
            </a:r>
          </a:p>
          <a:p>
            <a:pPr>
              <a:buNone/>
            </a:pPr>
            <a:r>
              <a:rPr lang="pl-PL" dirty="0" smtClean="0"/>
              <a:t>	- albo </a:t>
            </a:r>
            <a:r>
              <a:rPr lang="pl-PL" dirty="0" err="1" smtClean="0"/>
              <a:t>zdelaryngalizowana</a:t>
            </a:r>
            <a:r>
              <a:rPr lang="pl-PL" dirty="0" smtClean="0"/>
              <a:t> (neutralizacja)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>
                <a:solidFill>
                  <a:srgbClr val="C00000"/>
                </a:solidFill>
              </a:rPr>
              <a:t>Źródła dźwięczności </a:t>
            </a:r>
            <a:r>
              <a:rPr lang="pl-PL" b="1" dirty="0" err="1" smtClean="0">
                <a:solidFill>
                  <a:srgbClr val="C00000"/>
                </a:solidFill>
              </a:rPr>
              <a:t>obstruentów</a:t>
            </a:r>
            <a:r>
              <a:rPr lang="pl-PL" b="1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pl-PL" dirty="0" smtClean="0"/>
              <a:t>	WP = /L/		KP = fonetycznie dźwięczny kontekst</a:t>
            </a:r>
          </a:p>
          <a:p>
            <a:pPr>
              <a:buNone/>
            </a:pPr>
            <a:r>
              <a:rPr lang="pl-PL" dirty="0" smtClean="0"/>
              <a:t>		C</a:t>
            </a:r>
            <a:r>
              <a:rPr lang="pl-PL" baseline="30000" dirty="0" smtClean="0"/>
              <a:t>L</a:t>
            </a:r>
            <a:r>
              <a:rPr lang="pl-PL" dirty="0" smtClean="0"/>
              <a:t>			C</a:t>
            </a:r>
            <a:r>
              <a:rPr lang="pl-PL" baseline="30000" dirty="0" smtClean="0"/>
              <a:t>o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30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Przypomnienie jak to robią w Warszawie…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Wymowa warszawska działa wzorowo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</a:t>
            </a:r>
            <a:r>
              <a:rPr lang="pl-PL" sz="2000" i="1" dirty="0" smtClean="0"/>
              <a:t>fonologia													interpretacja fonetyczna</a:t>
            </a:r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</a:t>
            </a:r>
            <a:r>
              <a:rPr lang="pl-PL" b="1" baseline="30000" dirty="0" smtClean="0"/>
              <a:t>o</a:t>
            </a:r>
            <a:r>
              <a:rPr lang="pl-PL" b="1" dirty="0" smtClean="0"/>
              <a:t> 	#		</a:t>
            </a:r>
            <a:r>
              <a:rPr lang="pl-PL" b="1" dirty="0" err="1" smtClean="0"/>
              <a:t>o</a:t>
            </a:r>
            <a:r>
              <a:rPr lang="pl-PL" b="1" baseline="30000" dirty="0" err="1" smtClean="0"/>
              <a:t>o</a:t>
            </a:r>
            <a:r>
              <a:rPr lang="pl-PL" dirty="0" smtClean="0"/>
              <a:t>	</a:t>
            </a:r>
            <a:r>
              <a:rPr lang="pl-PL" dirty="0" smtClean="0">
                <a:sym typeface="IPAKiel"/>
              </a:rPr>
              <a:t>		</a:t>
            </a:r>
            <a:r>
              <a:rPr lang="pl-PL" dirty="0" smtClean="0"/>
              <a:t>i/					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</a:t>
            </a:r>
            <a:r>
              <a:rPr lang="pl-PL" b="1" baseline="30000" dirty="0" smtClean="0"/>
              <a:t>o</a:t>
            </a:r>
            <a:r>
              <a:rPr lang="pl-PL" b="1" dirty="0" smtClean="0"/>
              <a:t>		#		</a:t>
            </a:r>
            <a:r>
              <a:rPr lang="pl-PL" b="1" dirty="0" err="1" smtClean="0"/>
              <a:t>m</a:t>
            </a:r>
            <a:r>
              <a:rPr lang="pl-PL" b="1" baseline="30000" dirty="0" err="1" smtClean="0"/>
              <a:t>o</a:t>
            </a:r>
            <a:r>
              <a:rPr lang="pl-PL" dirty="0" smtClean="0"/>
              <a:t>	o		</a:t>
            </a:r>
            <a:r>
              <a:rPr lang="pl-PL" dirty="0" smtClean="0">
                <a:sym typeface="IPAKiel"/>
              </a:rPr>
              <a:t></a:t>
            </a:r>
            <a:r>
              <a:rPr lang="pl-PL" dirty="0" smtClean="0"/>
              <a:t>	e		</a:t>
            </a:r>
            <a:r>
              <a:rPr lang="pl-PL" dirty="0" smtClean="0">
                <a:sym typeface="IPAKiel"/>
              </a:rPr>
              <a:t></a:t>
            </a:r>
            <a:r>
              <a:rPr lang="pl-PL" dirty="0" smtClean="0"/>
              <a:t>/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</a:t>
            </a:r>
            <a:r>
              <a:rPr lang="pl-PL" b="1" baseline="30000" dirty="0" smtClean="0"/>
              <a:t>o</a:t>
            </a:r>
            <a:r>
              <a:rPr lang="pl-PL" b="1" dirty="0" smtClean="0"/>
              <a:t>		#		d</a:t>
            </a:r>
            <a:r>
              <a:rPr lang="pl-PL" dirty="0" smtClean="0"/>
              <a:t>	o		b	</a:t>
            </a:r>
            <a:r>
              <a:rPr lang="pl-PL" dirty="0" smtClean="0">
                <a:sym typeface="IPAKiel"/>
              </a:rPr>
              <a:t>		</a:t>
            </a:r>
            <a:r>
              <a:rPr lang="pl-PL" dirty="0" smtClean="0"/>
              <a:t>e/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						L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31</a:t>
            </a:fld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 rot="5400000">
            <a:off x="2251059" y="5249875"/>
            <a:ext cx="35719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1357290" y="5061756"/>
            <a:ext cx="1071570" cy="36750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4500562" y="228599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[jak </a:t>
            </a:r>
            <a:r>
              <a:rPr lang="pl-PL" sz="2400" dirty="0" err="1" smtClean="0"/>
              <a:t>o</a:t>
            </a:r>
            <a:r>
              <a:rPr lang="pl-PL" sz="2400" dirty="0" err="1" smtClean="0">
                <a:sym typeface="IPAKiel"/>
              </a:rPr>
              <a:t>i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500562" y="342900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[jak </a:t>
            </a:r>
            <a:r>
              <a:rPr lang="pl-PL" sz="2400" dirty="0" err="1" smtClean="0"/>
              <a:t>mo</a:t>
            </a:r>
            <a:r>
              <a:rPr lang="pl-PL" sz="2400" dirty="0" err="1" smtClean="0">
                <a:sym typeface="IPAKiel"/>
              </a:rPr>
              <a:t>e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572000" y="464344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[jag </a:t>
            </a:r>
            <a:r>
              <a:rPr lang="pl-PL" sz="2400" dirty="0" err="1" smtClean="0"/>
              <a:t>dob</a:t>
            </a:r>
            <a:r>
              <a:rPr lang="pl-PL" sz="2400" dirty="0" err="1" smtClean="0">
                <a:sym typeface="IPAKiel"/>
              </a:rPr>
              <a:t>e</a:t>
            </a:r>
            <a:r>
              <a:rPr lang="pl-PL" sz="2400" dirty="0" smtClean="0"/>
              <a:t>]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A w Krakowie…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lnSpcReduction="10000"/>
          </a:bodyPr>
          <a:lstStyle/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</a:t>
            </a:r>
            <a:r>
              <a:rPr lang="pl-PL" sz="2000" i="1" dirty="0" smtClean="0"/>
              <a:t>fonologia													interpretacja fonetyczna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	 	#		</a:t>
            </a:r>
            <a:r>
              <a:rPr lang="pl-PL" b="1" dirty="0" err="1" smtClean="0"/>
              <a:t>o</a:t>
            </a:r>
            <a:r>
              <a:rPr lang="pl-PL" b="1" baseline="30000" dirty="0" err="1" smtClean="0"/>
              <a:t>o</a:t>
            </a:r>
            <a:r>
              <a:rPr lang="pl-PL" dirty="0" smtClean="0"/>
              <a:t>	</a:t>
            </a:r>
            <a:r>
              <a:rPr lang="pl-PL" dirty="0" smtClean="0">
                <a:sym typeface="IPAKiel"/>
              </a:rPr>
              <a:t>		</a:t>
            </a:r>
            <a:r>
              <a:rPr lang="pl-PL" dirty="0" smtClean="0"/>
              <a:t>i/					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	H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		#		</a:t>
            </a:r>
            <a:r>
              <a:rPr lang="pl-PL" b="1" dirty="0" err="1" smtClean="0"/>
              <a:t>m</a:t>
            </a:r>
            <a:r>
              <a:rPr lang="pl-PL" b="1" baseline="30000" dirty="0" err="1" smtClean="0"/>
              <a:t>o</a:t>
            </a:r>
            <a:r>
              <a:rPr lang="pl-PL" dirty="0" smtClean="0"/>
              <a:t>	o		</a:t>
            </a:r>
            <a:r>
              <a:rPr lang="pl-PL" dirty="0" smtClean="0">
                <a:sym typeface="IPAKiel"/>
              </a:rPr>
              <a:t></a:t>
            </a:r>
            <a:r>
              <a:rPr lang="pl-PL" dirty="0" smtClean="0"/>
              <a:t>	e		</a:t>
            </a:r>
            <a:r>
              <a:rPr lang="pl-PL" dirty="0" smtClean="0">
                <a:sym typeface="IPAKiel"/>
              </a:rPr>
              <a:t></a:t>
            </a:r>
            <a:r>
              <a:rPr lang="pl-PL" dirty="0" smtClean="0"/>
              <a:t>/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 		H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/j	a		</a:t>
            </a:r>
            <a:r>
              <a:rPr lang="pl-PL" b="1" dirty="0" smtClean="0"/>
              <a:t>k		#		d</a:t>
            </a:r>
            <a:r>
              <a:rPr lang="pl-PL" b="1" baseline="30000" dirty="0" smtClean="0"/>
              <a:t>o</a:t>
            </a:r>
            <a:r>
              <a:rPr lang="pl-PL" dirty="0" smtClean="0"/>
              <a:t>	o		b	</a:t>
            </a:r>
            <a:r>
              <a:rPr lang="pl-PL" dirty="0" smtClean="0">
                <a:sym typeface="IPAKiel"/>
              </a:rPr>
              <a:t>		</a:t>
            </a:r>
            <a:r>
              <a:rPr lang="pl-PL" dirty="0" smtClean="0"/>
              <a:t>e/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			 	H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32</a:t>
            </a:fld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 rot="5400000">
            <a:off x="1215208" y="2642388"/>
            <a:ext cx="284958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4500562" y="214311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[jag </a:t>
            </a:r>
            <a:r>
              <a:rPr lang="pl-PL" sz="2400" dirty="0" err="1" smtClean="0"/>
              <a:t>o</a:t>
            </a:r>
            <a:r>
              <a:rPr lang="pl-PL" sz="2400" dirty="0" err="1" smtClean="0">
                <a:sym typeface="IPAKiel"/>
              </a:rPr>
              <a:t>i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500562" y="350043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[jag </a:t>
            </a:r>
            <a:r>
              <a:rPr lang="pl-PL" sz="2400" dirty="0" err="1" smtClean="0"/>
              <a:t>mo</a:t>
            </a:r>
            <a:r>
              <a:rPr lang="pl-PL" sz="2400" dirty="0" err="1" smtClean="0">
                <a:sym typeface="IPAKiel"/>
              </a:rPr>
              <a:t>e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572000" y="500063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&gt; [jag </a:t>
            </a:r>
            <a:r>
              <a:rPr lang="pl-PL" sz="2400" dirty="0" err="1" smtClean="0"/>
              <a:t>dob</a:t>
            </a:r>
            <a:r>
              <a:rPr lang="pl-PL" sz="2400" dirty="0" err="1" smtClean="0">
                <a:sym typeface="IPAKiel"/>
              </a:rPr>
              <a:t>e</a:t>
            </a:r>
            <a:r>
              <a:rPr lang="pl-PL" sz="2400" dirty="0" smtClean="0"/>
              <a:t>]</a:t>
            </a:r>
            <a:endParaRPr lang="pl-PL" sz="2400" dirty="0"/>
          </a:p>
        </p:txBody>
      </p:sp>
      <p:sp useBgFill="1">
        <p:nvSpPr>
          <p:cNvPr id="12" name="pole tekstowe 11"/>
          <p:cNvSpPr txBox="1"/>
          <p:nvPr/>
        </p:nvSpPr>
        <p:spPr>
          <a:xfrm>
            <a:off x="1142976" y="5000636"/>
            <a:ext cx="571504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l-PL" sz="2600" b="1" dirty="0" smtClean="0"/>
              <a:t>k</a:t>
            </a:r>
            <a:r>
              <a:rPr lang="pl-PL" sz="2600" b="1" baseline="30000" dirty="0" smtClean="0"/>
              <a:t>o</a:t>
            </a:r>
            <a:endParaRPr lang="pl-PL" sz="2600" dirty="0"/>
          </a:p>
        </p:txBody>
      </p:sp>
      <p:sp useBgFill="1">
        <p:nvSpPr>
          <p:cNvPr id="14" name="pole tekstowe 13"/>
          <p:cNvSpPr txBox="1"/>
          <p:nvPr/>
        </p:nvSpPr>
        <p:spPr>
          <a:xfrm>
            <a:off x="1142976" y="3500438"/>
            <a:ext cx="571504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l-PL" sz="2600" b="1" dirty="0" smtClean="0"/>
              <a:t>k</a:t>
            </a:r>
            <a:r>
              <a:rPr lang="pl-PL" sz="2600" b="1" baseline="30000" dirty="0" smtClean="0"/>
              <a:t>o</a:t>
            </a:r>
            <a:endParaRPr lang="pl-PL" sz="2600" dirty="0"/>
          </a:p>
        </p:txBody>
      </p:sp>
      <p:sp useBgFill="1">
        <p:nvSpPr>
          <p:cNvPr id="15" name="pole tekstowe 14"/>
          <p:cNvSpPr txBox="1"/>
          <p:nvPr/>
        </p:nvSpPr>
        <p:spPr>
          <a:xfrm>
            <a:off x="1142976" y="2071679"/>
            <a:ext cx="642942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l-PL" sz="2600" b="1" dirty="0" smtClean="0"/>
              <a:t>k</a:t>
            </a:r>
            <a:r>
              <a:rPr lang="pl-PL" sz="2600" b="1" baseline="30000" dirty="0" smtClean="0"/>
              <a:t>o</a:t>
            </a:r>
            <a:endParaRPr lang="pl-PL" sz="2600" dirty="0"/>
          </a:p>
        </p:txBody>
      </p:sp>
      <p:cxnSp>
        <p:nvCxnSpPr>
          <p:cNvPr id="16" name="Łącznik prosty 15"/>
          <p:cNvCxnSpPr/>
          <p:nvPr/>
        </p:nvCxnSpPr>
        <p:spPr>
          <a:xfrm rot="5400000">
            <a:off x="1215208" y="5499908"/>
            <a:ext cx="284958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rot="5400000">
            <a:off x="1215208" y="4071148"/>
            <a:ext cx="284958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4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Bo w Krakowie…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 marL="0" indent="-180000" defTabSz="180000">
              <a:spcBef>
                <a:spcPts val="0"/>
              </a:spcBef>
              <a:buNone/>
            </a:pPr>
            <a:r>
              <a:rPr lang="pl-PL" dirty="0" smtClean="0"/>
              <a:t>/C</a:t>
            </a:r>
            <a:r>
              <a:rPr lang="pl-PL" baseline="30000" dirty="0" smtClean="0"/>
              <a:t>o</a:t>
            </a:r>
            <a:r>
              <a:rPr lang="pl-PL" dirty="0" smtClean="0"/>
              <a:t>/ musi być dźwięczne przed V, S, C</a:t>
            </a:r>
            <a:endParaRPr lang="pl-PL" sz="2000" baseline="30000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i="1" dirty="0" smtClean="0"/>
              <a:t>wewnątrz słów			</a:t>
            </a:r>
            <a:r>
              <a:rPr lang="pl-PL" i="1" dirty="0" smtClean="0"/>
              <a:t>i</a:t>
            </a:r>
            <a:r>
              <a:rPr lang="pl-PL" i="1" dirty="0" smtClean="0"/>
              <a:t>			między słowami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err="1" smtClean="0"/>
              <a:t>V</a:t>
            </a:r>
            <a:r>
              <a:rPr lang="pl-PL" baseline="30000" dirty="0" smtClean="0"/>
              <a:t>o</a:t>
            </a:r>
            <a:r>
              <a:rPr lang="en-US" dirty="0" smtClean="0"/>
              <a:t>	</a:t>
            </a:r>
            <a:r>
              <a:rPr lang="pl-PL" dirty="0" smtClean="0"/>
              <a:t>	</a:t>
            </a:r>
            <a:r>
              <a:rPr lang="en-US" dirty="0" smtClean="0"/>
              <a:t>[d</a:t>
            </a:r>
            <a:r>
              <a:rPr lang="pl-PL" dirty="0" smtClean="0"/>
              <a:t>o</a:t>
            </a:r>
            <a:r>
              <a:rPr lang="en-US" dirty="0" smtClean="0"/>
              <a:t>m]		</a:t>
            </a:r>
            <a:r>
              <a:rPr lang="pl-PL" dirty="0" smtClean="0"/>
              <a:t>		</a:t>
            </a:r>
            <a:r>
              <a:rPr lang="en-US" dirty="0" smtClean="0"/>
              <a:t>=	</a:t>
            </a:r>
            <a:r>
              <a:rPr lang="pl-PL" dirty="0" smtClean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err="1" smtClean="0"/>
              <a:t>#V</a:t>
            </a:r>
            <a:r>
              <a:rPr lang="pl-PL" baseline="30000" dirty="0" smtClean="0"/>
              <a:t>o</a:t>
            </a:r>
            <a:r>
              <a:rPr lang="en-US" dirty="0" smtClean="0"/>
              <a:t>	</a:t>
            </a:r>
            <a:r>
              <a:rPr lang="pl-PL" dirty="0" smtClean="0"/>
              <a:t>	</a:t>
            </a:r>
            <a:r>
              <a:rPr lang="en-US" dirty="0" smtClean="0"/>
              <a:t>[brad-</a:t>
            </a:r>
            <a:r>
              <a:rPr lang="pl-PL" dirty="0" smtClean="0"/>
              <a:t>o</a:t>
            </a:r>
            <a:r>
              <a:rPr lang="en-US" dirty="0" err="1" smtClean="0"/>
              <a:t>jt</a:t>
            </a:r>
            <a:r>
              <a:rPr lang="en-US" dirty="0" err="1" smtClean="0">
                <a:sym typeface="IPAKiel"/>
              </a:rPr>
              <a:t></a:t>
            </a:r>
            <a:r>
              <a:rPr lang="en-US" dirty="0" err="1" smtClean="0"/>
              <a:t>sa</a:t>
            </a:r>
            <a:r>
              <a:rPr lang="en-US" dirty="0" smtClean="0"/>
              <a:t>]	</a:t>
            </a: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err="1" smtClean="0"/>
              <a:t>S</a:t>
            </a:r>
            <a:r>
              <a:rPr lang="en-US" dirty="0" smtClean="0"/>
              <a:t>	</a:t>
            </a:r>
            <a:r>
              <a:rPr lang="pl-PL" baseline="30000" dirty="0" smtClean="0"/>
              <a:t>o</a:t>
            </a:r>
            <a:r>
              <a:rPr lang="pl-PL" dirty="0" smtClean="0"/>
              <a:t>		</a:t>
            </a:r>
            <a:r>
              <a:rPr lang="en-US" dirty="0" smtClean="0"/>
              <a:t>[brat</a:t>
            </a:r>
            <a:r>
              <a:rPr lang="en-US" dirty="0" smtClean="0">
                <a:sym typeface="IPAKiel"/>
              </a:rPr>
              <a:t></a:t>
            </a:r>
            <a:r>
              <a:rPr lang="en-US" dirty="0" smtClean="0"/>
              <a:t>] 	</a:t>
            </a:r>
            <a:r>
              <a:rPr lang="pl-PL" dirty="0" smtClean="0"/>
              <a:t>	</a:t>
            </a:r>
            <a:r>
              <a:rPr lang="en-US" dirty="0" smtClean="0"/>
              <a:t>	=	</a:t>
            </a:r>
            <a:r>
              <a:rPr lang="pl-PL" dirty="0" smtClean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err="1" smtClean="0"/>
              <a:t>#S</a:t>
            </a:r>
            <a:r>
              <a:rPr lang="pl-PL" baseline="30000" dirty="0" smtClean="0"/>
              <a:t>o</a:t>
            </a:r>
            <a:r>
              <a:rPr lang="en-US" dirty="0" smtClean="0"/>
              <a:t>	</a:t>
            </a:r>
            <a:r>
              <a:rPr lang="pl-PL" dirty="0" smtClean="0"/>
              <a:t>	</a:t>
            </a:r>
            <a:r>
              <a:rPr lang="en-US" dirty="0" smtClean="0"/>
              <a:t>[</a:t>
            </a:r>
            <a:r>
              <a:rPr lang="en-US" dirty="0" err="1" smtClean="0"/>
              <a:t>kub-r</a:t>
            </a:r>
            <a:r>
              <a:rPr lang="en-US" dirty="0" err="1" smtClean="0">
                <a:sym typeface="IPAKiel"/>
              </a:rPr>
              <a:t></a:t>
            </a:r>
            <a:r>
              <a:rPr lang="en-US" dirty="0" err="1" smtClean="0"/>
              <a:t>b</a:t>
            </a:r>
            <a:r>
              <a:rPr lang="pl-PL" dirty="0" smtClean="0"/>
              <a:t>e</a:t>
            </a:r>
            <a:r>
              <a:rPr lang="en-US" dirty="0" smtClean="0"/>
              <a:t>]</a:t>
            </a: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smtClean="0"/>
              <a:t> 	[</a:t>
            </a:r>
            <a:r>
              <a:rPr lang="en-US" dirty="0" err="1" smtClean="0"/>
              <a:t>gd</a:t>
            </a:r>
            <a:r>
              <a:rPr lang="en-US" dirty="0" smtClean="0">
                <a:sym typeface="IPAKiel"/>
              </a:rPr>
              <a:t></a:t>
            </a:r>
            <a:r>
              <a:rPr lang="en-US" dirty="0" smtClean="0"/>
              <a:t>] 			</a:t>
            </a:r>
            <a:r>
              <a:rPr lang="pl-PL" dirty="0" smtClean="0"/>
              <a:t>	</a:t>
            </a:r>
            <a:r>
              <a:rPr lang="en-US" dirty="0" smtClean="0"/>
              <a:t>=		</a:t>
            </a:r>
            <a:r>
              <a:rPr lang="pl-PL" dirty="0" smtClean="0"/>
              <a:t>	</a:t>
            </a:r>
            <a:r>
              <a:rPr lang="en-US" dirty="0" err="1" smtClean="0"/>
              <a:t>C</a:t>
            </a:r>
            <a:r>
              <a:rPr lang="en-US" baseline="30000" dirty="0" err="1" smtClean="0"/>
              <a:t>o</a:t>
            </a:r>
            <a:r>
              <a:rPr lang="en-US" dirty="0" err="1" smtClean="0"/>
              <a:t>#C</a:t>
            </a:r>
            <a:r>
              <a:rPr lang="en-US" baseline="30000" dirty="0" err="1" smtClean="0"/>
              <a:t>o</a:t>
            </a:r>
            <a:r>
              <a:rPr lang="en-US" dirty="0" smtClean="0"/>
              <a:t> </a:t>
            </a:r>
            <a:r>
              <a:rPr lang="pl-PL" dirty="0" smtClean="0"/>
              <a:t>	</a:t>
            </a:r>
            <a:r>
              <a:rPr lang="en-US" dirty="0" smtClean="0"/>
              <a:t>[jag-d</a:t>
            </a:r>
            <a:r>
              <a:rPr lang="pl-PL" dirty="0" smtClean="0"/>
              <a:t>o</a:t>
            </a:r>
            <a:r>
              <a:rPr lang="en-US" dirty="0" smtClean="0"/>
              <a:t>b</a:t>
            </a:r>
            <a:r>
              <a:rPr lang="en-US" dirty="0" smtClean="0">
                <a:sym typeface="IPAKiel"/>
              </a:rPr>
              <a:t></a:t>
            </a:r>
            <a:r>
              <a:rPr lang="pl-PL" dirty="0" smtClean="0">
                <a:sym typeface="IPAKiel"/>
              </a:rPr>
              <a:t>e</a:t>
            </a:r>
            <a:r>
              <a:rPr lang="en-US" dirty="0" smtClean="0"/>
              <a:t>]</a:t>
            </a: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Fonetyka międzywyrazowa jest tu bardzo trafnym terminem</a:t>
            </a:r>
          </a:p>
          <a:p>
            <a:pPr marL="0" indent="-180000" defTabSz="180000"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33</a:t>
            </a:fld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857884" y="155947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[+</a:t>
            </a:r>
            <a:r>
              <a:rPr lang="pl-PL" dirty="0" err="1" smtClean="0"/>
              <a:t>dźw</a:t>
            </a:r>
            <a:r>
              <a:rPr lang="pl-PL" dirty="0" smtClean="0"/>
              <a:t>]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Filary powyższej analizy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Przeciwstawne nacechowanie </a:t>
            </a:r>
            <a:r>
              <a:rPr lang="pl-PL" dirty="0" err="1" smtClean="0"/>
              <a:t>obstruentów</a:t>
            </a:r>
            <a:r>
              <a:rPr lang="pl-PL" dirty="0" smtClean="0"/>
              <a:t> w KP i WP:</a:t>
            </a:r>
          </a:p>
          <a:p>
            <a:pPr lvl="1"/>
            <a:r>
              <a:rPr lang="pl-PL" dirty="0" smtClean="0"/>
              <a:t>KP = system </a:t>
            </a:r>
            <a:r>
              <a:rPr lang="pl-PL" dirty="0" err="1" smtClean="0"/>
              <a:t>C</a:t>
            </a:r>
            <a:r>
              <a:rPr lang="pl-PL" baseline="30000" dirty="0" err="1" smtClean="0"/>
              <a:t>H</a:t>
            </a:r>
            <a:r>
              <a:rPr lang="pl-PL" dirty="0" err="1" smtClean="0"/>
              <a:t>-C</a:t>
            </a:r>
            <a:r>
              <a:rPr lang="pl-PL" baseline="30000" dirty="0" err="1" smtClean="0"/>
              <a:t>o</a:t>
            </a:r>
            <a:endParaRPr lang="pl-PL" dirty="0" smtClean="0"/>
          </a:p>
          <a:p>
            <a:pPr lvl="1"/>
            <a:r>
              <a:rPr lang="pl-PL" dirty="0" smtClean="0"/>
              <a:t>WP = system C</a:t>
            </a:r>
            <a:r>
              <a:rPr lang="pl-PL" baseline="30000" dirty="0" smtClean="0"/>
              <a:t>L</a:t>
            </a:r>
            <a:r>
              <a:rPr lang="pl-PL" dirty="0" smtClean="0"/>
              <a:t>-C</a:t>
            </a:r>
            <a:r>
              <a:rPr lang="pl-PL" baseline="30000" dirty="0" smtClean="0"/>
              <a:t>o</a:t>
            </a:r>
          </a:p>
          <a:p>
            <a:pPr lvl="1"/>
            <a:r>
              <a:rPr lang="pl-PL" dirty="0" smtClean="0"/>
              <a:t>Warszawskie C</a:t>
            </a:r>
            <a:r>
              <a:rPr lang="pl-PL" baseline="30000" dirty="0" smtClean="0"/>
              <a:t>o</a:t>
            </a:r>
            <a:r>
              <a:rPr lang="pl-PL" dirty="0" smtClean="0"/>
              <a:t> nie może być pasywnie udźwięcznione</a:t>
            </a:r>
          </a:p>
          <a:p>
            <a:pPr lvl="1">
              <a:buNone/>
            </a:pPr>
            <a:endParaRPr lang="pl-PL" dirty="0" smtClean="0"/>
          </a:p>
          <a:p>
            <a:r>
              <a:rPr lang="pl-PL" dirty="0" smtClean="0"/>
              <a:t>Krakowskie sandhi wymaga:</a:t>
            </a:r>
          </a:p>
          <a:p>
            <a:pPr lvl="1"/>
            <a:r>
              <a:rPr lang="pl-PL" dirty="0" smtClean="0"/>
              <a:t>Systemu  z nacechowaną bezdźwięcznością: </a:t>
            </a:r>
            <a:r>
              <a:rPr lang="pl-PL" dirty="0" err="1" smtClean="0"/>
              <a:t>C</a:t>
            </a:r>
            <a:r>
              <a:rPr lang="pl-PL" baseline="30000" dirty="0" err="1" smtClean="0"/>
              <a:t>H</a:t>
            </a:r>
            <a:r>
              <a:rPr lang="pl-PL" dirty="0" err="1" smtClean="0"/>
              <a:t>-C</a:t>
            </a:r>
            <a:r>
              <a:rPr lang="pl-PL" baseline="30000" dirty="0" err="1" smtClean="0"/>
              <a:t>o</a:t>
            </a:r>
            <a:endParaRPr lang="pl-PL" dirty="0" smtClean="0"/>
          </a:p>
          <a:p>
            <a:pPr lvl="1"/>
            <a:r>
              <a:rPr lang="pl-PL" dirty="0" smtClean="0"/>
              <a:t>Pasywnej dźwięczności</a:t>
            </a:r>
          </a:p>
          <a:p>
            <a:pPr lvl="1"/>
            <a:r>
              <a:rPr lang="pl-PL" dirty="0" smtClean="0"/>
              <a:t>Neutralizacji C</a:t>
            </a:r>
            <a:r>
              <a:rPr lang="pl-PL" baseline="30000" dirty="0" smtClean="0"/>
              <a:t>H</a:t>
            </a:r>
            <a:r>
              <a:rPr lang="pl-PL" dirty="0" smtClean="0"/>
              <a:t> </a:t>
            </a:r>
            <a:r>
              <a:rPr lang="pl-PL" dirty="0" smtClean="0">
                <a:latin typeface="Times"/>
              </a:rPr>
              <a:t>→ </a:t>
            </a:r>
            <a:r>
              <a:rPr lang="pl-PL" dirty="0" smtClean="0"/>
              <a:t>C</a:t>
            </a:r>
            <a:r>
              <a:rPr lang="pl-PL" baseline="30000" dirty="0" smtClean="0"/>
              <a:t>o</a:t>
            </a:r>
            <a:r>
              <a:rPr lang="pl-PL" dirty="0" smtClean="0"/>
              <a:t> na końcu słowa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34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Plusy powyższej analizy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Sonoranty</a:t>
            </a:r>
            <a:r>
              <a:rPr lang="pl-PL" dirty="0" smtClean="0"/>
              <a:t> pozostają nienacechowane</a:t>
            </a:r>
          </a:p>
          <a:p>
            <a:pPr lvl="1"/>
            <a:r>
              <a:rPr lang="pl-PL" dirty="0" smtClean="0"/>
              <a:t>Jeśli ich dźwięczność ma znaczenie to tylko fonetyczne</a:t>
            </a:r>
          </a:p>
          <a:p>
            <a:pPr lvl="1">
              <a:buNone/>
            </a:pPr>
            <a:endParaRPr lang="pl-PL" dirty="0" smtClean="0"/>
          </a:p>
          <a:p>
            <a:r>
              <a:rPr lang="pl-PL" dirty="0" smtClean="0"/>
              <a:t>Specjalna reguła fonologiczna dla krakowskiego sandhi nie jest konieczna</a:t>
            </a:r>
          </a:p>
          <a:p>
            <a:pPr lvl="1"/>
            <a:r>
              <a:rPr lang="pl-PL" dirty="0" smtClean="0"/>
              <a:t>A tym bardziej jakiekolwiek uszeregowanie reguł</a:t>
            </a:r>
          </a:p>
          <a:p>
            <a:pPr lvl="1"/>
            <a:r>
              <a:rPr lang="pl-PL" dirty="0" smtClean="0"/>
              <a:t>Fonetyka międzywyrazowa = wewnątrzwyrazowa w KP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35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Konsekwencje powyższej analizy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Nie ma fonologicznej dźwięczności w KP</a:t>
            </a:r>
          </a:p>
          <a:p>
            <a:pPr lvl="1"/>
            <a:r>
              <a:rPr lang="pl-PL" dirty="0" smtClean="0"/>
              <a:t>Jest tylko spontaniczna i pasywna</a:t>
            </a:r>
          </a:p>
          <a:p>
            <a:r>
              <a:rPr lang="pl-PL" dirty="0" smtClean="0"/>
              <a:t>Ubezdźwięcznienie końcowe może być:</a:t>
            </a:r>
          </a:p>
          <a:p>
            <a:pPr lvl="1"/>
            <a:r>
              <a:rPr lang="pl-PL" dirty="0" smtClean="0"/>
              <a:t>Fonologiczne (w systemie warszawskim)</a:t>
            </a:r>
          </a:p>
          <a:p>
            <a:pPr lvl="1"/>
            <a:r>
              <a:rPr lang="pl-PL" dirty="0" smtClean="0"/>
              <a:t>Interpretacyjne (w systemie krakowskim)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dirty="0" smtClean="0"/>
              <a:t>Asymilacje dźwięczności mogą być</a:t>
            </a:r>
          </a:p>
          <a:p>
            <a:pPr lvl="1"/>
            <a:r>
              <a:rPr lang="pl-PL" dirty="0" smtClean="0"/>
              <a:t>Fonologiczne </a:t>
            </a:r>
          </a:p>
          <a:p>
            <a:pPr lvl="2"/>
            <a:r>
              <a:rPr lang="pl-PL" dirty="0" smtClean="0"/>
              <a:t>Przesuniecie /H/ lub /L/</a:t>
            </a:r>
          </a:p>
          <a:p>
            <a:pPr lvl="2"/>
            <a:r>
              <a:rPr lang="pl-PL" dirty="0" smtClean="0"/>
              <a:t>Neutralizacja (odcięcie /H/ lub /L/)</a:t>
            </a:r>
          </a:p>
          <a:p>
            <a:pPr lvl="1"/>
            <a:r>
              <a:rPr lang="pl-PL" dirty="0" smtClean="0"/>
              <a:t>Interpretacyjne (WP /</a:t>
            </a:r>
            <a:r>
              <a:rPr lang="pl-PL" dirty="0" err="1" smtClean="0"/>
              <a:t>t</a:t>
            </a:r>
            <a:r>
              <a:rPr lang="pl-PL" baseline="30000" dirty="0" err="1" smtClean="0"/>
              <a:t>o</a:t>
            </a:r>
            <a:r>
              <a:rPr lang="pl-PL" dirty="0" err="1" smtClean="0"/>
              <a:t>x</a:t>
            </a:r>
            <a:r>
              <a:rPr lang="pl-PL" baseline="30000" dirty="0" err="1" smtClean="0"/>
              <a:t>o</a:t>
            </a:r>
            <a:r>
              <a:rPr lang="pl-PL" dirty="0" err="1" smtClean="0"/>
              <a:t>u</a:t>
            </a:r>
            <a:r>
              <a:rPr lang="pl-PL" dirty="0" smtClean="0"/>
              <a:t>/, KP /jak</a:t>
            </a:r>
            <a:r>
              <a:rPr lang="pl-PL" baseline="30000" dirty="0" smtClean="0"/>
              <a:t>o</a:t>
            </a:r>
            <a:r>
              <a:rPr lang="pl-PL" dirty="0" smtClean="0"/>
              <a:t> </a:t>
            </a:r>
            <a:r>
              <a:rPr lang="pl-PL" dirty="0" err="1" smtClean="0"/>
              <a:t>d</a:t>
            </a:r>
            <a:r>
              <a:rPr lang="pl-PL" baseline="30000" dirty="0" err="1" smtClean="0"/>
              <a:t>o</a:t>
            </a:r>
            <a:r>
              <a:rPr lang="pl-PL" dirty="0" err="1" smtClean="0"/>
              <a:t>ob</a:t>
            </a:r>
            <a:r>
              <a:rPr lang="pl-PL" dirty="0" err="1" smtClean="0">
                <a:sym typeface="IPAKiel"/>
              </a:rPr>
              <a:t></a:t>
            </a:r>
            <a:r>
              <a:rPr lang="pl-PL" dirty="0" err="1" smtClean="0"/>
              <a:t>e</a:t>
            </a:r>
            <a:r>
              <a:rPr lang="pl-PL" dirty="0" smtClean="0"/>
              <a:t>/)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dirty="0" smtClean="0"/>
              <a:t>Pełna dźwięczność </a:t>
            </a:r>
            <a:r>
              <a:rPr lang="pl-PL" dirty="0" err="1" smtClean="0"/>
              <a:t>obstruentów</a:t>
            </a:r>
            <a:r>
              <a:rPr lang="pl-PL" dirty="0" smtClean="0"/>
              <a:t>, ubezdźwięcznienie końcowe, oraz obecność asymilacji dźwięczności nie są adekwatnymi kryteriami dla ustalenia, że dany język posiada aktywną kategorię [+</a:t>
            </a:r>
            <a:r>
              <a:rPr lang="pl-PL" dirty="0" err="1" smtClean="0"/>
              <a:t>dźw</a:t>
            </a:r>
            <a:r>
              <a:rPr lang="pl-PL" dirty="0" smtClean="0"/>
              <a:t>]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dirty="0" smtClean="0">
                <a:solidFill>
                  <a:srgbClr val="FF0000"/>
                </a:solidFill>
              </a:rPr>
              <a:t>Relacja między kategoriami fonologicznymi (</a:t>
            </a:r>
            <a:r>
              <a:rPr lang="pl-PL" dirty="0" err="1" smtClean="0">
                <a:solidFill>
                  <a:srgbClr val="FF0000"/>
                </a:solidFill>
              </a:rPr>
              <a:t>H,L</a:t>
            </a:r>
            <a:r>
              <a:rPr lang="pl-PL" dirty="0" smtClean="0">
                <a:solidFill>
                  <a:srgbClr val="FF0000"/>
                </a:solidFill>
              </a:rPr>
              <a:t>) a fonetycznymi (</a:t>
            </a:r>
            <a:r>
              <a:rPr lang="pl-PL" dirty="0" err="1" smtClean="0">
                <a:solidFill>
                  <a:srgbClr val="FF0000"/>
                </a:solidFill>
              </a:rPr>
              <a:t>b-p-p</a:t>
            </a:r>
            <a:r>
              <a:rPr lang="pl-PL" baseline="30000" dirty="0" err="1" smtClean="0">
                <a:solidFill>
                  <a:srgbClr val="FF0000"/>
                </a:solidFill>
              </a:rPr>
              <a:t>h</a:t>
            </a:r>
            <a:r>
              <a:rPr lang="pl-PL" dirty="0" smtClean="0">
                <a:solidFill>
                  <a:srgbClr val="FF0000"/>
                </a:solidFill>
              </a:rPr>
              <a:t>) jest w dużym stopniu arbitralna!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36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Cel</a:t>
            </a:r>
            <a:r>
              <a:rPr lang="en-GB" b="1" dirty="0" smtClean="0"/>
              <a:t>:</a:t>
            </a:r>
            <a:r>
              <a:rPr lang="pl-PL" b="1" dirty="0" smtClean="0"/>
              <a:t> zrozumieć…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fonetyczne właściwości dźwięczności</a:t>
            </a:r>
          </a:p>
          <a:p>
            <a:pPr lvl="0"/>
            <a:r>
              <a:rPr lang="pl-PL" dirty="0" smtClean="0"/>
              <a:t>fonologiczne  właściwości dźwięczności: reprezentacja kontrastu dźwięczna / bezdźwięczna, np. b/p</a:t>
            </a:r>
          </a:p>
          <a:p>
            <a:pPr lvl="0"/>
            <a:r>
              <a:rPr lang="pl-PL" dirty="0" smtClean="0"/>
              <a:t>procesy związane z dźwięcznością: </a:t>
            </a:r>
          </a:p>
          <a:p>
            <a:pPr lvl="1"/>
            <a:r>
              <a:rPr lang="pl-PL" dirty="0" smtClean="0"/>
              <a:t>neutralizacja kontrastu</a:t>
            </a:r>
          </a:p>
          <a:p>
            <a:pPr lvl="1"/>
            <a:r>
              <a:rPr lang="pl-PL" dirty="0" smtClean="0"/>
              <a:t>ubezdźwięcznienie końcowe </a:t>
            </a:r>
          </a:p>
          <a:p>
            <a:pPr lvl="1"/>
            <a:r>
              <a:rPr lang="pl-PL" dirty="0" smtClean="0"/>
              <a:t>upodobnienie wsteczne </a:t>
            </a:r>
          </a:p>
          <a:p>
            <a:pPr lvl="1"/>
            <a:r>
              <a:rPr lang="pl-PL" strike="sngStrike" dirty="0" smtClean="0"/>
              <a:t>upodobnienie postępowe  </a:t>
            </a:r>
          </a:p>
          <a:p>
            <a:pPr lvl="0"/>
            <a:r>
              <a:rPr lang="pl-PL" dirty="0" smtClean="0"/>
              <a:t>rolę </a:t>
            </a:r>
            <a:r>
              <a:rPr lang="pl-PL" dirty="0" smtClean="0"/>
              <a:t>dźwięków sonornych jako </a:t>
            </a:r>
            <a:r>
              <a:rPr lang="pl-PL" strike="sngStrike" dirty="0" smtClean="0"/>
              <a:t>cel</a:t>
            </a:r>
            <a:r>
              <a:rPr lang="pl-PL" dirty="0" smtClean="0"/>
              <a:t>, </a:t>
            </a:r>
            <a:r>
              <a:rPr lang="pl-PL" b="1" dirty="0" smtClean="0">
                <a:solidFill>
                  <a:srgbClr val="FF0000"/>
                </a:solidFill>
              </a:rPr>
              <a:t>źródło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	lub </a:t>
            </a:r>
            <a:r>
              <a:rPr lang="pl-PL" strike="sngStrike" dirty="0" smtClean="0"/>
              <a:t>przeszkoda</a:t>
            </a:r>
            <a:r>
              <a:rPr lang="pl-PL" dirty="0" smtClean="0"/>
              <a:t> w upodobnieniach</a:t>
            </a:r>
          </a:p>
          <a:p>
            <a:pPr lvl="0"/>
            <a:r>
              <a:rPr lang="pl-PL" dirty="0" smtClean="0"/>
              <a:t>relację </a:t>
            </a:r>
            <a:r>
              <a:rPr lang="pl-PL" dirty="0" smtClean="0"/>
              <a:t>między fonetyką a fonologią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37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439160"/>
          </a:xfrm>
        </p:spPr>
        <p:txBody>
          <a:bodyPr/>
          <a:lstStyle/>
          <a:p>
            <a:pPr algn="ctr"/>
            <a:r>
              <a:rPr lang="pl-PL" b="1" dirty="0" smtClean="0"/>
              <a:t>Dziękuję za uwagę!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82403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38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Neutralizacja i ubezdźwięcznienie końcowe</a:t>
            </a:r>
            <a:endParaRPr lang="pl-PL" sz="32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14554"/>
            <a:ext cx="6276145" cy="42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ole tekstowe 4"/>
          <p:cNvSpPr txBox="1"/>
          <p:nvPr/>
        </p:nvSpPr>
        <p:spPr>
          <a:xfrm>
            <a:off x="7215206" y="364331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__ (S) #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4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Neutralizacja i upodobnienie wsteczne</a:t>
            </a:r>
            <a:endParaRPr lang="pl-PL" sz="32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07" y="2357430"/>
            <a:ext cx="5483923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429000"/>
            <a:ext cx="5540441" cy="28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ole tekstowe 5"/>
          <p:cNvSpPr txBox="1"/>
          <p:nvPr/>
        </p:nvSpPr>
        <p:spPr>
          <a:xfrm>
            <a:off x="7000892" y="400050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__ (S)C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5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Dystrybucja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kontrastu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dźwięczności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r>
              <a:rPr lang="en-US" dirty="0" smtClean="0"/>
              <a:t> </a:t>
            </a: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r>
              <a:rPr lang="en-US" dirty="0" smtClean="0"/>
              <a:t> 	</a:t>
            </a:r>
            <a:r>
              <a:rPr lang="pl-PL" dirty="0" smtClean="0"/>
              <a:t>		</a:t>
            </a:r>
            <a:r>
              <a:rPr lang="en-US" dirty="0" smtClean="0"/>
              <a:t>a.							</a:t>
            </a:r>
            <a:r>
              <a:rPr lang="pl-PL" dirty="0" smtClean="0"/>
              <a:t>				</a:t>
            </a:r>
            <a:r>
              <a:rPr lang="en-US" dirty="0" smtClean="0"/>
              <a:t>	</a:t>
            </a:r>
            <a:r>
              <a:rPr lang="pl-PL" dirty="0" smtClean="0"/>
              <a:t>	</a:t>
            </a:r>
            <a:r>
              <a:rPr lang="en-US" dirty="0" smtClean="0"/>
              <a:t>b.								</a:t>
            </a:r>
            <a:r>
              <a:rPr lang="pl-PL" dirty="0" smtClean="0"/>
              <a:t>					</a:t>
            </a:r>
            <a:r>
              <a:rPr lang="en-US" dirty="0" smtClean="0"/>
              <a:t>c.</a:t>
            </a: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r>
              <a:rPr lang="pl-PL" dirty="0" smtClean="0"/>
              <a:t>			</a:t>
            </a:r>
            <a:r>
              <a:rPr lang="en-US" dirty="0" smtClean="0"/>
              <a:t>...	C	(S)	V...		</a:t>
            </a:r>
            <a:r>
              <a:rPr lang="pl-PL" dirty="0" smtClean="0"/>
              <a:t>		</a:t>
            </a:r>
            <a:r>
              <a:rPr lang="en-US" dirty="0" smtClean="0"/>
              <a:t>	...	C	(S)	#			</a:t>
            </a:r>
            <a:r>
              <a:rPr lang="pl-PL" dirty="0" smtClean="0"/>
              <a:t>		</a:t>
            </a:r>
            <a:r>
              <a:rPr lang="en-US" dirty="0" smtClean="0"/>
              <a:t>	...	C	(S)	C...</a:t>
            </a: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pl-PL" dirty="0" smtClean="0"/>
              <a:t>					 |</a:t>
            </a:r>
            <a:r>
              <a:rPr lang="en-US" dirty="0" smtClean="0"/>
              <a:t>								</a:t>
            </a:r>
            <a:r>
              <a:rPr lang="pl-PL" dirty="0" smtClean="0"/>
              <a:t>					</a:t>
            </a:r>
            <a:r>
              <a:rPr lang="en-US" dirty="0" smtClean="0">
                <a:sym typeface="IPAKiel"/>
              </a:rPr>
              <a:t></a:t>
            </a:r>
            <a:r>
              <a:rPr lang="en-US" dirty="0" smtClean="0"/>
              <a:t>								</a:t>
            </a:r>
            <a:r>
              <a:rPr lang="pl-PL" dirty="0" smtClean="0"/>
              <a:t>					</a:t>
            </a:r>
            <a:r>
              <a:rPr lang="en-US" dirty="0" smtClean="0">
                <a:sym typeface="IPAKiel"/>
              </a:rPr>
              <a:t></a:t>
            </a:r>
            <a:r>
              <a:rPr lang="en-US" dirty="0" smtClean="0"/>
              <a:t>	 						</a:t>
            </a: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r>
              <a:rPr lang="pl-PL" dirty="0" smtClean="0"/>
              <a:t>				 </a:t>
            </a:r>
            <a:r>
              <a:rPr lang="en-US" dirty="0" err="1" smtClean="0"/>
              <a:t>Lar</a:t>
            </a:r>
            <a:r>
              <a:rPr lang="pl-PL" dirty="0" smtClean="0"/>
              <a:t>				</a:t>
            </a:r>
            <a:r>
              <a:rPr lang="en-US" dirty="0" smtClean="0"/>
              <a:t>							</a:t>
            </a:r>
            <a:r>
              <a:rPr lang="pl-PL" dirty="0" smtClean="0"/>
              <a:t> </a:t>
            </a:r>
            <a:r>
              <a:rPr lang="en-US" dirty="0" err="1" smtClean="0"/>
              <a:t>Lar</a:t>
            </a:r>
            <a:r>
              <a:rPr lang="en-US" dirty="0" smtClean="0"/>
              <a:t>							</a:t>
            </a:r>
            <a:r>
              <a:rPr lang="pl-PL" dirty="0" smtClean="0"/>
              <a:t>				 </a:t>
            </a:r>
            <a:r>
              <a:rPr lang="en-US" dirty="0" err="1" smtClean="0"/>
              <a:t>Lar</a:t>
            </a: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lnSpc>
                <a:spcPct val="7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en-US" sz="2000" dirty="0" smtClean="0"/>
              <a:t>C = </a:t>
            </a:r>
            <a:r>
              <a:rPr lang="pl-PL" sz="2000" dirty="0" err="1" smtClean="0"/>
              <a:t>obstruent</a:t>
            </a:r>
            <a:r>
              <a:rPr lang="en-US" sz="2000" dirty="0" smtClean="0"/>
              <a:t>, (S) = </a:t>
            </a:r>
            <a:r>
              <a:rPr lang="en-US" sz="2000" dirty="0" err="1" smtClean="0"/>
              <a:t>opcjonaln</a:t>
            </a:r>
            <a:r>
              <a:rPr lang="pl-PL" sz="2000" dirty="0" smtClean="0"/>
              <a:t>y sonorant</a:t>
            </a:r>
            <a:r>
              <a:rPr lang="en-US" sz="2000" dirty="0" smtClean="0"/>
              <a:t>,</a:t>
            </a:r>
            <a:endParaRPr lang="pl-PL" sz="2000" dirty="0" smtClean="0"/>
          </a:p>
          <a:p>
            <a:pPr marL="0" indent="-180000" defTabSz="180000">
              <a:spcBef>
                <a:spcPts val="0"/>
              </a:spcBef>
              <a:buNone/>
            </a:pPr>
            <a:r>
              <a:rPr lang="en-US" sz="2000" dirty="0" err="1" smtClean="0"/>
              <a:t>Lar</a:t>
            </a:r>
            <a:r>
              <a:rPr lang="en-US" sz="2000" dirty="0" smtClean="0"/>
              <a:t> = </a:t>
            </a:r>
            <a:r>
              <a:rPr lang="en-US" sz="2000" dirty="0" err="1" smtClean="0"/>
              <a:t>kontrast</a:t>
            </a:r>
            <a:r>
              <a:rPr lang="en-US" sz="2000" dirty="0" smtClean="0"/>
              <a:t> </a:t>
            </a:r>
            <a:r>
              <a:rPr lang="en-US" sz="2000" dirty="0" err="1" smtClean="0"/>
              <a:t>laryngalny</a:t>
            </a:r>
            <a:r>
              <a:rPr lang="en-US" sz="2000" dirty="0" smtClean="0"/>
              <a:t>, V = </a:t>
            </a:r>
            <a:r>
              <a:rPr lang="en-US" sz="2000" dirty="0" err="1" smtClean="0"/>
              <a:t>samogłoska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6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Reprezentacja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binarna</a:t>
            </a:r>
            <a:r>
              <a:rPr lang="en-US" sz="3600" b="1" dirty="0" smtClean="0"/>
              <a:t> [+</a:t>
            </a:r>
            <a:r>
              <a:rPr lang="en-US" sz="3600" b="1" dirty="0" err="1" smtClean="0"/>
              <a:t>dźw</a:t>
            </a:r>
            <a:r>
              <a:rPr lang="en-US" sz="3600" b="1" dirty="0" smtClean="0"/>
              <a:t>] / [–</a:t>
            </a:r>
            <a:r>
              <a:rPr lang="en-US" sz="3600" b="1" dirty="0" err="1" smtClean="0"/>
              <a:t>dźw</a:t>
            </a:r>
            <a:r>
              <a:rPr lang="en-US" sz="3600" b="1" dirty="0" smtClean="0"/>
              <a:t>]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Wersja</a:t>
            </a:r>
            <a:r>
              <a:rPr lang="en-US" dirty="0" smtClean="0"/>
              <a:t> </a:t>
            </a:r>
            <a:r>
              <a:rPr lang="en-US" dirty="0" err="1" smtClean="0"/>
              <a:t>podstawowa</a:t>
            </a:r>
            <a:r>
              <a:rPr lang="en-US" dirty="0" smtClean="0"/>
              <a:t>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en-US" dirty="0" err="1" smtClean="0"/>
              <a:t>wszystko</a:t>
            </a:r>
            <a:r>
              <a:rPr lang="en-US" dirty="0" smtClean="0"/>
              <a:t> co </a:t>
            </a:r>
            <a:r>
              <a:rPr lang="en-US" dirty="0" err="1" smtClean="0"/>
              <a:t>dźwięczne</a:t>
            </a:r>
            <a:r>
              <a:rPr lang="en-US" dirty="0" smtClean="0"/>
              <a:t> </a:t>
            </a:r>
            <a:r>
              <a:rPr lang="en-US" dirty="0" err="1" smtClean="0"/>
              <a:t>posiada</a:t>
            </a:r>
            <a:r>
              <a:rPr lang="en-US" dirty="0" smtClean="0"/>
              <a:t> </a:t>
            </a:r>
            <a:r>
              <a:rPr lang="en-US" dirty="0" err="1" smtClean="0"/>
              <a:t>cechę</a:t>
            </a:r>
            <a:r>
              <a:rPr lang="en-US" dirty="0" smtClean="0"/>
              <a:t> </a:t>
            </a:r>
            <a:r>
              <a:rPr lang="en-US" b="1" dirty="0" smtClean="0"/>
              <a:t>[+</a:t>
            </a:r>
            <a:r>
              <a:rPr lang="en-US" b="1" dirty="0" err="1" smtClean="0"/>
              <a:t>dźw</a:t>
            </a:r>
            <a:r>
              <a:rPr lang="en-US" b="1" dirty="0" smtClean="0"/>
              <a:t>] </a:t>
            </a:r>
            <a:r>
              <a:rPr lang="en-US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wszystko co bezdźwięczne posiada cechę </a:t>
            </a:r>
            <a:r>
              <a:rPr lang="pl-PL" b="1" dirty="0" smtClean="0"/>
              <a:t>[-</a:t>
            </a:r>
            <a:r>
              <a:rPr lang="pl-PL" b="1" dirty="0" err="1" smtClean="0"/>
              <a:t>dźw</a:t>
            </a:r>
            <a:r>
              <a:rPr lang="pl-PL" b="1" dirty="0" smtClean="0"/>
              <a:t>]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0" indent="0" defTabSz="180000">
              <a:lnSpc>
                <a:spcPct val="60000"/>
              </a:lnSpc>
              <a:spcBef>
                <a:spcPts val="0"/>
              </a:spcBef>
              <a:buNone/>
            </a:pPr>
            <a:r>
              <a:rPr lang="en-US" dirty="0" smtClean="0"/>
              <a:t>		/a/					/b/			</a:t>
            </a:r>
            <a:r>
              <a:rPr lang="pl-PL" dirty="0" smtClean="0"/>
              <a:t>	</a:t>
            </a:r>
            <a:r>
              <a:rPr lang="en-US" dirty="0" smtClean="0"/>
              <a:t>	/m/						</a:t>
            </a:r>
            <a:r>
              <a:rPr lang="pl-PL" dirty="0" smtClean="0"/>
              <a:t>					</a:t>
            </a:r>
            <a:r>
              <a:rPr lang="en-US" dirty="0" smtClean="0"/>
              <a:t>/p/</a:t>
            </a:r>
            <a:endParaRPr lang="pl-PL" dirty="0" smtClean="0"/>
          </a:p>
          <a:p>
            <a:pPr defTabSz="180000">
              <a:buNone/>
            </a:pPr>
            <a:r>
              <a:rPr lang="en-US" dirty="0" smtClean="0"/>
              <a:t>	 </a:t>
            </a:r>
            <a:r>
              <a:rPr lang="pl-PL" dirty="0" smtClean="0"/>
              <a:t>  </a:t>
            </a:r>
            <a:r>
              <a:rPr lang="en-US" dirty="0" smtClean="0"/>
              <a:t>|		</a:t>
            </a:r>
            <a:r>
              <a:rPr lang="pl-PL" dirty="0" smtClean="0"/>
              <a:t>					</a:t>
            </a:r>
            <a:r>
              <a:rPr lang="en-US" dirty="0" smtClean="0"/>
              <a:t>|	 </a:t>
            </a:r>
            <a:r>
              <a:rPr lang="pl-PL" dirty="0" smtClean="0"/>
              <a:t>						</a:t>
            </a:r>
            <a:r>
              <a:rPr lang="en-US" dirty="0" smtClean="0"/>
              <a:t>|	 </a:t>
            </a:r>
            <a:r>
              <a:rPr lang="pl-PL" dirty="0" smtClean="0"/>
              <a:t>													</a:t>
            </a:r>
            <a:r>
              <a:rPr lang="en-US" dirty="0" smtClean="0"/>
              <a:t>|</a:t>
            </a:r>
            <a:endParaRPr lang="pl-PL" dirty="0" smtClean="0"/>
          </a:p>
          <a:p>
            <a:pPr defTabSz="180000">
              <a:buNone/>
            </a:pPr>
            <a:r>
              <a:rPr lang="en-US" dirty="0" smtClean="0"/>
              <a:t>	</a:t>
            </a:r>
            <a:r>
              <a:rPr lang="en-US" sz="1800" dirty="0" smtClean="0"/>
              <a:t>[+</a:t>
            </a:r>
            <a:r>
              <a:rPr lang="en-US" sz="1800" dirty="0" err="1" smtClean="0"/>
              <a:t>dźw</a:t>
            </a:r>
            <a:r>
              <a:rPr lang="en-US" sz="1800" dirty="0" smtClean="0"/>
              <a:t>]			[+</a:t>
            </a:r>
            <a:r>
              <a:rPr lang="en-US" sz="1800" dirty="0" err="1" smtClean="0"/>
              <a:t>dźw</a:t>
            </a:r>
            <a:r>
              <a:rPr lang="en-US" sz="1800" dirty="0" smtClean="0"/>
              <a:t>] 		</a:t>
            </a:r>
            <a:r>
              <a:rPr lang="pl-PL" sz="1800" dirty="0" smtClean="0"/>
              <a:t>	</a:t>
            </a:r>
            <a:r>
              <a:rPr lang="en-US" sz="1800" dirty="0" smtClean="0"/>
              <a:t>[+</a:t>
            </a:r>
            <a:r>
              <a:rPr lang="en-US" sz="1800" dirty="0" err="1" smtClean="0"/>
              <a:t>dźw</a:t>
            </a:r>
            <a:r>
              <a:rPr lang="en-US" sz="1800" dirty="0" smtClean="0"/>
              <a:t>]					</a:t>
            </a:r>
            <a:r>
              <a:rPr lang="pl-PL" sz="1800" dirty="0" smtClean="0"/>
              <a:t>						</a:t>
            </a:r>
            <a:r>
              <a:rPr lang="en-US" sz="1800" dirty="0" smtClean="0"/>
              <a:t>[–</a:t>
            </a:r>
            <a:r>
              <a:rPr lang="en-US" sz="1800" dirty="0" err="1" smtClean="0"/>
              <a:t>dźw</a:t>
            </a:r>
            <a:r>
              <a:rPr lang="en-US" sz="1800" dirty="0" smtClean="0"/>
              <a:t>]</a:t>
            </a:r>
            <a:endParaRPr lang="pl-PL" sz="180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7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de-DE" sz="3200" b="1" dirty="0" err="1" smtClean="0"/>
              <a:t>Neutralizacja</a:t>
            </a:r>
            <a:r>
              <a:rPr lang="de-DE" sz="3200" b="1" dirty="0" smtClean="0"/>
              <a:t> i</a:t>
            </a:r>
            <a:r>
              <a:rPr lang="pl-PL" sz="3200" b="1" dirty="0" smtClean="0"/>
              <a:t> upodobnienie wsteczne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a.		</a:t>
            </a:r>
            <a:r>
              <a:rPr lang="pl-PL" i="1" dirty="0" smtClean="0"/>
              <a:t>liczba</a:t>
            </a:r>
            <a:r>
              <a:rPr lang="pl-PL" dirty="0" smtClean="0"/>
              <a:t>						/</a:t>
            </a:r>
            <a:r>
              <a:rPr lang="pl-PL" dirty="0" err="1" smtClean="0"/>
              <a:t>l</a:t>
            </a:r>
            <a:r>
              <a:rPr lang="pl-PL" baseline="30000" dirty="0" err="1" smtClean="0"/>
              <a:t>j</a:t>
            </a:r>
            <a:r>
              <a:rPr lang="pl-PL" dirty="0" smtClean="0"/>
              <a:t>			i			</a:t>
            </a:r>
            <a:r>
              <a:rPr lang="pl-PL" dirty="0" err="1" smtClean="0"/>
              <a:t>t</a:t>
            </a:r>
            <a:r>
              <a:rPr lang="pl-PL" dirty="0" err="1" smtClean="0">
                <a:sym typeface="IPAKiel"/>
              </a:rPr>
              <a:t></a:t>
            </a:r>
            <a:r>
              <a:rPr lang="pl-PL" dirty="0" smtClean="0"/>
              <a:t>				-			b	a/					&gt;					[</a:t>
            </a:r>
            <a:r>
              <a:rPr lang="pl-PL" dirty="0" err="1" smtClean="0"/>
              <a:t>l</a:t>
            </a:r>
            <a:r>
              <a:rPr lang="pl-PL" baseline="30000" dirty="0" err="1" smtClean="0"/>
              <a:t>j</a:t>
            </a:r>
            <a:r>
              <a:rPr lang="pl-PL" dirty="0" err="1" smtClean="0"/>
              <a:t>id</a:t>
            </a:r>
            <a:r>
              <a:rPr lang="pl-PL" dirty="0" err="1" smtClean="0">
                <a:sym typeface="IPAKiel"/>
              </a:rPr>
              <a:t>ba</a:t>
            </a:r>
            <a:r>
              <a:rPr lang="pl-PL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</a:t>
            </a:r>
            <a:r>
              <a:rPr lang="pl-PL" sz="1600" dirty="0" smtClean="0"/>
              <a:t>[-</a:t>
            </a:r>
            <a:r>
              <a:rPr lang="pl-PL" sz="1600" dirty="0" err="1" smtClean="0"/>
              <a:t>dźw</a:t>
            </a:r>
            <a:r>
              <a:rPr lang="pl-PL" sz="1600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</a:t>
            </a:r>
            <a:r>
              <a:rPr lang="pl-PL" sz="2800" dirty="0" smtClean="0"/>
              <a:t> 																</a:t>
            </a:r>
            <a:r>
              <a:rPr lang="pl-PL" sz="1600" dirty="0" smtClean="0"/>
              <a:t>[+</a:t>
            </a:r>
            <a:r>
              <a:rPr lang="pl-PL" sz="1600" dirty="0" err="1" smtClean="0"/>
              <a:t>dźw</a:t>
            </a:r>
            <a:r>
              <a:rPr lang="pl-PL" sz="1600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b.		</a:t>
            </a:r>
            <a:r>
              <a:rPr lang="pl-PL" i="1" dirty="0" smtClean="0"/>
              <a:t>żabka</a:t>
            </a:r>
            <a:r>
              <a:rPr lang="pl-PL" dirty="0" smtClean="0"/>
              <a:t>					/</a:t>
            </a:r>
            <a:r>
              <a:rPr lang="pl-PL" dirty="0" smtClean="0">
                <a:sym typeface="IPAKiel"/>
              </a:rPr>
              <a:t>			a			b					-			k	a</a:t>
            </a:r>
            <a:r>
              <a:rPr lang="pl-PL" dirty="0" smtClean="0"/>
              <a:t>/					&gt;					[</a:t>
            </a:r>
            <a:r>
              <a:rPr lang="pl-PL" dirty="0" err="1" smtClean="0">
                <a:sym typeface="IPAKiel"/>
              </a:rPr>
              <a:t>apka</a:t>
            </a:r>
            <a:r>
              <a:rPr lang="pl-PL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</a:t>
            </a:r>
            <a:r>
              <a:rPr lang="pl-PL" sz="1600" dirty="0" smtClean="0"/>
              <a:t>[+</a:t>
            </a:r>
            <a:r>
              <a:rPr lang="pl-PL" sz="1600" dirty="0" err="1" smtClean="0"/>
              <a:t>dźw</a:t>
            </a:r>
            <a:r>
              <a:rPr lang="pl-PL" sz="1600" dirty="0" smtClean="0"/>
              <a:t>]</a:t>
            </a:r>
          </a:p>
          <a:p>
            <a:pPr marL="406350" indent="-514350" defTabSz="108000">
              <a:spcBef>
                <a:spcPts val="0"/>
              </a:spcBef>
              <a:buNone/>
            </a:pPr>
            <a:r>
              <a:rPr lang="pl-PL" dirty="0" smtClean="0"/>
              <a:t>																																</a:t>
            </a:r>
            <a:r>
              <a:rPr lang="pl-PL" sz="1600" dirty="0" smtClean="0">
                <a:sym typeface="IPAKiel"/>
              </a:rPr>
              <a:t>[-</a:t>
            </a:r>
            <a:r>
              <a:rPr lang="pl-PL" sz="1600" dirty="0" err="1" smtClean="0">
                <a:sym typeface="IPAKiel"/>
              </a:rPr>
              <a:t>dźw</a:t>
            </a:r>
            <a:r>
              <a:rPr lang="pl-PL" sz="1600" dirty="0" smtClean="0">
                <a:sym typeface="IPAKiel"/>
              </a:rPr>
              <a:t>]</a:t>
            </a:r>
            <a:endParaRPr lang="pl-PL" sz="1600" dirty="0" smtClean="0"/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 smtClean="0"/>
          </a:p>
          <a:p>
            <a:pPr marL="406350" indent="-514350" defTabSz="108000">
              <a:spcBef>
                <a:spcPts val="0"/>
              </a:spcBef>
              <a:buNone/>
            </a:pPr>
            <a:endParaRPr lang="pl-PL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3347864" y="2420888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3347864" y="2420888"/>
            <a:ext cx="1080120" cy="7920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427984" y="2348880"/>
            <a:ext cx="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3347864" y="4437112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3347864" y="4437112"/>
            <a:ext cx="1080120" cy="7920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4427984" y="4365104"/>
            <a:ext cx="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8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de-DE" sz="3200" b="1" dirty="0" err="1" smtClean="0"/>
              <a:t>Neutralizacja</a:t>
            </a:r>
            <a:r>
              <a:rPr lang="de-DE" sz="3200" b="1" dirty="0" smtClean="0"/>
              <a:t> i </a:t>
            </a:r>
            <a:r>
              <a:rPr lang="de-DE" sz="3200" b="1" dirty="0" err="1" smtClean="0"/>
              <a:t>ubezdźwięcznienie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końcowe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45848"/>
          </a:xfrm>
        </p:spPr>
        <p:txBody>
          <a:bodyPr/>
          <a:lstStyle/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a.</a:t>
            </a:r>
            <a:r>
              <a:rPr lang="pl-PL" i="1" dirty="0" smtClean="0"/>
              <a:t> stóg</a:t>
            </a:r>
            <a:r>
              <a:rPr lang="pl-PL" dirty="0" smtClean="0"/>
              <a:t>			/stu	g/											&gt;				[stuk]	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														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															</a:t>
            </a:r>
            <a:r>
              <a:rPr lang="pl-PL" sz="1600" dirty="0" smtClean="0"/>
              <a:t>[+</a:t>
            </a:r>
            <a:r>
              <a:rPr lang="pl-PL" sz="1600" dirty="0" err="1" smtClean="0"/>
              <a:t>dźw</a:t>
            </a:r>
            <a:r>
              <a:rPr lang="pl-PL" sz="1600" dirty="0" smtClean="0"/>
              <a:t>]			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sz="1600" dirty="0" smtClean="0"/>
              <a:t>																					 [-</a:t>
            </a:r>
            <a:r>
              <a:rPr lang="pl-PL" sz="1600" dirty="0" err="1" smtClean="0"/>
              <a:t>dźw</a:t>
            </a:r>
            <a:r>
              <a:rPr lang="pl-PL" sz="1600" dirty="0" smtClean="0"/>
              <a:t>]			cecha domyślna</a:t>
            </a:r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dirty="0" smtClean="0"/>
              <a:t>b.</a:t>
            </a:r>
            <a:r>
              <a:rPr lang="pl-PL" i="1" dirty="0" smtClean="0"/>
              <a:t> stuk</a:t>
            </a:r>
            <a:r>
              <a:rPr lang="pl-PL" dirty="0" smtClean="0"/>
              <a:t>			/stu	k/											&gt;				[stuk]</a:t>
            </a:r>
            <a:r>
              <a:rPr lang="pl-PL" sz="1600" dirty="0" smtClean="0"/>
              <a:t>	</a:t>
            </a:r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endParaRPr lang="pl-PL" sz="1600" dirty="0" smtClean="0"/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sz="1600" dirty="0" smtClean="0"/>
              <a:t>															[-</a:t>
            </a:r>
            <a:r>
              <a:rPr lang="pl-PL" sz="1600" dirty="0" err="1" smtClean="0"/>
              <a:t>dźw</a:t>
            </a:r>
            <a:r>
              <a:rPr lang="pl-PL" sz="1600" dirty="0" smtClean="0"/>
              <a:t>]</a:t>
            </a:r>
          </a:p>
          <a:p>
            <a:pPr marL="108000" indent="-108000" defTabSz="108000">
              <a:spcBef>
                <a:spcPts val="0"/>
              </a:spcBef>
              <a:buNone/>
            </a:pPr>
            <a:r>
              <a:rPr lang="pl-PL" sz="1600" dirty="0" smtClean="0"/>
              <a:t>																			 		[-</a:t>
            </a:r>
            <a:r>
              <a:rPr lang="pl-PL" sz="1600" dirty="0" err="1" smtClean="0"/>
              <a:t>dźw</a:t>
            </a:r>
            <a:r>
              <a:rPr lang="pl-PL" sz="1600" dirty="0" smtClean="0"/>
              <a:t>]			cecha domyślna</a:t>
            </a:r>
            <a:endParaRPr lang="pl-PL" sz="1600" dirty="0"/>
          </a:p>
        </p:txBody>
      </p:sp>
      <p:cxnSp>
        <p:nvCxnSpPr>
          <p:cNvPr id="7" name="Łącznik prosty 6"/>
          <p:cNvCxnSpPr/>
          <p:nvPr/>
        </p:nvCxnSpPr>
        <p:spPr>
          <a:xfrm>
            <a:off x="2411760" y="2420888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2555776" y="2420888"/>
            <a:ext cx="576064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2411760" y="4797152"/>
            <a:ext cx="0" cy="5040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2483768" y="4797152"/>
            <a:ext cx="576064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7BA7-CC06-4ADA-A7F4-FB8FCA084B2F}" type="slidenum">
              <a:rPr lang="pl-PL" sz="2000" smtClean="0"/>
              <a:pPr/>
              <a:t>9</a:t>
            </a:fld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1498</TotalTime>
  <Words>920</Words>
  <Application>Microsoft Office PowerPoint</Application>
  <PresentationFormat>Pokaz na ekranie (4:3)</PresentationFormat>
  <Paragraphs>433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6" baseType="lpstr">
      <vt:lpstr>Arial</vt:lpstr>
      <vt:lpstr>Calibri</vt:lpstr>
      <vt:lpstr>Constantia</vt:lpstr>
      <vt:lpstr>Wingdings 2</vt:lpstr>
      <vt:lpstr>IPAKiel</vt:lpstr>
      <vt:lpstr>Times New Roman</vt:lpstr>
      <vt:lpstr>Times</vt:lpstr>
      <vt:lpstr>Przepływ</vt:lpstr>
      <vt:lpstr>Zagadki dźwięczności  w języku polskim</vt:lpstr>
      <vt:lpstr>Cel: zrozumieć…</vt:lpstr>
      <vt:lpstr>Kontrast dźwięczności w języku polskim </vt:lpstr>
      <vt:lpstr>Neutralizacja i ubezdźwięcznienie końcowe</vt:lpstr>
      <vt:lpstr>Neutralizacja i upodobnienie wsteczne</vt:lpstr>
      <vt:lpstr>Dystrybucja kontrastu dźwięczności</vt:lpstr>
      <vt:lpstr>Reprezentacja binarna [+dźw] / [–dźw]</vt:lpstr>
      <vt:lpstr>Neutralizacja i upodobnienie wsteczne</vt:lpstr>
      <vt:lpstr>Neutralizacja i ubezdźwięcznienie końcowe</vt:lpstr>
      <vt:lpstr>Problemy z reprezentacją binarną</vt:lpstr>
      <vt:lpstr>Tendencje nacechowaności (zagadka?) </vt:lpstr>
      <vt:lpstr>Sposoby ominięcia problemu binarności</vt:lpstr>
      <vt:lpstr>Zrozumienie mechanizmu dźwięczności   kluczem do właściwej   reprezentacji fonologicznej</vt:lpstr>
      <vt:lpstr>Slajd 14</vt:lpstr>
      <vt:lpstr>Modele prywatywne: Realizm krtaniowy w wydaniu Teorii Rządu  (Honeybone 2002, Gussmann 2007, Harris 2009)</vt:lpstr>
      <vt:lpstr>Realizm krtaniowy cd…</vt:lpstr>
      <vt:lpstr>Języki dźwięcznościowe i aspiracyjne</vt:lpstr>
      <vt:lpstr> Neutralizacja i upodobnienie wsteczne  a Realizm Krtaniowy</vt:lpstr>
      <vt:lpstr>Neutralizacja i ubezdźwięcznienie końcowe  a Realizm Krtaniowy</vt:lpstr>
      <vt:lpstr>Czas na prawdziwą zagadkę…</vt:lpstr>
      <vt:lpstr>Zagadka na dziś: tzw. fonetyka międzywyrazowa</vt:lpstr>
      <vt:lpstr>Analiza formalna w modelach binarnych</vt:lpstr>
      <vt:lpstr>Co na to Realizm krtaniowy?</vt:lpstr>
      <vt:lpstr>Wariantywność systemów laryngalnych i… hipoteza</vt:lpstr>
      <vt:lpstr>Relatywizm krtaniowy</vt:lpstr>
      <vt:lpstr>Ten sam kontrast jest oddany przez przeciwstawne reprezentacje</vt:lpstr>
      <vt:lpstr>Ubezdźwięcznienie końcowe w krakowskim ma charakter interpretacyjny nie komputacyjny</vt:lpstr>
      <vt:lpstr> Neutralizacja i upodobnienie wsteczne  a Relatywizm Krtaniowy</vt:lpstr>
      <vt:lpstr>Rozwiązanie zagadki  tzw. fonetyki międzywyrazowej</vt:lpstr>
      <vt:lpstr>Jeszcze dwa szczegóły…</vt:lpstr>
      <vt:lpstr>Przypomnienie jak to robią w Warszawie…</vt:lpstr>
      <vt:lpstr>A w Krakowie…</vt:lpstr>
      <vt:lpstr>Bo w Krakowie…</vt:lpstr>
      <vt:lpstr>Filary powyższej analizy</vt:lpstr>
      <vt:lpstr>Plusy powyższej analizy</vt:lpstr>
      <vt:lpstr>Konsekwencje powyższej analizy</vt:lpstr>
      <vt:lpstr>Cel: zrozumieć…</vt:lpstr>
      <vt:lpstr>Dziękuję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Zagadki dźwięczności w j. polskim</dc:title>
  <dc:creator>asus</dc:creator>
  <cp:lastModifiedBy>gienek</cp:lastModifiedBy>
  <cp:revision>129</cp:revision>
  <dcterms:created xsi:type="dcterms:W3CDTF">2013-11-16T10:36:04Z</dcterms:created>
  <dcterms:modified xsi:type="dcterms:W3CDTF">2013-11-21T09:52:00Z</dcterms:modified>
</cp:coreProperties>
</file>