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9" r:id="rId8"/>
    <p:sldId id="265" r:id="rId9"/>
    <p:sldId id="272" r:id="rId10"/>
    <p:sldId id="267" r:id="rId11"/>
    <p:sldId id="268" r:id="rId12"/>
    <p:sldId id="264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BACEA84-8D53-184D-B12E-35F277CFC3AB}" type="datetimeFigureOut">
              <a:rPr lang="en-US" smtClean="0"/>
              <a:t>21.04.2013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20C4ABF1-2F7F-DA46-BAE6-F11B28F8F45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swedenabroad.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3662098"/>
            <a:ext cx="7542212" cy="1013012"/>
          </a:xfrm>
        </p:spPr>
        <p:txBody>
          <a:bodyPr/>
          <a:lstStyle/>
          <a:p>
            <a:r>
              <a:rPr lang="pl-PL" dirty="0" smtClean="0"/>
              <a:t>Szwedzka dyplomacja cyfrowa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Miękka siła w nowym wydaniu?</a:t>
            </a:r>
            <a:endParaRPr lang="pl-P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bg1"/>
                </a:solidFill>
                <a:effectLst/>
              </a:rPr>
              <a:t>Martyna Bildziukiewicz</a:t>
            </a:r>
          </a:p>
          <a:p>
            <a:r>
              <a:rPr lang="pl-PL" dirty="0" smtClean="0">
                <a:solidFill>
                  <a:schemeClr val="bg1"/>
                </a:solidFill>
                <a:effectLst/>
              </a:rPr>
              <a:t>DYPLOMACJA CYFROWA JAKO ELEMENT POLITYKI ZAGRANICZNEJ XXI WIEKU, Lublin, 22 kwietnia 2013</a:t>
            </a:r>
            <a:endParaRPr lang="pl-PL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128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806822"/>
            <a:ext cx="7581901" cy="5886824"/>
          </a:xfrm>
        </p:spPr>
        <p:txBody>
          <a:bodyPr>
            <a:noAutofit/>
          </a:bodyPr>
          <a:lstStyle/>
          <a:p>
            <a:pPr lvl="0" algn="just"/>
            <a:endParaRPr lang="pl-PL" sz="18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Pierwszy premier w Europie, który podał do publicznej wiadomości swój adres mailowy i wydał elektroniczny </a:t>
            </a:r>
            <a:r>
              <a:rPr lang="pl-PL" sz="2200" b="0" dirty="0" err="1" smtClean="0">
                <a:solidFill>
                  <a:srgbClr val="000000"/>
                </a:solidFill>
                <a:effectLst/>
              </a:rPr>
              <a:t>newsletter</a:t>
            </a:r>
            <a:endParaRPr lang="pl-PL" sz="2200" b="0" dirty="0" smtClean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200" b="0" dirty="0">
                <a:solidFill>
                  <a:srgbClr val="000000"/>
                </a:solidFill>
                <a:effectLst/>
              </a:rPr>
              <a:t>Autor pierwszego oficjalnego maila w 1994 r. </a:t>
            </a:r>
            <a:r>
              <a:rPr lang="pl-PL" sz="2200" b="0" i="1" dirty="0">
                <a:solidFill>
                  <a:srgbClr val="000000"/>
                </a:solidFill>
                <a:effectLst/>
              </a:rPr>
              <a:t>(do Billa Clintona)</a:t>
            </a:r>
            <a:endParaRPr lang="cs-CZ" sz="2200" dirty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err="1" smtClean="0">
                <a:solidFill>
                  <a:srgbClr val="000000"/>
                </a:solidFill>
                <a:effectLst/>
              </a:rPr>
              <a:t>Bloguje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od 2005 r. </a:t>
            </a:r>
            <a:endParaRPr lang="pl-PL" sz="22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err="1" smtClean="0">
                <a:solidFill>
                  <a:srgbClr val="000000"/>
                </a:solidFill>
                <a:effectLst/>
              </a:rPr>
              <a:t>Twittuje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od 2006 r.</a:t>
            </a:r>
            <a:endParaRPr lang="cs-CZ" sz="2200" dirty="0">
              <a:solidFill>
                <a:srgbClr val="000000"/>
              </a:solidFill>
              <a:effectLst/>
            </a:endParaRPr>
          </a:p>
          <a:p>
            <a:pPr marL="0" lvl="0" indent="0" algn="just">
              <a:buNone/>
            </a:pPr>
            <a:endParaRPr lang="cs-CZ" sz="18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462" y="134474"/>
            <a:ext cx="7581901" cy="567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„Szef to lubi”</a:t>
            </a:r>
            <a:endParaRPr lang="pl-PL" sz="4000" dirty="0"/>
          </a:p>
        </p:txBody>
      </p:sp>
      <p:pic>
        <p:nvPicPr>
          <p:cNvPr id="2" name="Picture 1" descr="CarlBild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898" y="5162641"/>
            <a:ext cx="59055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1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6" y="107577"/>
            <a:ext cx="7016657" cy="878541"/>
          </a:xfrm>
        </p:spPr>
        <p:txBody>
          <a:bodyPr/>
          <a:lstStyle/>
          <a:p>
            <a:r>
              <a:rPr lang="pl-PL" sz="4000" dirty="0" smtClean="0"/>
              <a:t>Rezultaty</a:t>
            </a:r>
            <a:endParaRPr lang="pl-P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86118"/>
            <a:ext cx="7581901" cy="563282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pl-PL" sz="2000" b="0" dirty="0" smtClean="0">
                <a:solidFill>
                  <a:srgbClr val="000000"/>
                </a:solidFill>
                <a:effectLst/>
              </a:rPr>
              <a:t>Potęga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państwa mierzona liczbą i jakością „połączeń“, p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otęga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kolaboratywna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, gdzie najważniejszy jest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kapitał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społeczny, zaufanie i dążenie do konsensusu: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serce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szwedzkiej filozofii.</a:t>
            </a:r>
            <a:endParaRPr lang="cs-CZ" sz="2000" b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80000"/>
              </a:lnSpc>
            </a:pPr>
            <a:r>
              <a:rPr lang="pl-PL" sz="2000" b="0" dirty="0" err="1">
                <a:solidFill>
                  <a:srgbClr val="000000"/>
                </a:solidFill>
                <a:effectLst/>
              </a:rPr>
              <a:t>M</a:t>
            </a:r>
            <a:r>
              <a:rPr lang="pl-PL" sz="2000" b="0" dirty="0" err="1" smtClean="0">
                <a:solidFill>
                  <a:srgbClr val="000000"/>
                </a:solidFill>
                <a:effectLst/>
              </a:rPr>
              <a:t>akrowikinomia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: wspólne tworzenie rzeczywistości; więcej aktorów polityki zagranicznej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, każdy może ją współtworzyć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000" b="0" dirty="0" smtClean="0">
                <a:solidFill>
                  <a:srgbClr val="000000"/>
                </a:solidFill>
                <a:effectLst/>
              </a:rPr>
            </a:br>
            <a:r>
              <a:rPr lang="pl-PL" sz="2000" b="0" dirty="0" smtClean="0">
                <a:solidFill>
                  <a:srgbClr val="000000"/>
                </a:solidFill>
                <a:effectLst/>
              </a:rPr>
              <a:t>–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mądrość zbiorowa jest lepsza?</a:t>
            </a:r>
            <a:endParaRPr lang="cs-CZ" sz="2000" b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80000"/>
              </a:lnSpc>
            </a:pPr>
            <a:r>
              <a:rPr lang="pl-PL" sz="2000" b="0" dirty="0">
                <a:solidFill>
                  <a:srgbClr val="000000"/>
                </a:solidFill>
                <a:effectLst/>
              </a:rPr>
              <a:t>D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roga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do egalitaryzmu? Obywatele/media/organizacje pozarządowe/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przedsiębiorstwa oraz wykluczenie cyfrowe</a:t>
            </a:r>
          </a:p>
          <a:p>
            <a:pPr algn="just">
              <a:lnSpc>
                <a:spcPct val="80000"/>
              </a:lnSpc>
            </a:pPr>
            <a:r>
              <a:rPr lang="pl-PL" sz="2000" b="0" dirty="0" smtClean="0">
                <a:solidFill>
                  <a:srgbClr val="000000"/>
                </a:solidFill>
                <a:effectLst/>
              </a:rPr>
              <a:t>Dyktat informacji i ich ciągłej aktualizacji (kultura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„tu i teraz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”,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„jeśli nie jesteś online, jesteś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offline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”)</a:t>
            </a:r>
          </a:p>
          <a:p>
            <a:pPr algn="just">
              <a:lnSpc>
                <a:spcPct val="80000"/>
              </a:lnSpc>
            </a:pPr>
            <a:r>
              <a:rPr lang="pl-PL" sz="2000" b="0" dirty="0">
                <a:solidFill>
                  <a:srgbClr val="000000"/>
                </a:solidFill>
                <a:effectLst/>
              </a:rPr>
              <a:t>K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onkurencja i walka o fanów, obserwujących, lubiących, …</a:t>
            </a:r>
          </a:p>
          <a:p>
            <a:pPr algn="just">
              <a:lnSpc>
                <a:spcPct val="80000"/>
              </a:lnSpc>
            </a:pPr>
            <a:r>
              <a:rPr lang="pl-PL" sz="2000" b="0" dirty="0" smtClean="0">
                <a:solidFill>
                  <a:srgbClr val="000000"/>
                </a:solidFill>
                <a:effectLst/>
              </a:rPr>
              <a:t>Ryzyko płytkości i impulsywności przekazu</a:t>
            </a:r>
          </a:p>
          <a:p>
            <a:pPr algn="just">
              <a:lnSpc>
                <a:spcPct val="80000"/>
              </a:lnSpc>
            </a:pPr>
            <a:r>
              <a:rPr lang="pl-PL" sz="2000" b="0" dirty="0">
                <a:solidFill>
                  <a:srgbClr val="000000"/>
                </a:solidFill>
                <a:effectLst/>
              </a:rPr>
              <a:t>Informacja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jako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władza i wpływy vs. ogólna dostępność informacji</a:t>
            </a:r>
          </a:p>
          <a:p>
            <a:pPr algn="just">
              <a:lnSpc>
                <a:spcPct val="80000"/>
              </a:lnSpc>
            </a:pPr>
            <a:r>
              <a:rPr lang="pl-PL" sz="2000" b="0" dirty="0" smtClean="0">
                <a:solidFill>
                  <a:srgbClr val="000000"/>
                </a:solidFill>
                <a:effectLst/>
              </a:rPr>
              <a:t>Po(d)łączenie a jego jakość </a:t>
            </a:r>
          </a:p>
          <a:p>
            <a:pPr>
              <a:lnSpc>
                <a:spcPct val="80000"/>
              </a:lnSpc>
            </a:pPr>
            <a:endParaRPr lang="pl-PL" sz="1600" b="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pl-PL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82282"/>
            <a:ext cx="7581901" cy="908423"/>
          </a:xfrm>
        </p:spPr>
        <p:txBody>
          <a:bodyPr/>
          <a:lstStyle/>
          <a:p>
            <a:r>
              <a:rPr lang="pl-PL" sz="4000" dirty="0" smtClean="0"/>
              <a:t>Co dalej?</a:t>
            </a:r>
            <a:endParaRPr lang="pl-PL" sz="4000" dirty="0"/>
          </a:p>
        </p:txBody>
      </p:sp>
      <p:pic>
        <p:nvPicPr>
          <p:cNvPr id="4" name="Picture 3" descr="http://www.diplomacy.edu/sites/default/files/styles/large/public/eDip%20Hype%20Cycle%20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33" y="1269997"/>
            <a:ext cx="7141882" cy="45790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35533" y="5985450"/>
            <a:ext cx="714188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300" i="1" dirty="0" smtClean="0">
                <a:solidFill>
                  <a:srgbClr val="000000"/>
                </a:solidFill>
              </a:rPr>
              <a:t>Źródło</a:t>
            </a:r>
            <a:r>
              <a:rPr lang="pl-PL" sz="1300" i="1" dirty="0">
                <a:solidFill>
                  <a:srgbClr val="000000"/>
                </a:solidFill>
              </a:rPr>
              <a:t>: P. </a:t>
            </a:r>
            <a:r>
              <a:rPr lang="pl-PL" sz="1300" i="1" dirty="0" err="1">
                <a:solidFill>
                  <a:srgbClr val="000000"/>
                </a:solidFill>
              </a:rPr>
              <a:t>Cranston</a:t>
            </a:r>
            <a:r>
              <a:rPr lang="pl-PL" sz="1300" i="1" dirty="0">
                <a:solidFill>
                  <a:srgbClr val="000000"/>
                </a:solidFill>
              </a:rPr>
              <a:t>, </a:t>
            </a:r>
            <a:r>
              <a:rPr lang="pl-PL" sz="1300" i="1" dirty="0" err="1">
                <a:solidFill>
                  <a:srgbClr val="000000"/>
                </a:solidFill>
              </a:rPr>
              <a:t>eDiplomacy</a:t>
            </a:r>
            <a:r>
              <a:rPr lang="pl-PL" sz="1300" i="1" dirty="0">
                <a:solidFill>
                  <a:srgbClr val="000000"/>
                </a:solidFill>
              </a:rPr>
              <a:t> </a:t>
            </a:r>
            <a:r>
              <a:rPr lang="pl-PL" sz="1300" i="1" dirty="0" err="1">
                <a:solidFill>
                  <a:srgbClr val="000000"/>
                </a:solidFill>
              </a:rPr>
              <a:t>Hype</a:t>
            </a:r>
            <a:r>
              <a:rPr lang="pl-PL" sz="1300" i="1" dirty="0">
                <a:solidFill>
                  <a:srgbClr val="000000"/>
                </a:solidFill>
              </a:rPr>
              <a:t> </a:t>
            </a:r>
            <a:r>
              <a:rPr lang="pl-PL" sz="1300" i="1" dirty="0" err="1">
                <a:solidFill>
                  <a:srgbClr val="000000"/>
                </a:solidFill>
              </a:rPr>
              <a:t>Cycle</a:t>
            </a:r>
            <a:r>
              <a:rPr lang="pl-PL" sz="1300" i="1" dirty="0">
                <a:solidFill>
                  <a:srgbClr val="000000"/>
                </a:solidFill>
              </a:rPr>
              <a:t>, http://</a:t>
            </a:r>
            <a:r>
              <a:rPr lang="pl-PL" sz="1300" i="1" dirty="0" err="1">
                <a:solidFill>
                  <a:srgbClr val="000000"/>
                </a:solidFill>
              </a:rPr>
              <a:t>www.diplomacy.edu</a:t>
            </a:r>
            <a:r>
              <a:rPr lang="pl-PL" sz="1300" i="1" dirty="0">
                <a:solidFill>
                  <a:srgbClr val="000000"/>
                </a:solidFill>
              </a:rPr>
              <a:t>/blog/</a:t>
            </a:r>
            <a:r>
              <a:rPr lang="pl-PL" sz="1300" i="1" dirty="0" err="1">
                <a:solidFill>
                  <a:srgbClr val="000000"/>
                </a:solidFill>
              </a:rPr>
              <a:t>ediplomacy-hype-cycle</a:t>
            </a:r>
            <a:endParaRPr lang="cs-CZ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44992" y="5082960"/>
            <a:ext cx="7581901" cy="90842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6000" dirty="0" smtClean="0"/>
              <a:t>Dziękuję za uwagę</a:t>
            </a:r>
            <a:br>
              <a:rPr lang="pl-PL" sz="6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>
                <a:solidFill>
                  <a:srgbClr val="000000"/>
                </a:solidFill>
                <a:effectLst/>
              </a:rPr>
              <a:t>Martyna Bildziukiewicz</a:t>
            </a:r>
            <a:br>
              <a:rPr lang="pl-PL" sz="4000" dirty="0" smtClean="0">
                <a:solidFill>
                  <a:srgbClr val="000000"/>
                </a:solidFill>
                <a:effectLst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</a:rPr>
              <a:t>Uniwersytet Gdański</a:t>
            </a:r>
            <a:br>
              <a:rPr lang="pl-PL" sz="4000" dirty="0" smtClean="0">
                <a:solidFill>
                  <a:srgbClr val="000000"/>
                </a:solidFill>
                <a:effectLst/>
              </a:rPr>
            </a:br>
            <a:r>
              <a:rPr lang="pl-PL" sz="4000" dirty="0" smtClean="0">
                <a:effectLst/>
              </a:rPr>
              <a:t>@</a:t>
            </a:r>
            <a:r>
              <a:rPr lang="pl-PL" sz="4000" dirty="0" err="1" smtClean="0">
                <a:effectLst/>
              </a:rPr>
              <a:t>b_martyna</a:t>
            </a:r>
            <a:endParaRPr lang="pl-PL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702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 smtClean="0"/>
              <a:t>Szwedzka polityka zagraniczna</a:t>
            </a:r>
            <a:endParaRPr lang="pl-PL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87175"/>
            <a:ext cx="7581901" cy="3953436"/>
          </a:xfrm>
        </p:spPr>
        <p:txBody>
          <a:bodyPr/>
          <a:lstStyle/>
          <a:p>
            <a:r>
              <a:rPr lang="pl-PL" b="0" dirty="0">
                <a:solidFill>
                  <a:srgbClr val="000000"/>
                </a:solidFill>
                <a:effectLst/>
              </a:rPr>
              <a:t>Konsensus i współpraca jako podstawa funkcjonowania</a:t>
            </a:r>
          </a:p>
          <a:p>
            <a:pPr algn="just"/>
            <a:r>
              <a:rPr lang="pl-PL" b="0" dirty="0">
                <a:solidFill>
                  <a:srgbClr val="000000"/>
                </a:solidFill>
                <a:effectLst/>
              </a:rPr>
              <a:t>Echa polityki neutralności</a:t>
            </a:r>
          </a:p>
          <a:p>
            <a:r>
              <a:rPr lang="pl-PL" b="0" dirty="0" smtClean="0">
                <a:solidFill>
                  <a:srgbClr val="000000"/>
                </a:solidFill>
                <a:effectLst/>
              </a:rPr>
              <a:t>Oparcie na wartościach: solidarność, sprawiedliwość, demokracja, pokój</a:t>
            </a:r>
          </a:p>
          <a:p>
            <a:r>
              <a:rPr lang="pl-PL" b="0" dirty="0" smtClean="0">
                <a:solidFill>
                  <a:srgbClr val="000000"/>
                </a:solidFill>
                <a:effectLst/>
              </a:rPr>
              <a:t>Ciągłość polityki</a:t>
            </a:r>
          </a:p>
          <a:p>
            <a:r>
              <a:rPr lang="pl-PL" b="0" dirty="0" smtClean="0">
                <a:solidFill>
                  <a:srgbClr val="000000"/>
                </a:solidFill>
                <a:effectLst/>
              </a:rPr>
              <a:t>Europeizacja </a:t>
            </a:r>
          </a:p>
          <a:p>
            <a:endParaRPr lang="pl-PL" b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628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11835"/>
          </a:xfrm>
        </p:spPr>
        <p:txBody>
          <a:bodyPr/>
          <a:lstStyle/>
          <a:p>
            <a:r>
              <a:rPr lang="pl-PL" sz="4000" dirty="0" smtClean="0"/>
              <a:t>Szwecja w sieci 1</a:t>
            </a:r>
            <a:endParaRPr lang="pl-P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19411"/>
            <a:ext cx="7581901" cy="5124823"/>
          </a:xfrm>
        </p:spPr>
        <p:txBody>
          <a:bodyPr>
            <a:noAutofit/>
          </a:bodyPr>
          <a:lstStyle/>
          <a:p>
            <a:pPr algn="just"/>
            <a:r>
              <a:rPr lang="pl-PL" sz="2100" b="0" dirty="0">
                <a:solidFill>
                  <a:srgbClr val="000000"/>
                </a:solidFill>
                <a:effectLst/>
              </a:rPr>
              <a:t>Użytkownicy internetu: 90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% populacji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Liczba abonamentów komórkowych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na 100 osób: 114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Użytkownicy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Twittera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: 1,16 mln (2011: 515 tys.)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Użytkownicy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Facebooka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: ponad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4,75 mln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(39.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miejsce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na świecie, wzrost o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1,75 mln w ciągu dwóch lat) 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>
                <a:solidFill>
                  <a:srgbClr val="000000"/>
                </a:solidFill>
                <a:effectLst/>
              </a:rPr>
              <a:t>1,2 mln Szwedów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codziennie korzysta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z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F</a:t>
            </a:r>
            <a:r>
              <a:rPr lang="pl-PL" sz="2100" b="0" dirty="0" err="1" smtClean="0">
                <a:solidFill>
                  <a:srgbClr val="000000"/>
                </a:solidFill>
                <a:effectLst/>
              </a:rPr>
              <a:t>acebooka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przez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telefon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500 tys. pisze lub czyta blogi</a:t>
            </a:r>
          </a:p>
          <a:p>
            <a:pPr algn="just"/>
            <a:r>
              <a:rPr lang="pl-PL" sz="2100" b="0" dirty="0">
                <a:solidFill>
                  <a:srgbClr val="000000"/>
                </a:solidFill>
                <a:effectLst/>
              </a:rPr>
              <a:t>91% szwedzkich dziennikarzy używa mediów społecznościowych w swojej pracy, 73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% korzysta z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Y</a:t>
            </a:r>
            <a:r>
              <a:rPr lang="pl-PL" sz="2100" b="0" dirty="0" err="1" smtClean="0">
                <a:solidFill>
                  <a:srgbClr val="000000"/>
                </a:solidFill>
                <a:effectLst/>
              </a:rPr>
              <a:t>outube</a:t>
            </a:r>
            <a:endParaRPr lang="pl-PL" sz="2100" b="0" dirty="0" smtClean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Wskaźnik </a:t>
            </a:r>
            <a:r>
              <a:rPr lang="pl-PL" sz="2100" b="0" dirty="0" err="1" smtClean="0">
                <a:solidFill>
                  <a:srgbClr val="000000"/>
                </a:solidFill>
                <a:effectLst/>
              </a:rPr>
              <a:t>Klout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: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55</a:t>
            </a:r>
            <a:endParaRPr lang="cs-CZ" sz="16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868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50471"/>
            <a:ext cx="7581901" cy="5169647"/>
          </a:xfrm>
        </p:spPr>
        <p:txBody>
          <a:bodyPr>
            <a:noAutofit/>
          </a:bodyPr>
          <a:lstStyle/>
          <a:p>
            <a:pPr algn="just"/>
            <a:r>
              <a:rPr lang="pl-PL" sz="2100" b="0" dirty="0">
                <a:solidFill>
                  <a:srgbClr val="000000"/>
                </a:solidFill>
                <a:effectLst/>
              </a:rPr>
              <a:t>Ranking World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Wide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 Web Foundation 2012: pierwsze miejsce na świecie wśród krajów efektywnie wykorzystujących internet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Strategia Szerokopasmowa: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do 2020 90% firm i gospodarstw domowych ma mieć dostęp do łącza o minimalnej prędkości 100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Mbps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E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-</a:t>
            </a:r>
            <a:r>
              <a:rPr lang="pl-PL" sz="2100" b="0" dirty="0" err="1" smtClean="0">
                <a:solidFill>
                  <a:srgbClr val="000000"/>
                </a:solidFill>
                <a:effectLst/>
              </a:rPr>
              <a:t>Delegationen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i strategia „E-</a:t>
            </a:r>
            <a:r>
              <a:rPr lang="pl-PL" sz="2100" b="0" dirty="0" err="1" smtClean="0">
                <a:solidFill>
                  <a:srgbClr val="000000"/>
                </a:solidFill>
                <a:effectLst/>
              </a:rPr>
              <a:t>government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” uzgodniona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100" b="0" dirty="0" smtClean="0">
                <a:solidFill>
                  <a:srgbClr val="000000"/>
                </a:solidFill>
                <a:effectLst/>
              </a:rPr>
            </a:br>
            <a:r>
              <a:rPr lang="pl-PL" sz="2100" b="0" dirty="0" smtClean="0">
                <a:solidFill>
                  <a:srgbClr val="000000"/>
                </a:solidFill>
                <a:effectLst/>
              </a:rPr>
              <a:t>w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2009 r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Miejsce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w rankingu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AFP: 44</a:t>
            </a:r>
          </a:p>
          <a:p>
            <a:pPr algn="just"/>
            <a:r>
              <a:rPr lang="pl-PL" sz="2100" b="0" dirty="0">
                <a:solidFill>
                  <a:srgbClr val="000000"/>
                </a:solidFill>
                <a:effectLst/>
              </a:rPr>
              <a:t>Najwyższe miejsce w rankingu najbardziej wpływowych funkcjonariuszy publicznych na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Twitterze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: Carl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Bildt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100" b="0" dirty="0" smtClean="0">
                <a:solidFill>
                  <a:srgbClr val="000000"/>
                </a:solidFill>
                <a:effectLst/>
              </a:rPr>
            </a:br>
            <a:r>
              <a:rPr lang="pl-PL" sz="2100" b="0" dirty="0" smtClean="0">
                <a:solidFill>
                  <a:srgbClr val="000000"/>
                </a:solidFill>
                <a:effectLst/>
              </a:rPr>
              <a:t>(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30. miejsce, ponad 188 tys.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obserwujących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)</a:t>
            </a:r>
            <a:endParaRPr lang="cs-CZ" sz="21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100" b="0" dirty="0" smtClean="0">
                <a:solidFill>
                  <a:srgbClr val="000000"/>
                </a:solidFill>
                <a:effectLst/>
              </a:rPr>
              <a:t>Najczęściej 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czytany w sieci </a:t>
            </a:r>
            <a:r>
              <a:rPr lang="pl-PL" sz="2100" b="0" dirty="0" smtClean="0">
                <a:solidFill>
                  <a:srgbClr val="000000"/>
                </a:solidFill>
                <a:effectLst/>
              </a:rPr>
              <a:t>szwedzki dyplomata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: Carl </a:t>
            </a:r>
            <a:r>
              <a:rPr lang="pl-PL" sz="2100" b="0" dirty="0" err="1">
                <a:solidFill>
                  <a:srgbClr val="000000"/>
                </a:solidFill>
                <a:effectLst/>
              </a:rPr>
              <a:t>Bildt</a:t>
            </a:r>
            <a:r>
              <a:rPr lang="pl-PL" sz="2100" b="0" dirty="0">
                <a:solidFill>
                  <a:srgbClr val="000000"/>
                </a:solidFill>
                <a:effectLst/>
              </a:rPr>
              <a:t> </a:t>
            </a:r>
            <a:endParaRPr lang="pl-PL" sz="2100" b="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462" y="209179"/>
            <a:ext cx="7581901" cy="791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Szwecja w sieci 2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4902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69999"/>
            <a:ext cx="7581901" cy="5169647"/>
          </a:xfrm>
        </p:spPr>
        <p:txBody>
          <a:bodyPr>
            <a:noAutofit/>
          </a:bodyPr>
          <a:lstStyle/>
          <a:p>
            <a:pPr lvl="0" algn="just"/>
            <a:r>
              <a:rPr lang="pl-PL" sz="2200" b="0" dirty="0" err="1">
                <a:solidFill>
                  <a:srgbClr val="000000"/>
                </a:solidFill>
                <a:effectLst/>
              </a:rPr>
              <a:t>Utrikesdepartementet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 (UD) jest najbardziej aktywnym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200" b="0" dirty="0" smtClean="0">
                <a:solidFill>
                  <a:srgbClr val="000000"/>
                </a:solidFill>
                <a:effectLst/>
              </a:rPr>
            </a:br>
            <a:r>
              <a:rPr lang="pl-PL" sz="2200" b="0" dirty="0" smtClean="0">
                <a:solidFill>
                  <a:srgbClr val="000000"/>
                </a:solidFill>
                <a:effectLst/>
              </a:rPr>
              <a:t>w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internecie szwedzkim organem administracji publicznej</a:t>
            </a:r>
            <a:endParaRPr lang="cs-CZ" sz="2200" b="0" dirty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u="sng" dirty="0" smtClean="0">
                <a:solidFill>
                  <a:srgbClr val="000000"/>
                </a:solidFill>
                <a:effectLst/>
              </a:rPr>
              <a:t>Cele szwedzkiej e-dyplomacji:</a:t>
            </a: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promowanie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szwedzkich interesów, </a:t>
            </a:r>
            <a:endParaRPr lang="pl-PL" sz="22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pomoc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obywatelom poza granicami Szwecji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,</a:t>
            </a: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zbliżenie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do obywateli, mediów, organizacji zainteresowanych szwedzką polityką zagraniczną; mniej formalna i szybsza informacja o działalności UD i jej placówek. </a:t>
            </a:r>
            <a:endParaRPr lang="pl-PL" sz="22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Nie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tylko komunikacja, lecz również sieciowanie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– </a:t>
            </a:r>
            <a:r>
              <a:rPr lang="pl-PL" sz="2200" b="0" i="1" dirty="0" err="1" smtClean="0">
                <a:solidFill>
                  <a:srgbClr val="000000"/>
                </a:solidFill>
                <a:effectLst/>
              </a:rPr>
              <a:t>finding</a:t>
            </a:r>
            <a:r>
              <a:rPr lang="pl-PL" sz="2200" b="0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200" b="0" i="1" dirty="0">
                <a:solidFill>
                  <a:srgbClr val="000000"/>
                </a:solidFill>
                <a:effectLst/>
              </a:rPr>
              <a:t>out +</a:t>
            </a:r>
            <a:r>
              <a:rPr lang="pl-PL" sz="2200" b="0" i="1" dirty="0" err="1">
                <a:solidFill>
                  <a:srgbClr val="000000"/>
                </a:solidFill>
                <a:effectLst/>
              </a:rPr>
              <a:t>reaching</a:t>
            </a:r>
            <a:r>
              <a:rPr lang="pl-PL" sz="2200" b="0" i="1" dirty="0">
                <a:solidFill>
                  <a:srgbClr val="000000"/>
                </a:solidFill>
                <a:effectLst/>
              </a:rPr>
              <a:t> </a:t>
            </a:r>
            <a:r>
              <a:rPr lang="pl-PL" sz="2200" b="0" i="1" dirty="0" smtClean="0">
                <a:solidFill>
                  <a:srgbClr val="000000"/>
                </a:solidFill>
                <a:effectLst/>
              </a:rPr>
              <a:t>out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,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„cyfrowy uścisk dłoni dłuższy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200" b="0" dirty="0" smtClean="0">
                <a:solidFill>
                  <a:srgbClr val="000000"/>
                </a:solidFill>
                <a:effectLst/>
              </a:rPr>
            </a:br>
            <a:r>
              <a:rPr lang="pl-PL" sz="2200" b="0" dirty="0" smtClean="0">
                <a:solidFill>
                  <a:srgbClr val="000000"/>
                </a:solidFill>
                <a:effectLst/>
              </a:rPr>
              <a:t>od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ramienia” </a:t>
            </a:r>
            <a:endParaRPr lang="cs-CZ" sz="2200" b="0" dirty="0">
              <a:solidFill>
                <a:srgbClr val="000000"/>
              </a:solidFill>
              <a:effectLst/>
            </a:endParaRPr>
          </a:p>
          <a:p>
            <a:pPr algn="just"/>
            <a:endParaRPr lang="pl-PL" sz="2200" b="0" dirty="0">
              <a:solidFill>
                <a:srgbClr val="000000"/>
              </a:solidFill>
              <a:effectLst/>
            </a:endParaRPr>
          </a:p>
          <a:p>
            <a:pPr algn="just"/>
            <a:endParaRPr lang="pl-PL" sz="22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462" y="209179"/>
            <a:ext cx="7581901" cy="791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Działalność e-dyplomacji 1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34574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90701"/>
            <a:ext cx="7581901" cy="5423650"/>
          </a:xfrm>
        </p:spPr>
        <p:txBody>
          <a:bodyPr>
            <a:noAutofit/>
          </a:bodyPr>
          <a:lstStyle/>
          <a:p>
            <a:pPr lvl="0" algn="just"/>
            <a:r>
              <a:rPr lang="pl-PL" sz="2000" b="0" dirty="0">
                <a:solidFill>
                  <a:srgbClr val="000000"/>
                </a:solidFill>
                <a:effectLst/>
              </a:rPr>
              <a:t>S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trona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internetowa UD zawiera linki do oficjalnych profili niektórych ministrów, ambasadorów i innych wysokich urzędników na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Twitterze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,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Facebooku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 oraz do ich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blogów</a:t>
            </a:r>
          </a:p>
          <a:p>
            <a:pPr lvl="0" algn="just"/>
            <a:r>
              <a:rPr lang="pl-PL" sz="2000" b="0" dirty="0" smtClean="0">
                <a:solidFill>
                  <a:srgbClr val="000000"/>
                </a:solidFill>
                <a:effectLst/>
              </a:rPr>
              <a:t>UD ma konto na </a:t>
            </a:r>
            <a:r>
              <a:rPr lang="pl-PL" sz="2000" b="0" dirty="0" err="1" smtClean="0">
                <a:solidFill>
                  <a:srgbClr val="000000"/>
                </a:solidFill>
                <a:effectLst/>
              </a:rPr>
              <a:t>Twitterze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 w dwóch językach</a:t>
            </a:r>
            <a:endParaRPr lang="cs-CZ" sz="2000" b="0" dirty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000" b="0" dirty="0" err="1" smtClean="0">
                <a:solidFill>
                  <a:srgbClr val="000000"/>
                </a:solidFill>
                <a:effectLst/>
              </a:rPr>
              <a:t>UDbloggen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(od 2010 r.): tworzony przez pracowników UD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000" b="0" dirty="0" smtClean="0">
                <a:solidFill>
                  <a:srgbClr val="000000"/>
                </a:solidFill>
                <a:effectLst/>
              </a:rPr>
            </a:br>
            <a:r>
              <a:rPr lang="pl-PL" sz="2000" b="0" dirty="0" smtClean="0">
                <a:solidFill>
                  <a:srgbClr val="000000"/>
                </a:solidFill>
                <a:effectLst/>
              </a:rPr>
              <a:t>z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różnych miejsc na świecie, informacje bieżące oraz publicystyka i ciekawe informacje. </a:t>
            </a:r>
            <a:endParaRPr lang="pl-PL" sz="20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000" b="0" dirty="0" smtClean="0">
                <a:solidFill>
                  <a:srgbClr val="000000"/>
                </a:solidFill>
                <a:effectLst/>
              </a:rPr>
              <a:t>UD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ma też konto na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Bambuser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 (serwis wideo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)</a:t>
            </a:r>
          </a:p>
          <a:p>
            <a:pPr lvl="0" algn="just"/>
            <a:r>
              <a:rPr lang="pl-PL" sz="2000" b="0" dirty="0">
                <a:solidFill>
                  <a:srgbClr val="000000"/>
                </a:solidFill>
                <a:effectLst/>
              </a:rPr>
              <a:t>Szwecja jako pierwsza (2007) otworzyła swoją placówkę dyplomatyczną w Second Life, </a:t>
            </a:r>
            <a:endParaRPr lang="cs-CZ" sz="2000" b="0" dirty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000" b="0" dirty="0" smtClean="0">
                <a:solidFill>
                  <a:srgbClr val="000000"/>
                </a:solidFill>
                <a:effectLst/>
              </a:rPr>
              <a:t>Przedstawicielstwo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Szwecji przy UE ma osobne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konta </a:t>
            </a:r>
            <a:br>
              <a:rPr lang="pl-PL" sz="2000" b="0" dirty="0" smtClean="0">
                <a:solidFill>
                  <a:srgbClr val="000000"/>
                </a:solidFill>
                <a:effectLst/>
              </a:rPr>
            </a:br>
            <a:r>
              <a:rPr lang="pl-PL" sz="2000" b="0" dirty="0" smtClean="0">
                <a:solidFill>
                  <a:srgbClr val="000000"/>
                </a:solidFill>
                <a:effectLst/>
              </a:rPr>
              <a:t>na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Facebooku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,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Twitterze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,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Youtube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 i </a:t>
            </a:r>
            <a:r>
              <a:rPr lang="pl-PL" sz="2000" b="0" dirty="0" err="1">
                <a:solidFill>
                  <a:srgbClr val="000000"/>
                </a:solidFill>
                <a:effectLst/>
              </a:rPr>
              <a:t>Flickr</a:t>
            </a:r>
            <a:endParaRPr lang="cs-CZ" sz="2000" b="0" dirty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000" b="0" dirty="0" smtClean="0">
                <a:solidFill>
                  <a:srgbClr val="000000"/>
                </a:solidFill>
                <a:effectLst/>
              </a:rPr>
              <a:t>Wiele ambasad prowadzi 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blogi: </a:t>
            </a:r>
            <a:r>
              <a:rPr lang="pl-PL" sz="2000" u="sng" dirty="0">
                <a:solidFill>
                  <a:srgbClr val="000000"/>
                </a:solidFill>
                <a:effectLst/>
                <a:hlinkClick r:id="rId2"/>
              </a:rPr>
              <a:t>http://</a:t>
            </a:r>
            <a:r>
              <a:rPr lang="pl-PL" sz="2000" u="sng" dirty="0" smtClean="0">
                <a:solidFill>
                  <a:srgbClr val="000000"/>
                </a:solidFill>
                <a:effectLst/>
                <a:hlinkClick r:id="rId2"/>
              </a:rPr>
              <a:t>blog.swedenabroad.se</a:t>
            </a:r>
            <a:r>
              <a:rPr lang="pl-PL" sz="2000" dirty="0" smtClean="0">
                <a:solidFill>
                  <a:srgbClr val="000000"/>
                </a:solidFill>
                <a:effectLst/>
              </a:rPr>
              <a:t> </a:t>
            </a:r>
            <a:r>
              <a:rPr lang="pl-PL" sz="2000" b="0" dirty="0" smtClean="0">
                <a:solidFill>
                  <a:srgbClr val="000000"/>
                </a:solidFill>
                <a:effectLst/>
              </a:rPr>
              <a:t> </a:t>
            </a:r>
            <a:endParaRPr lang="cs-CZ" sz="20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462" y="209179"/>
            <a:ext cx="7581901" cy="791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Działalność e-dyplomacji 2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73255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95288"/>
            <a:ext cx="7581901" cy="4781179"/>
          </a:xfrm>
        </p:spPr>
        <p:txBody>
          <a:bodyPr>
            <a:noAutofit/>
          </a:bodyPr>
          <a:lstStyle/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Przykłady wykorzystania narzędzi internetowych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200" b="0" dirty="0" smtClean="0">
                <a:solidFill>
                  <a:srgbClr val="000000"/>
                </a:solidFill>
                <a:effectLst/>
              </a:rPr>
            </a:br>
            <a:r>
              <a:rPr lang="pl-PL" sz="2200" b="0" dirty="0" smtClean="0">
                <a:solidFill>
                  <a:srgbClr val="000000"/>
                </a:solidFill>
                <a:effectLst/>
              </a:rPr>
              <a:t>do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realizacji celów polityki zagranicznej:</a:t>
            </a:r>
          </a:p>
          <a:p>
            <a:pPr lvl="0" algn="just"/>
            <a:r>
              <a:rPr lang="pl-PL" sz="2200" dirty="0" smtClean="0">
                <a:solidFill>
                  <a:srgbClr val="000000"/>
                </a:solidFill>
                <a:effectLst/>
              </a:rPr>
              <a:t>Young 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Leaders</a:t>
            </a:r>
            <a:r>
              <a:rPr lang="pl-PL" sz="2200" dirty="0">
                <a:solidFill>
                  <a:srgbClr val="000000"/>
                </a:solidFill>
                <a:effectLst/>
              </a:rPr>
              <a:t> 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Visitors</a:t>
            </a:r>
            <a:r>
              <a:rPr lang="pl-PL" sz="2200" dirty="0">
                <a:solidFill>
                  <a:srgbClr val="000000"/>
                </a:solidFill>
                <a:effectLst/>
              </a:rPr>
              <a:t> 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Programme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: łączenie młodych liderów z Bliskiego Wschodu i północnej Afryki z liderami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/>
            </a:r>
            <a:br>
              <a:rPr lang="pl-PL" sz="2200" b="0" dirty="0" smtClean="0">
                <a:solidFill>
                  <a:srgbClr val="000000"/>
                </a:solidFill>
                <a:effectLst/>
              </a:rPr>
            </a:br>
            <a:r>
              <a:rPr lang="pl-PL" sz="2200" b="0" dirty="0" smtClean="0">
                <a:solidFill>
                  <a:srgbClr val="000000"/>
                </a:solidFill>
                <a:effectLst/>
              </a:rPr>
              <a:t>ze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Szwecji</a:t>
            </a:r>
            <a:endParaRPr lang="cs-CZ" sz="2200" b="0" dirty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cs-CZ" sz="2200" dirty="0">
                <a:solidFill>
                  <a:srgbClr val="000000"/>
                </a:solidFill>
                <a:effectLst/>
              </a:rPr>
              <a:t>She </a:t>
            </a:r>
            <a:r>
              <a:rPr lang="cs-CZ" sz="2200" dirty="0" err="1">
                <a:solidFill>
                  <a:srgbClr val="000000"/>
                </a:solidFill>
                <a:effectLst/>
              </a:rPr>
              <a:t>Entrepreneurs</a:t>
            </a:r>
            <a:r>
              <a:rPr lang="cs-CZ" sz="2200" b="0" dirty="0" smtClean="0">
                <a:solidFill>
                  <a:srgbClr val="000000"/>
                </a:solidFill>
                <a:effectLst/>
              </a:rPr>
              <a:t>: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współpraca młodych kobiet zaangażowanych w przedsiębiorczość społeczną na Bliskim Wschodzie i w północnej Afryce z mentorkami w Szwecji</a:t>
            </a: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Oba projekty realizowane są przez Instytut Szwedzki, głównie za pomocą mediów społecznościowych</a:t>
            </a:r>
          </a:p>
          <a:p>
            <a:pPr lvl="0"/>
            <a:endParaRPr lang="cs-CZ" sz="1800" b="0" dirty="0">
              <a:solidFill>
                <a:srgbClr val="000000"/>
              </a:solidFill>
              <a:effectLst/>
            </a:endParaRPr>
          </a:p>
          <a:p>
            <a:pPr lvl="0"/>
            <a:endParaRPr lang="cs-CZ" sz="18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462" y="209179"/>
            <a:ext cx="7581901" cy="791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Działalność e-dyplomacji 3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58125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751579"/>
            <a:ext cx="7832121" cy="774478"/>
          </a:xfrm>
        </p:spPr>
        <p:txBody>
          <a:bodyPr>
            <a:noAutofit/>
          </a:bodyPr>
          <a:lstStyle/>
          <a:p>
            <a:pPr lvl="0" algn="just"/>
            <a:endParaRPr lang="pl-PL" sz="18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2011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: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oficjalne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konto, @</a:t>
            </a:r>
            <a:r>
              <a:rPr lang="pl-PL" sz="2200" b="0" dirty="0" err="1">
                <a:solidFill>
                  <a:srgbClr val="000000"/>
                </a:solidFill>
                <a:effectLst/>
              </a:rPr>
              <a:t>sweden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, zostało udostępnione </a:t>
            </a:r>
            <a:r>
              <a:rPr lang="pl-PL" sz="2200" b="0" dirty="0" smtClean="0">
                <a:solidFill>
                  <a:srgbClr val="000000"/>
                </a:solidFill>
                <a:effectLst/>
              </a:rPr>
              <a:t>„zwykłym obywatelom”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, treści zamieszczane tam nie były cenzurowane. </a:t>
            </a:r>
            <a:endParaRPr lang="pl-PL" sz="2200" b="0" dirty="0" smtClean="0">
              <a:solidFill>
                <a:srgbClr val="000000"/>
              </a:solidFill>
              <a:effectLst/>
            </a:endParaRPr>
          </a:p>
          <a:p>
            <a:pPr lvl="0" algn="just"/>
            <a:r>
              <a:rPr lang="pl-PL" sz="2200" b="0" dirty="0" smtClean="0">
                <a:solidFill>
                  <a:srgbClr val="000000"/>
                </a:solidFill>
                <a:effectLst/>
              </a:rPr>
              <a:t>Zarządzenie 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Carla </a:t>
            </a:r>
            <a:r>
              <a:rPr lang="pl-PL" sz="2200" b="0" dirty="0" err="1">
                <a:solidFill>
                  <a:srgbClr val="000000"/>
                </a:solidFill>
                <a:effectLst/>
              </a:rPr>
              <a:t>Bildta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 (luty 2013): wszystkie ambasady mają używać </a:t>
            </a:r>
            <a:r>
              <a:rPr lang="pl-PL" sz="2200" b="0" dirty="0" err="1">
                <a:solidFill>
                  <a:srgbClr val="000000"/>
                </a:solidFill>
                <a:effectLst/>
              </a:rPr>
              <a:t>Facebooka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 i </a:t>
            </a:r>
            <a:r>
              <a:rPr lang="pl-PL" sz="2200" b="0" dirty="0" err="1">
                <a:solidFill>
                  <a:srgbClr val="000000"/>
                </a:solidFill>
                <a:effectLst/>
              </a:rPr>
              <a:t>Twittera</a:t>
            </a:r>
            <a:r>
              <a:rPr lang="pl-PL" sz="2200" b="0" dirty="0">
                <a:solidFill>
                  <a:srgbClr val="000000"/>
                </a:solidFill>
                <a:effectLst/>
              </a:rPr>
              <a:t>. W przeciągu trzech tygodni (do końca lutego) wszystkie 103 ambasady zrealizowały ten obowiązek.</a:t>
            </a:r>
          </a:p>
          <a:p>
            <a:pPr lvl="0" algn="just"/>
            <a:r>
              <a:rPr lang="pl-PL" sz="2200" dirty="0" smtClean="0">
                <a:solidFill>
                  <a:srgbClr val="000000"/>
                </a:solidFill>
                <a:effectLst/>
              </a:rPr>
              <a:t>Jaki czynnik </a:t>
            </a:r>
            <a:r>
              <a:rPr lang="pl-PL" sz="2200" dirty="0">
                <a:solidFill>
                  <a:srgbClr val="000000"/>
                </a:solidFill>
                <a:effectLst/>
              </a:rPr>
              <a:t>zadecydował o tym, że UD rozpoczął aktywne działania w ramach e-dyplomacji? </a:t>
            </a:r>
            <a:endParaRPr lang="cs-CZ" sz="22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9462" y="209179"/>
            <a:ext cx="7581901" cy="791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Działalność e-dyplomacji 4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86215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Zrzut ekranu 2013-04-20 o 14.25.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1" b="8291"/>
          <a:stretch>
            <a:fillRect/>
          </a:stretch>
        </p:blipFill>
        <p:spPr>
          <a:xfrm>
            <a:off x="147428" y="1210235"/>
            <a:ext cx="8871340" cy="462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9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1203</TotalTime>
  <Words>451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Orbit</vt:lpstr>
      <vt:lpstr>Szwedzka dyplomacja cyfrowa  Miękka siła w nowym wydaniu?</vt:lpstr>
      <vt:lpstr>Szwedzka polityka zagraniczna</vt:lpstr>
      <vt:lpstr>Szwecja w sieci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Rezultaty</vt:lpstr>
      <vt:lpstr>Co dalej?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Szwedzka dyplomacja cyfrowa  Miękka siła w nowym wydaniu?</dc:title>
  <dc:creator>Martyna</dc:creator>
  <cp:lastModifiedBy>Martyna</cp:lastModifiedBy>
  <cp:revision>28</cp:revision>
  <dcterms:created xsi:type="dcterms:W3CDTF">2013-04-20T13:18:21Z</dcterms:created>
  <dcterms:modified xsi:type="dcterms:W3CDTF">2013-04-21T19:09:17Z</dcterms:modified>
</cp:coreProperties>
</file>